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99" r:id="rId3"/>
    <p:sldId id="311" r:id="rId4"/>
    <p:sldId id="298" r:id="rId5"/>
    <p:sldId id="259" r:id="rId6"/>
    <p:sldId id="312" r:id="rId7"/>
    <p:sldId id="313" r:id="rId8"/>
    <p:sldId id="314" r:id="rId9"/>
    <p:sldId id="316" r:id="rId10"/>
    <p:sldId id="319" r:id="rId11"/>
    <p:sldId id="320" r:id="rId12"/>
    <p:sldId id="317" r:id="rId13"/>
    <p:sldId id="321" r:id="rId14"/>
    <p:sldId id="315" r:id="rId15"/>
    <p:sldId id="322" r:id="rId16"/>
    <p:sldId id="323" r:id="rId17"/>
    <p:sldId id="324" r:id="rId18"/>
    <p:sldId id="327" r:id="rId19"/>
    <p:sldId id="325" r:id="rId20"/>
    <p:sldId id="326" r:id="rId21"/>
    <p:sldId id="328" r:id="rId22"/>
    <p:sldId id="329" r:id="rId23"/>
    <p:sldId id="330" r:id="rId24"/>
    <p:sldId id="331"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E3A0"/>
    <a:srgbClr val="964896"/>
    <a:srgbClr val="FBAD81"/>
    <a:srgbClr val="FDD3BB"/>
    <a:srgbClr val="DDDDDD"/>
    <a:srgbClr val="E46C0A"/>
    <a:srgbClr val="D1D1D1"/>
    <a:srgbClr val="000000"/>
    <a:srgbClr val="ECECEC"/>
    <a:srgbClr val="F495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3296810-A885-4BE3-A3E7-6D5BEEA58F35}" styleName="Μεσαίο στυλ 2 - Έμφαση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Φωτεινό στυλ 1 - Έμφαση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Φωτεινό στυλ 3 - Έμφαση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38B1855-1B75-4FBE-930C-398BA8C253C6}" styleName="Στυλ με θέμα 2 - Έμφαση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Φωτεινό στυλ 1 - Έμφαση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Φωτεινό στυλ 1 - Έμφαση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49" autoAdjust="0"/>
    <p:restoredTop sz="71614" autoAdjust="0"/>
  </p:normalViewPr>
  <p:slideViewPr>
    <p:cSldViewPr>
      <p:cViewPr varScale="1">
        <p:scale>
          <a:sx n="51" d="100"/>
          <a:sy n="51" d="100"/>
        </p:scale>
        <p:origin x="2022" y="78"/>
      </p:cViewPr>
      <p:guideLst>
        <p:guide orient="horz" pos="216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00FF58-D8C1-4477-9382-E57C99F46E2A}" type="datetimeFigureOut">
              <a:rPr lang="en-US" smtClean="0"/>
              <a:t>4/1/2022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F0EDD0-7ED8-4348-8338-24D261BC3E8A}" type="slidenum">
              <a:rPr lang="en-US" smtClean="0"/>
              <a:t>‹#›</a:t>
            </a:fld>
            <a:endParaRPr lang="en-US"/>
          </a:p>
        </p:txBody>
      </p:sp>
    </p:spTree>
    <p:extLst>
      <p:ext uri="{BB962C8B-B14F-4D97-AF65-F5344CB8AC3E}">
        <p14:creationId xmlns:p14="http://schemas.microsoft.com/office/powerpoint/2010/main" val="2335326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lnSpc>
                <a:spcPct val="90000"/>
              </a:lnSpc>
            </a:pPr>
            <a:r>
              <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Τα καβούρια αποτελούν ένα θρεπτικό αλλά και εύγευστο τρόφιμο γιατί η χημική σύνθεση της σάρκας τους είναι σχεδόν ίδια με τα θαλασσινά ψάρια. Το κρέας του καβουριού αποτελεί πλούσια πηγή πρωτεΐνης με χαμηλή περιεκτικότητα σε θερμίδες και λιπαρά, σε σύγκριση με τα αντίστοιχα επίπεδα στο κρέας πουλερικών, βοοειδών και χοίρων</a:t>
            </a:r>
            <a:r>
              <a:rPr lang="en-US"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Αυτό τα καθιστά μια εξαιρετική εναλλακτική λύση για τη λήψη υψηλής ποιότητας και ποσότητας πρωτεΐνης ανά γεύμα, όπου λόγω της μικρής ποσότητας λιπαρών που περιέχουν παρουσιάζουν εύκολη </a:t>
            </a:r>
            <a:r>
              <a:rPr lang="el-GR" sz="12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πεπτικότητα</a:t>
            </a:r>
            <a:r>
              <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p>
          <a:p>
            <a:pPr fontAlgn="base">
              <a:lnSpc>
                <a:spcPct val="90000"/>
              </a:lnSpc>
            </a:pPr>
            <a:endParaRPr lang="en-US"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fontAlgn="base">
              <a:lnSpc>
                <a:spcPct val="90000"/>
              </a:lnSpc>
            </a:pPr>
            <a:r>
              <a:rPr lang="el-GR" sz="1200" dirty="0">
                <a:solidFill>
                  <a:schemeClr val="tx1"/>
                </a:solidFill>
                <a:latin typeface="Calibri" panose="020F0502020204030204" pitchFamily="34" charset="0"/>
                <a:ea typeface="Calibri" panose="020F0502020204030204" pitchFamily="34" charset="0"/>
                <a:cs typeface="Arial" panose="020B0604020202020204" pitchFamily="34" charset="0"/>
              </a:rPr>
              <a:t>Είναι πλούσια σε μέταλλα όπως ο ψευδάργυρος, ο σίδηρος, ο χαλκός και  το χρώμιο και περιέχουν πολύ </a:t>
            </a:r>
            <a:r>
              <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χαμηλή ποσότητα υδατανθράκων, όπως όλα τα τρόφιμα ζωικής προέλευσης, που τα καθιστά μια καλή επιλογή για τους διαβητικούς. Ένα από τα μεγάλα προβλήματα που αφορούν την κατανάλωση θαλασσινών που είναι πλούσια σε μέταλλα είναι η περιεκτικότητα τους σε υδράργυρο. Ωστόσο, τα καβούρια </a:t>
            </a:r>
            <a:r>
              <a:rPr lang="el-GR" sz="1200" i="1"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callinectes</a:t>
            </a:r>
            <a:r>
              <a:rPr lang="el-GR" sz="1200" i="1"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l-GR" sz="1200" i="1"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sapidus</a:t>
            </a:r>
            <a:r>
              <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σε αντίθεση με άλλα θαλασσινά, παρά την υψηλή περιεκτικότητά τους σε μέταλλα, παρουσιάζουν χαμηλή περιεκτικότητα σε υδράργυρο. </a:t>
            </a:r>
          </a:p>
          <a:p>
            <a:pPr fontAlgn="base">
              <a:lnSpc>
                <a:spcPct val="90000"/>
              </a:lnSpc>
            </a:pPr>
            <a:r>
              <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Μάλιστα, τα καβούρια θεωρούνται μια από τις ασφαλέστερες μορφές των θαλασσινών όσον αφορά τα επίπεδα υδραργύρου.</a:t>
            </a:r>
            <a:endParaRPr lang="el-GR" sz="1200" dirty="0">
              <a:solidFill>
                <a:schemeClr val="tx1"/>
              </a:solidFill>
            </a:endParaRPr>
          </a:p>
          <a:p>
            <a:endParaRPr lang="en-US" dirty="0"/>
          </a:p>
        </p:txBody>
      </p:sp>
      <p:sp>
        <p:nvSpPr>
          <p:cNvPr id="4" name="Slide Number Placeholder 3"/>
          <p:cNvSpPr>
            <a:spLocks noGrp="1"/>
          </p:cNvSpPr>
          <p:nvPr>
            <p:ph type="sldNum" sz="quarter" idx="10"/>
          </p:nvPr>
        </p:nvSpPr>
        <p:spPr/>
        <p:txBody>
          <a:bodyPr/>
          <a:lstStyle/>
          <a:p>
            <a:fld id="{1FF0EDD0-7ED8-4348-8338-24D261BC3E8A}" type="slidenum">
              <a:rPr lang="en-US" smtClean="0"/>
              <a:t>2</a:t>
            </a:fld>
            <a:endParaRPr lang="en-US"/>
          </a:p>
        </p:txBody>
      </p:sp>
    </p:spTree>
    <p:extLst>
      <p:ext uri="{BB962C8B-B14F-4D97-AF65-F5344CB8AC3E}">
        <p14:creationId xmlns:p14="http://schemas.microsoft.com/office/powerpoint/2010/main" val="18619995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nSpc>
                <a:spcPct val="90000"/>
              </a:lnSpc>
              <a:buFont typeface="Wingdings" panose="05000000000000000000" pitchFamily="2" charset="2"/>
              <a:buChar char="Ø"/>
            </a:pPr>
            <a:r>
              <a:rPr lang="el-GR" sz="1200" b="1" dirty="0">
                <a:solidFill>
                  <a:schemeClr val="tx1"/>
                </a:solidFill>
              </a:rPr>
              <a:t>Προσδιορισμός </a:t>
            </a:r>
            <a:r>
              <a:rPr lang="el-GR" sz="1200" b="1" dirty="0">
                <a:solidFill>
                  <a:schemeClr val="tx1"/>
                </a:solidFill>
                <a:effectLst/>
                <a:latin typeface="Calibri" panose="020F0502020204030204" pitchFamily="34" charset="0"/>
                <a:ea typeface="Calibri" panose="020F0502020204030204" pitchFamily="34" charset="0"/>
              </a:rPr>
              <a:t>ελεύθερων αμινοξέων</a:t>
            </a:r>
            <a:r>
              <a:rPr lang="el-GR" sz="1200" b="1" dirty="0">
                <a:solidFill>
                  <a:schemeClr val="tx1"/>
                </a:solidFill>
              </a:rPr>
              <a:t> </a:t>
            </a:r>
          </a:p>
          <a:p>
            <a:pPr>
              <a:lnSpc>
                <a:spcPct val="90000"/>
              </a:lnSpc>
            </a:pPr>
            <a:r>
              <a:rPr lang="el-GR" sz="1200" dirty="0">
                <a:solidFill>
                  <a:schemeClr val="tx1"/>
                </a:solidFill>
              </a:rPr>
              <a:t>Σύμφωνα με τη μέθοδο 994.12 της AOAC (16th </a:t>
            </a:r>
            <a:r>
              <a:rPr lang="el-GR" sz="1200" dirty="0" err="1">
                <a:solidFill>
                  <a:schemeClr val="tx1"/>
                </a:solidFill>
              </a:rPr>
              <a:t>edition</a:t>
            </a:r>
            <a:r>
              <a:rPr lang="el-GR" sz="1200" dirty="0">
                <a:solidFill>
                  <a:schemeClr val="tx1"/>
                </a:solidFill>
              </a:rPr>
              <a:t>)</a:t>
            </a:r>
          </a:p>
          <a:p>
            <a:pPr>
              <a:lnSpc>
                <a:spcPct val="90000"/>
              </a:lnSpc>
              <a:spcAft>
                <a:spcPts val="800"/>
              </a:spcAft>
              <a:buFont typeface="Wingdings" panose="05000000000000000000" pitchFamily="2" charset="2"/>
              <a:buChar char="Ø"/>
            </a:pPr>
            <a:r>
              <a:rPr lang="el-GR" sz="12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Προσδιορισμός λιπαρών οξέων</a:t>
            </a:r>
          </a:p>
          <a:p>
            <a:pPr>
              <a:lnSpc>
                <a:spcPct val="90000"/>
              </a:lnSpc>
              <a:spcAft>
                <a:spcPts val="800"/>
              </a:spcAft>
            </a:pPr>
            <a:r>
              <a:rPr lang="el-GR" sz="1200" dirty="0">
                <a:solidFill>
                  <a:schemeClr val="tx1"/>
                </a:solidFill>
              </a:rPr>
              <a:t>Η διαδικασία που επιλέχθηκε ήταν η μέθοδος </a:t>
            </a:r>
            <a:r>
              <a:rPr lang="el-GR" sz="1200" dirty="0" err="1">
                <a:solidFill>
                  <a:schemeClr val="tx1"/>
                </a:solidFill>
              </a:rPr>
              <a:t>Bligh</a:t>
            </a:r>
            <a:r>
              <a:rPr lang="el-GR" sz="1200" dirty="0">
                <a:solidFill>
                  <a:schemeClr val="tx1"/>
                </a:solidFill>
              </a:rPr>
              <a:t> &amp; </a:t>
            </a:r>
            <a:r>
              <a:rPr lang="el-GR" sz="1200" dirty="0" err="1">
                <a:solidFill>
                  <a:schemeClr val="tx1"/>
                </a:solidFill>
              </a:rPr>
              <a:t>Dyer</a:t>
            </a:r>
            <a:r>
              <a:rPr lang="el-GR" sz="1200" dirty="0">
                <a:solidFill>
                  <a:schemeClr val="tx1"/>
                </a:solidFill>
              </a:rPr>
              <a:t> για την εκχύλιση των ολικών λιπαρών, σύμφωνα με τη μέθοδο 973.26 της AOAC (16th </a:t>
            </a:r>
            <a:r>
              <a:rPr lang="el-GR" sz="1200" dirty="0" err="1">
                <a:solidFill>
                  <a:schemeClr val="tx1"/>
                </a:solidFill>
              </a:rPr>
              <a:t>edition</a:t>
            </a:r>
            <a:r>
              <a:rPr lang="el-GR" sz="1200" dirty="0">
                <a:solidFill>
                  <a:schemeClr val="tx1"/>
                </a:solidFill>
              </a:rPr>
              <a:t>)</a:t>
            </a:r>
          </a:p>
          <a:p>
            <a:pPr>
              <a:lnSpc>
                <a:spcPct val="90000"/>
              </a:lnSpc>
              <a:spcAft>
                <a:spcPts val="800"/>
              </a:spcAft>
              <a:buFont typeface="Wingdings" panose="05000000000000000000" pitchFamily="2" charset="2"/>
              <a:buChar char="Ø"/>
            </a:pPr>
            <a:r>
              <a:rPr lang="el-GR" sz="12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Προσδιορισμός Βιταμίνης Ε</a:t>
            </a:r>
          </a:p>
          <a:p>
            <a:pPr>
              <a:lnSpc>
                <a:spcPct val="90000"/>
              </a:lnSpc>
              <a:spcAft>
                <a:spcPts val="800"/>
              </a:spcAft>
            </a:pPr>
            <a:r>
              <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Ο προσδιορισμός έγινε σε σύστημα </a:t>
            </a:r>
            <a:r>
              <a:rPr lang="en-US"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HPLC-DAD </a:t>
            </a:r>
            <a:r>
              <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μετά από εκχύλιση της βιταμίνης με </a:t>
            </a:r>
            <a:r>
              <a:rPr lang="el-GR" sz="12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εξάνιο-διχλωρομεθάνιο</a:t>
            </a:r>
            <a:endPar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ct val="90000"/>
              </a:lnSpc>
              <a:buNone/>
            </a:pPr>
            <a:endParaRPr lang="el-GR" sz="1200" dirty="0">
              <a:solidFill>
                <a:schemeClr val="tx1"/>
              </a:solidFill>
            </a:endParaRPr>
          </a:p>
          <a:p>
            <a:endParaRPr lang="el-GR" dirty="0"/>
          </a:p>
        </p:txBody>
      </p:sp>
      <p:sp>
        <p:nvSpPr>
          <p:cNvPr id="4" name="Θέση αριθμού διαφάνειας 3"/>
          <p:cNvSpPr>
            <a:spLocks noGrp="1"/>
          </p:cNvSpPr>
          <p:nvPr>
            <p:ph type="sldNum" sz="quarter" idx="5"/>
          </p:nvPr>
        </p:nvSpPr>
        <p:spPr/>
        <p:txBody>
          <a:bodyPr/>
          <a:lstStyle/>
          <a:p>
            <a:fld id="{1FF0EDD0-7ED8-4348-8338-24D261BC3E8A}" type="slidenum">
              <a:rPr lang="en-US" smtClean="0"/>
              <a:t>14</a:t>
            </a:fld>
            <a:endParaRPr lang="en-US"/>
          </a:p>
        </p:txBody>
      </p:sp>
    </p:spTree>
    <p:extLst>
      <p:ext uri="{BB962C8B-B14F-4D97-AF65-F5344CB8AC3E}">
        <p14:creationId xmlns:p14="http://schemas.microsoft.com/office/powerpoint/2010/main" val="22427842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1FF0EDD0-7ED8-4348-8338-24D261BC3E8A}" type="slidenum">
              <a:rPr lang="en-US" smtClean="0"/>
              <a:t>19</a:t>
            </a:fld>
            <a:endParaRPr lang="en-US"/>
          </a:p>
        </p:txBody>
      </p:sp>
    </p:spTree>
    <p:extLst>
      <p:ext uri="{BB962C8B-B14F-4D97-AF65-F5344CB8AC3E}">
        <p14:creationId xmlns:p14="http://schemas.microsoft.com/office/powerpoint/2010/main" val="5034162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just">
              <a:lnSpc>
                <a:spcPct val="150000"/>
              </a:lnSpc>
              <a:spcAft>
                <a:spcPts val="800"/>
              </a:spcAft>
            </a:pPr>
            <a:r>
              <a:rPr lang="el-GR" sz="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Πλουσιότερα σε συνολικά του ελεύθερα αμινοξέα είναι τα καβούρια από την περιοχή της </a:t>
            </a:r>
            <a:r>
              <a:rPr lang="el-GR" sz="1200"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Βισθωνίδας</a:t>
            </a:r>
            <a:r>
              <a:rPr lang="el-GR" sz="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Το σύνολο των απαραίτητων αμινοξέων στα </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δείγματα καβουριών από την περιοχή της </a:t>
            </a:r>
            <a:r>
              <a:rPr lang="el-GR" sz="12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Βισθωνίδας</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είναι κατά περίπου 45% μεγαλύτερο από τα δείγματα καβουριών των άλλων περιοχών. </a:t>
            </a:r>
          </a:p>
          <a:p>
            <a:pPr algn="just">
              <a:lnSpc>
                <a:spcPct val="150000"/>
              </a:lnSpc>
              <a:spcAft>
                <a:spcPts val="800"/>
              </a:spcAft>
            </a:pP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Τέλος, ως προς τα αποτελέσματα του βρασμού της σάρκας για τα δείγματα καβουριού από το Μεσολόγγι, παρατηρήθηκε μείωση στην συνολική περιεκτικότητα των ελεύθερων αμινοξέων. Αναλυτικότερα, μετά τον βρασμό της σάρκας παρουσιάστηκε μείωση στα μη-απαραίτητα αμινοξέα κατά περίπου 35% ενώ, η μείωση των απαραίτητων αμινοξέων ήταν αρκετά μικρότερη στο 17%. </a:t>
            </a:r>
          </a:p>
          <a:p>
            <a:endParaRPr lang="el-GR" dirty="0"/>
          </a:p>
          <a:p>
            <a:endParaRPr lang="el-GR" dirty="0"/>
          </a:p>
        </p:txBody>
      </p:sp>
      <p:sp>
        <p:nvSpPr>
          <p:cNvPr id="4" name="Θέση αριθμού διαφάνειας 3"/>
          <p:cNvSpPr>
            <a:spLocks noGrp="1"/>
          </p:cNvSpPr>
          <p:nvPr>
            <p:ph type="sldNum" sz="quarter" idx="5"/>
          </p:nvPr>
        </p:nvSpPr>
        <p:spPr/>
        <p:txBody>
          <a:bodyPr/>
          <a:lstStyle/>
          <a:p>
            <a:fld id="{1FF0EDD0-7ED8-4348-8338-24D261BC3E8A}" type="slidenum">
              <a:rPr lang="en-US" smtClean="0"/>
              <a:t>20</a:t>
            </a:fld>
            <a:endParaRPr lang="en-US"/>
          </a:p>
        </p:txBody>
      </p:sp>
    </p:spTree>
    <p:extLst>
      <p:ext uri="{BB962C8B-B14F-4D97-AF65-F5344CB8AC3E}">
        <p14:creationId xmlns:p14="http://schemas.microsoft.com/office/powerpoint/2010/main" val="13780691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285750" indent="-285750" algn="just">
              <a:lnSpc>
                <a:spcPct val="150000"/>
              </a:lnSpc>
              <a:spcAft>
                <a:spcPts val="800"/>
              </a:spcAft>
              <a:buFont typeface="Wingdings" panose="05000000000000000000" pitchFamily="2" charset="2"/>
              <a:buChar char="q"/>
            </a:pP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Συγκρίνοντας την περιεκτικότητα των τριών κατηγοριών παρατηρείται ότι σε όλα τα καβούρια την μεγαλύτερη περιεκτικότητα έχουν τα </a:t>
            </a:r>
            <a:r>
              <a:rPr lang="el-GR" sz="12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πολυακόρεστα</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(PUFA) λιπαρά οξέα, τα οποία κυρίως αποτελούνται από Ω-3 λιπαρά οξέα. </a:t>
            </a:r>
            <a:endParaRPr lang="el-GR"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marL="285750" indent="-285750" algn="just">
              <a:lnSpc>
                <a:spcPct val="150000"/>
              </a:lnSpc>
              <a:spcAft>
                <a:spcPts val="800"/>
              </a:spcAft>
              <a:buFont typeface="Wingdings" panose="05000000000000000000" pitchFamily="2" charset="2"/>
              <a:buChar char="q"/>
            </a:pP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Η αναλογία των </a:t>
            </a:r>
            <a:r>
              <a:rPr lang="el-GR" sz="12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πολυακόρεστων</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προς κορεσμένων λιπαρών οξέων (Σ</a:t>
            </a:r>
            <a:r>
              <a:rPr lang="en-GB" sz="1200" baseline="-25000" dirty="0">
                <a:solidFill>
                  <a:schemeClr val="bg1"/>
                </a:solidFill>
                <a:effectLst/>
                <a:latin typeface="Calibri" panose="020F0502020204030204" pitchFamily="34" charset="0"/>
                <a:ea typeface="Calibri" panose="020F0502020204030204" pitchFamily="34" charset="0"/>
                <a:cs typeface="Arial" panose="020B0604020202020204" pitchFamily="34" charset="0"/>
              </a:rPr>
              <a:t>MUFA</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/Σ</a:t>
            </a:r>
            <a:r>
              <a:rPr lang="en-GB" sz="1200" baseline="-25000" dirty="0">
                <a:solidFill>
                  <a:schemeClr val="bg1"/>
                </a:solidFill>
                <a:effectLst/>
                <a:latin typeface="Calibri" panose="020F0502020204030204" pitchFamily="34" charset="0"/>
                <a:ea typeface="Calibri" panose="020F0502020204030204" pitchFamily="34" charset="0"/>
                <a:cs typeface="Arial" panose="020B0604020202020204" pitchFamily="34" charset="0"/>
              </a:rPr>
              <a:t>SFA</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για τα προσδιοριζόμενα δείγματα κυμαίνεται από 1,1 </a:t>
            </a:r>
            <a:r>
              <a:rPr lang="el-GR" sz="12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εώς</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1,5, με την ελάχιστη </a:t>
            </a:r>
            <a:r>
              <a:rPr lang="el-GR" sz="12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συνιστώμενη</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αναλογία Σ</a:t>
            </a:r>
            <a:r>
              <a:rPr lang="en-GB" sz="1200" baseline="-25000" dirty="0">
                <a:solidFill>
                  <a:schemeClr val="bg1"/>
                </a:solidFill>
                <a:effectLst/>
                <a:latin typeface="Calibri" panose="020F0502020204030204" pitchFamily="34" charset="0"/>
                <a:ea typeface="Calibri" panose="020F0502020204030204" pitchFamily="34" charset="0"/>
                <a:cs typeface="Arial" panose="020B0604020202020204" pitchFamily="34" charset="0"/>
              </a:rPr>
              <a:t>PUFA</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/Σ</a:t>
            </a:r>
            <a:r>
              <a:rPr lang="en-GB" sz="1200" baseline="-25000" dirty="0">
                <a:solidFill>
                  <a:schemeClr val="bg1"/>
                </a:solidFill>
                <a:effectLst/>
                <a:latin typeface="Calibri" panose="020F0502020204030204" pitchFamily="34" charset="0"/>
                <a:ea typeface="Calibri" panose="020F0502020204030204" pitchFamily="34" charset="0"/>
                <a:cs typeface="Arial" panose="020B0604020202020204" pitchFamily="34" charset="0"/>
              </a:rPr>
              <a:t>SFA</a:t>
            </a:r>
            <a:r>
              <a:rPr lang="en-GB"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να είναι 0,45 </a:t>
            </a:r>
          </a:p>
          <a:p>
            <a:pPr marL="285750" indent="-285750" algn="just">
              <a:lnSpc>
                <a:spcPct val="150000"/>
              </a:lnSpc>
              <a:spcAft>
                <a:spcPts val="800"/>
              </a:spcAft>
              <a:buFont typeface="Wingdings" panose="05000000000000000000" pitchFamily="2" charset="2"/>
              <a:buChar char="q"/>
            </a:pP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Επιπρόσθετα, σημαντικό δεδομένο αποτελεί στο δείγμα του Μεσολογγίου μετά το βρασμό η αναλογία Σ</a:t>
            </a:r>
            <a:r>
              <a:rPr lang="en-GB" sz="1200" baseline="-25000" dirty="0">
                <a:solidFill>
                  <a:schemeClr val="bg1"/>
                </a:solidFill>
                <a:effectLst/>
                <a:latin typeface="Calibri" panose="020F0502020204030204" pitchFamily="34" charset="0"/>
                <a:ea typeface="Calibri" panose="020F0502020204030204" pitchFamily="34" charset="0"/>
                <a:cs typeface="Arial" panose="020B0604020202020204" pitchFamily="34" charset="0"/>
              </a:rPr>
              <a:t>PUFA</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/Σ</a:t>
            </a:r>
            <a:r>
              <a:rPr lang="en-GB" sz="1200" baseline="-25000" dirty="0">
                <a:solidFill>
                  <a:schemeClr val="bg1"/>
                </a:solidFill>
                <a:effectLst/>
                <a:latin typeface="Calibri" panose="020F0502020204030204" pitchFamily="34" charset="0"/>
                <a:ea typeface="Calibri" panose="020F0502020204030204" pitchFamily="34" charset="0"/>
                <a:cs typeface="Arial" panose="020B0604020202020204" pitchFamily="34" charset="0"/>
              </a:rPr>
              <a:t>SFA</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η οποία δείχνει να αυξάνεται. Επομένως, ο βρασμός δεν δείχνει να επηρεάζει την περιεκτικότητα των </a:t>
            </a:r>
            <a:r>
              <a:rPr lang="en-GB"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PUFA</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τα οποία αποτελούν τα πιο ευεργετικά λιπαρά οξέα για την ανθρώπινη υγεία.</a:t>
            </a:r>
          </a:p>
          <a:p>
            <a:pPr marL="285750" indent="-285750" algn="just">
              <a:lnSpc>
                <a:spcPct val="150000"/>
              </a:lnSpc>
              <a:spcAft>
                <a:spcPts val="800"/>
              </a:spcAft>
              <a:buFont typeface="Wingdings" panose="05000000000000000000" pitchFamily="2" charset="2"/>
              <a:buChar char="q"/>
            </a:pPr>
            <a:endPar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endParaRPr lang="el-GR" dirty="0"/>
          </a:p>
        </p:txBody>
      </p:sp>
      <p:sp>
        <p:nvSpPr>
          <p:cNvPr id="4" name="Θέση αριθμού διαφάνειας 3"/>
          <p:cNvSpPr>
            <a:spLocks noGrp="1"/>
          </p:cNvSpPr>
          <p:nvPr>
            <p:ph type="sldNum" sz="quarter" idx="5"/>
          </p:nvPr>
        </p:nvSpPr>
        <p:spPr/>
        <p:txBody>
          <a:bodyPr/>
          <a:lstStyle/>
          <a:p>
            <a:fld id="{1FF0EDD0-7ED8-4348-8338-24D261BC3E8A}" type="slidenum">
              <a:rPr lang="en-US" smtClean="0"/>
              <a:t>22</a:t>
            </a:fld>
            <a:endParaRPr lang="en-US"/>
          </a:p>
        </p:txBody>
      </p:sp>
    </p:spTree>
    <p:extLst>
      <p:ext uri="{BB962C8B-B14F-4D97-AF65-F5344CB8AC3E}">
        <p14:creationId xmlns:p14="http://schemas.microsoft.com/office/powerpoint/2010/main" val="29358477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285750" indent="-285750" algn="just">
              <a:lnSpc>
                <a:spcPct val="150000"/>
              </a:lnSpc>
              <a:spcAft>
                <a:spcPts val="800"/>
              </a:spcAft>
              <a:buFont typeface="Arial" panose="020B0604020202020204" pitchFamily="34" charset="0"/>
              <a:buChar char="•"/>
            </a:pP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Στα δείγματα των καβουριών </a:t>
            </a:r>
            <a:r>
              <a:rPr lang="el-GR" sz="12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Σαγιάδας</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και Μεσολογγίου καταγράφηκαν τα υψηλότερα επίπεδα βιταμίνης Ε.</a:t>
            </a:r>
          </a:p>
          <a:p>
            <a:pPr marL="285750" indent="-285750" algn="just">
              <a:lnSpc>
                <a:spcPct val="150000"/>
              </a:lnSpc>
              <a:spcAft>
                <a:spcPts val="800"/>
              </a:spcAft>
              <a:buFont typeface="Arial" panose="020B0604020202020204" pitchFamily="34" charset="0"/>
              <a:buChar char="•"/>
            </a:pP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Ως προς την επαρκή ημερήσια πρόσληψη α-</a:t>
            </a:r>
            <a:r>
              <a:rPr lang="el-GR" sz="12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τοκοφερόλης</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για τους ενήλικες, ορίζεται στα 13 mg/ημέρα για τους άνδρες και στα 11 mg/ημέρα για τις γυναίκες. Επομένως, οι τιμές της α-</a:t>
            </a:r>
            <a:r>
              <a:rPr lang="el-GR" sz="12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τοκοφερόλης</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κατά την κατανάλωση 100 g υγρής σάρκας αντιστοιχούν σε κάλυψη της ημερήσιας διατροφικής πρόσληψης κατά: 20% στους άνδρες και 23% στις γυναίκες, σύμφωνα με τα δείγματα καβουριών των περιοχών </a:t>
            </a:r>
            <a:r>
              <a:rPr lang="el-GR" sz="12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Σαγιάδας</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και Μεσολογγίου.</a:t>
            </a:r>
          </a:p>
          <a:p>
            <a:endParaRPr lang="el-GR" dirty="0"/>
          </a:p>
        </p:txBody>
      </p:sp>
      <p:sp>
        <p:nvSpPr>
          <p:cNvPr id="4" name="Θέση αριθμού διαφάνειας 3"/>
          <p:cNvSpPr>
            <a:spLocks noGrp="1"/>
          </p:cNvSpPr>
          <p:nvPr>
            <p:ph type="sldNum" sz="quarter" idx="5"/>
          </p:nvPr>
        </p:nvSpPr>
        <p:spPr/>
        <p:txBody>
          <a:bodyPr/>
          <a:lstStyle/>
          <a:p>
            <a:fld id="{1FF0EDD0-7ED8-4348-8338-24D261BC3E8A}" type="slidenum">
              <a:rPr lang="en-US" smtClean="0"/>
              <a:t>23</a:t>
            </a:fld>
            <a:endParaRPr lang="en-US"/>
          </a:p>
        </p:txBody>
      </p:sp>
    </p:spTree>
    <p:extLst>
      <p:ext uri="{BB962C8B-B14F-4D97-AF65-F5344CB8AC3E}">
        <p14:creationId xmlns:p14="http://schemas.microsoft.com/office/powerpoint/2010/main" val="11784657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285750" indent="-285750" algn="just">
              <a:lnSpc>
                <a:spcPct val="150000"/>
              </a:lnSpc>
              <a:spcAft>
                <a:spcPts val="800"/>
              </a:spcAft>
              <a:buFont typeface="Wingdings" panose="05000000000000000000" pitchFamily="2" charset="2"/>
              <a:buChar char="q"/>
            </a:pP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Σύμφωνα με όλα τα παραπάνω συνάγεται ότι η σάρκα των μπλε καβουριών (</a:t>
            </a:r>
            <a:r>
              <a:rPr lang="en-GB"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C</a:t>
            </a:r>
            <a:r>
              <a:rPr lang="el-GR" sz="12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allinectes</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a:t>
            </a:r>
            <a:r>
              <a:rPr lang="en-GB"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s</a:t>
            </a:r>
            <a:r>
              <a:rPr lang="el-GR" sz="12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apidus</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αποτελεί πηγή ελεύθερων αμινοξέων, λιπαρών οξέων και βιταμίνης Ε</a:t>
            </a:r>
          </a:p>
          <a:p>
            <a:pPr marL="285750" indent="-285750" algn="just">
              <a:lnSpc>
                <a:spcPct val="150000"/>
              </a:lnSpc>
              <a:spcAft>
                <a:spcPts val="800"/>
              </a:spcAft>
              <a:buFont typeface="Wingdings" panose="05000000000000000000" pitchFamily="2" charset="2"/>
              <a:buChar char="q"/>
            </a:pP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Ως προς τα λιπαρά οξέα, η σάρκα των καβουριών βρέθηκε πλούσια σε ευεργετικά για την ανθρώπινη υγεία </a:t>
            </a:r>
            <a:r>
              <a:rPr lang="el-GR" sz="12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πολυακόρεστα</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Ω-3 λιπαρά οξέα, </a:t>
            </a:r>
          </a:p>
          <a:p>
            <a:pPr marL="285750" indent="-285750" algn="just">
              <a:lnSpc>
                <a:spcPct val="150000"/>
              </a:lnSpc>
              <a:spcAft>
                <a:spcPts val="800"/>
              </a:spcAft>
              <a:buFont typeface="Wingdings" panose="05000000000000000000" pitchFamily="2" charset="2"/>
              <a:buChar char="q"/>
            </a:pP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Η επίδραση του βρασμού της σάρκας στην περιεκτικότητα τόσο των ελεύθερων αμινοξέων όσο και τον λιπαρών οξέων παρουσίασε μικρή μείωση της περιεκτικότητα τους. Βέβαια, η μείωση αυτή ανιχνεύτηκε κυρίως στα μη-απαραίτητα αμινοξέα και στα κορεσμένα και </a:t>
            </a:r>
            <a:r>
              <a:rPr lang="el-GR" sz="12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μονοακόρεστα</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λιπαρά οξέα, με αποτέλεσμα να μην επηρεάζεται σημαντικά η διατροφική αξία της σάρκας μετά τον βρασμό. </a:t>
            </a:r>
          </a:p>
          <a:p>
            <a:endParaRPr lang="el-GR" dirty="0"/>
          </a:p>
        </p:txBody>
      </p:sp>
      <p:sp>
        <p:nvSpPr>
          <p:cNvPr id="4" name="Θέση αριθμού διαφάνειας 3"/>
          <p:cNvSpPr>
            <a:spLocks noGrp="1"/>
          </p:cNvSpPr>
          <p:nvPr>
            <p:ph type="sldNum" sz="quarter" idx="5"/>
          </p:nvPr>
        </p:nvSpPr>
        <p:spPr/>
        <p:txBody>
          <a:bodyPr/>
          <a:lstStyle/>
          <a:p>
            <a:fld id="{1FF0EDD0-7ED8-4348-8338-24D261BC3E8A}" type="slidenum">
              <a:rPr lang="en-US" smtClean="0"/>
              <a:t>24</a:t>
            </a:fld>
            <a:endParaRPr lang="en-US"/>
          </a:p>
        </p:txBody>
      </p:sp>
    </p:spTree>
    <p:extLst>
      <p:ext uri="{BB962C8B-B14F-4D97-AF65-F5344CB8AC3E}">
        <p14:creationId xmlns:p14="http://schemas.microsoft.com/office/powerpoint/2010/main" val="4798768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just">
              <a:lnSpc>
                <a:spcPct val="90000"/>
              </a:lnSpc>
              <a:spcAft>
                <a:spcPts val="800"/>
              </a:spcAft>
              <a:buFont typeface="Wingdings" panose="05000000000000000000" pitchFamily="2" charset="2"/>
              <a:buChar char="v"/>
            </a:pPr>
            <a:r>
              <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Τα τελευταία χρόνια και κυρίως στις αναπτυγμένες χώρες παρατηρείται μεγάλη υπερκατανάλωση τροφής, η οποία δεν βασίζεται σε ισορροπημένη διατροφή τόσο ως προς την πλευρά των τροφίμων όσο και των θρεπτικών τους συστατικών. Αυτό έχει σαν αποτέλεσμα να αυξάνονται τα ποσοστά των υπέρβαρων ατόμων ενώ η εδραίωση του δυτικού τύπου διατροφής όπου χαρακτηρίζεται από μεγάλη κατανάλωση κρέατος και επεξεργασμένων τροφίμων, μικρή κατανάλωση σε φρέσκα φρούτα, λαχανικά, όσπρια και θαλασσινά έχει συνδεθεί µε ορισμένες «σύγχρονες» ασθένειες όπως είναι οι καρδιοπάθειες, τα εγκεφαλικά, η παχυσαρκία, ο διαβήτης, ο καρκίνος κ.α. Επομένως, μεγάλη σημασία φέρει ο επίσημος έλεγχος και η παρακολούθηση των τροφίμων, ώστε να αξιολογηθεί η ποιότητά τους μέσω ελέγχου των θρεπτικών συστατικών τους, αποσκοπώντας στην ευρεία προώθηση τροφίμων υψηλής διατροφικής αξίας. </a:t>
            </a:r>
          </a:p>
          <a:p>
            <a:pPr algn="just">
              <a:lnSpc>
                <a:spcPct val="90000"/>
              </a:lnSpc>
              <a:spcAft>
                <a:spcPts val="800"/>
              </a:spcAft>
              <a:buFont typeface="Wingdings" panose="05000000000000000000" pitchFamily="2" charset="2"/>
              <a:buChar char="v"/>
            </a:pPr>
            <a:r>
              <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Με τον όρο διατροφική αξία εννοούμε την ικανότητα των τροφίμων να παρέχουν τα απαραίτητα θρεπτικά συστατικά για τη διατήρηση του οργανισμού και τη φυσική λειτουργία του. Ως θρεπτικά συστατικά ορίζονται οι χημικές ενώσεις, οι οποίες είναι απαραίτητες για τη διεκπεραίωση βασικών λειτουργιών όπως η δημιουργία και η ανάπλαση ιστών, η παραγωγή ενέργειας κ.α. Ως εκ τούτου, τα θρεπτικά συστατικά χωρίζονται σε πολλές κατηγορίες. </a:t>
            </a:r>
          </a:p>
          <a:p>
            <a:pPr>
              <a:lnSpc>
                <a:spcPct val="90000"/>
              </a:lnSpc>
              <a:spcAft>
                <a:spcPts val="800"/>
              </a:spcAft>
              <a:buFont typeface="Wingdings" panose="05000000000000000000" pitchFamily="2" charset="2"/>
              <a:buChar char="v"/>
            </a:pPr>
            <a:endPar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a:lnSpc>
                <a:spcPct val="90000"/>
              </a:lnSpc>
              <a:spcAft>
                <a:spcPts val="800"/>
              </a:spcAft>
              <a:buFont typeface="Wingdings" panose="05000000000000000000" pitchFamily="2" charset="2"/>
              <a:buChar char="v"/>
            </a:pPr>
            <a:r>
              <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Οι κύριες από αυτές είναι:</a:t>
            </a:r>
          </a:p>
          <a:p>
            <a:pPr algn="ctr">
              <a:lnSpc>
                <a:spcPct val="90000"/>
              </a:lnSpc>
            </a:pPr>
            <a:r>
              <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Νερό</a:t>
            </a:r>
          </a:p>
          <a:p>
            <a:pPr algn="ctr">
              <a:lnSpc>
                <a:spcPct val="90000"/>
              </a:lnSpc>
            </a:pPr>
            <a:r>
              <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Υδατάνθρακες (</a:t>
            </a:r>
            <a:r>
              <a:rPr lang="en-US"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carbohydrates)</a:t>
            </a:r>
            <a:endPar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a:lnSpc>
                <a:spcPct val="90000"/>
              </a:lnSpc>
            </a:pPr>
            <a:r>
              <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Πρωτεΐνες (</a:t>
            </a:r>
            <a:r>
              <a:rPr lang="en-US"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proteins)</a:t>
            </a:r>
            <a:endPar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a:lnSpc>
                <a:spcPct val="90000"/>
              </a:lnSpc>
            </a:pPr>
            <a:r>
              <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Λιπαρά (</a:t>
            </a:r>
            <a:r>
              <a:rPr lang="en-US"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lipids)</a:t>
            </a:r>
            <a:endPar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a:lnSpc>
                <a:spcPct val="90000"/>
              </a:lnSpc>
              <a:spcAft>
                <a:spcPts val="1000"/>
              </a:spcAft>
            </a:pPr>
            <a:r>
              <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Ανόργανα συστατικά (</a:t>
            </a:r>
            <a:r>
              <a:rPr lang="en-US"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minerals</a:t>
            </a:r>
            <a:endPar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el-GR" dirty="0"/>
          </a:p>
        </p:txBody>
      </p:sp>
      <p:sp>
        <p:nvSpPr>
          <p:cNvPr id="4" name="Θέση αριθμού διαφάνειας 3"/>
          <p:cNvSpPr>
            <a:spLocks noGrp="1"/>
          </p:cNvSpPr>
          <p:nvPr>
            <p:ph type="sldNum" sz="quarter" idx="5"/>
          </p:nvPr>
        </p:nvSpPr>
        <p:spPr/>
        <p:txBody>
          <a:bodyPr/>
          <a:lstStyle/>
          <a:p>
            <a:fld id="{1FF0EDD0-7ED8-4348-8338-24D261BC3E8A}" type="slidenum">
              <a:rPr lang="en-US" smtClean="0"/>
              <a:t>3</a:t>
            </a:fld>
            <a:endParaRPr lang="en-US"/>
          </a:p>
        </p:txBody>
      </p:sp>
    </p:spTree>
    <p:extLst>
      <p:ext uri="{BB962C8B-B14F-4D97-AF65-F5344CB8AC3E}">
        <p14:creationId xmlns:p14="http://schemas.microsoft.com/office/powerpoint/2010/main" val="15647303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Wingdings" panose="05000000000000000000" pitchFamily="2" charset="2"/>
              <a:buChar char="v"/>
            </a:pPr>
            <a:r>
              <a:rPr lang="el-GR" dirty="0">
                <a:solidFill>
                  <a:schemeClr val="bg1"/>
                </a:solidFill>
              </a:rPr>
              <a:t>Διερεύνηση της θρεπτικής αξίας της σάρκας του μπλε καβουριού από 3 περιοχές της Ελλάδας (</a:t>
            </a:r>
            <a:r>
              <a:rPr lang="el-GR" dirty="0" err="1">
                <a:solidFill>
                  <a:schemeClr val="bg1"/>
                </a:solidFill>
              </a:rPr>
              <a:t>Βισθωνίδα</a:t>
            </a:r>
            <a:r>
              <a:rPr lang="el-GR" dirty="0">
                <a:solidFill>
                  <a:schemeClr val="bg1"/>
                </a:solidFill>
              </a:rPr>
              <a:t> (Δ1), </a:t>
            </a:r>
            <a:r>
              <a:rPr lang="el-GR" dirty="0" err="1">
                <a:solidFill>
                  <a:schemeClr val="bg1"/>
                </a:solidFill>
              </a:rPr>
              <a:t>Σαγιάδα</a:t>
            </a:r>
            <a:r>
              <a:rPr lang="el-GR" dirty="0">
                <a:solidFill>
                  <a:schemeClr val="bg1"/>
                </a:solidFill>
              </a:rPr>
              <a:t> (Δ2) και Μεσολόγγι (Δ3))</a:t>
            </a:r>
          </a:p>
          <a:p>
            <a:pPr>
              <a:buFont typeface="Wingdings" panose="05000000000000000000" pitchFamily="2" charset="2"/>
              <a:buChar char="v"/>
            </a:pPr>
            <a:endParaRPr lang="el-GR" dirty="0">
              <a:solidFill>
                <a:schemeClr val="bg1"/>
              </a:solidFill>
            </a:endParaRPr>
          </a:p>
          <a:p>
            <a:pPr>
              <a:buFont typeface="Wingdings" panose="05000000000000000000" pitchFamily="2" charset="2"/>
              <a:buChar char="v"/>
            </a:pPr>
            <a:r>
              <a:rPr lang="el-GR" dirty="0">
                <a:solidFill>
                  <a:schemeClr val="bg1"/>
                </a:solidFill>
              </a:rPr>
              <a:t>Προσδιορισμός: </a:t>
            </a:r>
          </a:p>
          <a:p>
            <a:pPr lvl="1">
              <a:buFont typeface="Wingdings" panose="05000000000000000000" pitchFamily="2" charset="2"/>
              <a:buChar char="Ø"/>
            </a:pPr>
            <a:r>
              <a:rPr lang="el-GR" sz="2600" dirty="0">
                <a:solidFill>
                  <a:schemeClr val="bg1"/>
                </a:solidFill>
              </a:rPr>
              <a:t>Υγρασίας</a:t>
            </a:r>
          </a:p>
          <a:p>
            <a:pPr lvl="1">
              <a:buFont typeface="Wingdings" panose="05000000000000000000" pitchFamily="2" charset="2"/>
              <a:buChar char="Ø"/>
            </a:pPr>
            <a:r>
              <a:rPr lang="el-GR" sz="2600" dirty="0">
                <a:solidFill>
                  <a:schemeClr val="bg1"/>
                </a:solidFill>
              </a:rPr>
              <a:t>Πρωτεϊνών</a:t>
            </a:r>
          </a:p>
          <a:p>
            <a:pPr lvl="1">
              <a:buFont typeface="Wingdings" panose="05000000000000000000" pitchFamily="2" charset="2"/>
              <a:buChar char="Ø"/>
            </a:pPr>
            <a:r>
              <a:rPr lang="el-GR" sz="2600" dirty="0">
                <a:solidFill>
                  <a:schemeClr val="bg1"/>
                </a:solidFill>
              </a:rPr>
              <a:t>Λιπαρών</a:t>
            </a:r>
          </a:p>
          <a:p>
            <a:pPr lvl="1">
              <a:buFont typeface="Wingdings" panose="05000000000000000000" pitchFamily="2" charset="2"/>
              <a:buChar char="Ø"/>
            </a:pPr>
            <a:r>
              <a:rPr lang="el-GR" sz="2600" dirty="0">
                <a:solidFill>
                  <a:schemeClr val="bg1"/>
                </a:solidFill>
              </a:rPr>
              <a:t>Υδατανθράκων</a:t>
            </a:r>
          </a:p>
          <a:p>
            <a:pPr lvl="1">
              <a:buFont typeface="Wingdings" panose="05000000000000000000" pitchFamily="2" charset="2"/>
              <a:buChar char="Ø"/>
            </a:pPr>
            <a:r>
              <a:rPr lang="el-GR" sz="2600" dirty="0">
                <a:solidFill>
                  <a:schemeClr val="bg1"/>
                </a:solidFill>
              </a:rPr>
              <a:t>Θερμιδική αξία</a:t>
            </a:r>
          </a:p>
          <a:p>
            <a:pPr marL="457200" lvl="1" indent="0">
              <a:buNone/>
            </a:pPr>
            <a:endParaRPr lang="el-GR" dirty="0">
              <a:solidFill>
                <a:schemeClr val="bg1"/>
              </a:solidFill>
            </a:endParaRPr>
          </a:p>
          <a:p>
            <a:pPr>
              <a:buFont typeface="Wingdings" panose="05000000000000000000" pitchFamily="2" charset="2"/>
              <a:buChar char="v"/>
            </a:pPr>
            <a:r>
              <a:rPr lang="el-GR" dirty="0">
                <a:solidFill>
                  <a:schemeClr val="bg1"/>
                </a:solidFill>
              </a:rPr>
              <a:t>Ποιοτικός και ποσοτικός προσδιορισμός θρεπτικών συστατικών:</a:t>
            </a:r>
          </a:p>
          <a:p>
            <a:pPr lvl="1">
              <a:buFont typeface="Wingdings" panose="05000000000000000000" pitchFamily="2" charset="2"/>
              <a:buChar char="Ø"/>
            </a:pPr>
            <a:r>
              <a:rPr lang="el-GR" sz="2600" dirty="0">
                <a:solidFill>
                  <a:schemeClr val="bg1"/>
                </a:solidFill>
              </a:rPr>
              <a:t>Ελεύθερα αμινοξέα</a:t>
            </a:r>
          </a:p>
          <a:p>
            <a:pPr lvl="1">
              <a:buFont typeface="Wingdings" panose="05000000000000000000" pitchFamily="2" charset="2"/>
              <a:buChar char="Ø"/>
            </a:pPr>
            <a:r>
              <a:rPr lang="el-GR" sz="2600" dirty="0">
                <a:solidFill>
                  <a:schemeClr val="bg1"/>
                </a:solidFill>
              </a:rPr>
              <a:t>Λιπαρά οξέα </a:t>
            </a:r>
          </a:p>
          <a:p>
            <a:pPr lvl="1">
              <a:buFont typeface="Wingdings" panose="05000000000000000000" pitchFamily="2" charset="2"/>
              <a:buChar char="Ø"/>
            </a:pPr>
            <a:r>
              <a:rPr lang="el-GR" sz="2600" dirty="0">
                <a:solidFill>
                  <a:schemeClr val="bg1"/>
                </a:solidFill>
              </a:rPr>
              <a:t>Βιταμίνη Ε (</a:t>
            </a:r>
            <a:r>
              <a:rPr lang="el-GR" sz="2600" dirty="0" err="1">
                <a:solidFill>
                  <a:schemeClr val="bg1"/>
                </a:solidFill>
              </a:rPr>
              <a:t>τοκοφερόλη</a:t>
            </a:r>
            <a:r>
              <a:rPr lang="el-GR" sz="2600" dirty="0">
                <a:solidFill>
                  <a:schemeClr val="bg1"/>
                </a:solidFill>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FF0EDD0-7ED8-4348-8338-24D261BC3E8A}" type="slidenum">
              <a:rPr lang="en-US" smtClean="0"/>
              <a:t>4</a:t>
            </a:fld>
            <a:endParaRPr lang="en-US"/>
          </a:p>
        </p:txBody>
      </p:sp>
    </p:spTree>
    <p:extLst>
      <p:ext uri="{BB962C8B-B14F-4D97-AF65-F5344CB8AC3E}">
        <p14:creationId xmlns:p14="http://schemas.microsoft.com/office/powerpoint/2010/main" val="3232212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nSpc>
                <a:spcPct val="90000"/>
              </a:lnSpc>
              <a:buFont typeface="Wingdings" panose="05000000000000000000" pitchFamily="2" charset="2"/>
              <a:buChar char="Ø"/>
            </a:pPr>
            <a:r>
              <a:rPr lang="el-GR" sz="1200" b="1" dirty="0">
                <a:solidFill>
                  <a:schemeClr val="tx1"/>
                </a:solidFill>
              </a:rPr>
              <a:t>Εξαγωγή σάρκας </a:t>
            </a:r>
          </a:p>
          <a:p>
            <a:pPr>
              <a:lnSpc>
                <a:spcPct val="90000"/>
              </a:lnSpc>
            </a:pPr>
            <a:r>
              <a:rPr lang="el-GR" sz="1200" dirty="0">
                <a:solidFill>
                  <a:schemeClr val="tx1"/>
                </a:solidFill>
              </a:rPr>
              <a:t>Απομακρύνθηκαν τα βράγχια και τα εσωτερικά όργανα </a:t>
            </a:r>
          </a:p>
          <a:p>
            <a:pPr>
              <a:lnSpc>
                <a:spcPct val="90000"/>
              </a:lnSpc>
            </a:pPr>
            <a:r>
              <a:rPr lang="el-GR" sz="1200" dirty="0">
                <a:solidFill>
                  <a:schemeClr val="tx1"/>
                </a:solidFill>
              </a:rPr>
              <a:t>Απομονώθηκε η σάρκα από τα καβούρια</a:t>
            </a:r>
          </a:p>
          <a:p>
            <a:pPr>
              <a:lnSpc>
                <a:spcPct val="90000"/>
              </a:lnSpc>
              <a:buFont typeface="+mj-lt"/>
              <a:buAutoNum type="arabicPeriod"/>
            </a:pPr>
            <a:endParaRPr lang="el-GR" sz="1200" dirty="0">
              <a:solidFill>
                <a:schemeClr val="tx1"/>
              </a:solidFill>
            </a:endParaRPr>
          </a:p>
          <a:p>
            <a:pPr>
              <a:lnSpc>
                <a:spcPct val="90000"/>
              </a:lnSpc>
              <a:spcAft>
                <a:spcPts val="800"/>
              </a:spcAft>
              <a:buFont typeface="Wingdings" panose="05000000000000000000" pitchFamily="2" charset="2"/>
              <a:buChar char="Ø"/>
            </a:pPr>
            <a:r>
              <a:rPr lang="el-GR" sz="12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Προσδιορισμός της υγρασίας</a:t>
            </a:r>
            <a:endPar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nSpc>
                <a:spcPct val="90000"/>
              </a:lnSpc>
            </a:pPr>
            <a:r>
              <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Η υγρασία απομακρύνθηκε από τα δείγματα με χρήση </a:t>
            </a:r>
            <a:r>
              <a:rPr lang="el-GR" sz="12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λυοφιλιοποίησης</a:t>
            </a:r>
            <a:r>
              <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και υπολογίστηκε η υγρασία που απομακρύνθηκε από τα δείγματα.</a:t>
            </a:r>
            <a:endParaRPr lang="el-GR" sz="1200" dirty="0">
              <a:solidFill>
                <a:schemeClr val="tx1"/>
              </a:solidFill>
            </a:endParaRPr>
          </a:p>
          <a:p>
            <a:pPr>
              <a:lnSpc>
                <a:spcPct val="90000"/>
              </a:lnSpc>
              <a:buFont typeface="+mj-lt"/>
              <a:buAutoNum type="arabicPeriod"/>
            </a:pPr>
            <a:endParaRPr lang="el-GR" sz="1200" dirty="0">
              <a:solidFill>
                <a:schemeClr val="tx1"/>
              </a:solidFill>
            </a:endParaRPr>
          </a:p>
          <a:p>
            <a:pPr>
              <a:lnSpc>
                <a:spcPct val="90000"/>
              </a:lnSpc>
              <a:buFont typeface="Wingdings" panose="05000000000000000000" pitchFamily="2" charset="2"/>
              <a:buChar char="Ø"/>
            </a:pPr>
            <a:r>
              <a:rPr lang="el-GR" sz="1200" b="1" dirty="0">
                <a:solidFill>
                  <a:schemeClr val="tx1"/>
                </a:solidFill>
              </a:rPr>
              <a:t>Προσδιορισμός τέφρας και ανόργανων συστατικών</a:t>
            </a:r>
          </a:p>
          <a:p>
            <a:pPr>
              <a:lnSpc>
                <a:spcPct val="90000"/>
              </a:lnSpc>
            </a:pPr>
            <a:r>
              <a:rPr lang="el-GR" sz="1200" dirty="0">
                <a:solidFill>
                  <a:schemeClr val="tx1"/>
                </a:solidFill>
              </a:rPr>
              <a:t>Ο προσδιορισμός της τέφρας διεξήχθη με σταθμική ανάλυση σύμφωνα με τη μέθοδο 938.08 της AOAC (16th </a:t>
            </a:r>
            <a:r>
              <a:rPr lang="el-GR" sz="1200" dirty="0" err="1">
                <a:solidFill>
                  <a:schemeClr val="tx1"/>
                </a:solidFill>
              </a:rPr>
              <a:t>edition</a:t>
            </a:r>
            <a:r>
              <a:rPr lang="el-GR" sz="1200" dirty="0">
                <a:solidFill>
                  <a:schemeClr val="tx1"/>
                </a:solidFill>
              </a:rPr>
              <a:t>).</a:t>
            </a:r>
            <a:endParaRPr lang="el-GR" sz="1100" dirty="0">
              <a:solidFill>
                <a:schemeClr val="tx1"/>
              </a:solidFill>
            </a:endParaRPr>
          </a:p>
          <a:p>
            <a:endParaRPr lang="el-GR" dirty="0"/>
          </a:p>
        </p:txBody>
      </p:sp>
      <p:sp>
        <p:nvSpPr>
          <p:cNvPr id="4" name="Θέση αριθμού διαφάνειας 3"/>
          <p:cNvSpPr>
            <a:spLocks noGrp="1"/>
          </p:cNvSpPr>
          <p:nvPr>
            <p:ph type="sldNum" sz="quarter" idx="5"/>
          </p:nvPr>
        </p:nvSpPr>
        <p:spPr/>
        <p:txBody>
          <a:bodyPr/>
          <a:lstStyle/>
          <a:p>
            <a:fld id="{1FF0EDD0-7ED8-4348-8338-24D261BC3E8A}" type="slidenum">
              <a:rPr lang="en-US" smtClean="0"/>
              <a:t>5</a:t>
            </a:fld>
            <a:endParaRPr lang="en-US"/>
          </a:p>
        </p:txBody>
      </p:sp>
    </p:spTree>
    <p:extLst>
      <p:ext uri="{BB962C8B-B14F-4D97-AF65-F5344CB8AC3E}">
        <p14:creationId xmlns:p14="http://schemas.microsoft.com/office/powerpoint/2010/main" val="840284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nSpc>
                <a:spcPct val="90000"/>
              </a:lnSpc>
              <a:buFont typeface="Wingdings" panose="05000000000000000000" pitchFamily="2" charset="2"/>
              <a:buChar char="Ø"/>
            </a:pPr>
            <a:r>
              <a:rPr lang="el-GR" sz="1200" b="1" dirty="0">
                <a:solidFill>
                  <a:schemeClr val="tx1"/>
                </a:solidFill>
              </a:rPr>
              <a:t>Προσδιορισμός ολικών λιπαρών </a:t>
            </a:r>
          </a:p>
          <a:p>
            <a:pPr>
              <a:lnSpc>
                <a:spcPct val="90000"/>
              </a:lnSpc>
            </a:pPr>
            <a:r>
              <a:rPr lang="el-GR" sz="1200" dirty="0">
                <a:solidFill>
                  <a:schemeClr val="tx1"/>
                </a:solidFill>
              </a:rPr>
              <a:t>Για τον προσδιορισμό των ολικών λιπαρών ακολουθήθηκε η μέθοδος 948.16 της AOAC (16th </a:t>
            </a:r>
            <a:r>
              <a:rPr lang="el-GR" sz="1200" dirty="0" err="1">
                <a:solidFill>
                  <a:schemeClr val="tx1"/>
                </a:solidFill>
              </a:rPr>
              <a:t>edition</a:t>
            </a:r>
            <a:r>
              <a:rPr lang="el-GR" sz="1200" dirty="0">
                <a:solidFill>
                  <a:schemeClr val="tx1"/>
                </a:solidFill>
              </a:rPr>
              <a:t>) (εκχύλιση με μέθοδο </a:t>
            </a:r>
            <a:r>
              <a:rPr lang="en-US" sz="1200" dirty="0">
                <a:solidFill>
                  <a:schemeClr val="tx1"/>
                </a:solidFill>
              </a:rPr>
              <a:t>Soxhlet)</a:t>
            </a:r>
          </a:p>
          <a:p>
            <a:pPr>
              <a:lnSpc>
                <a:spcPct val="90000"/>
              </a:lnSpc>
              <a:spcAft>
                <a:spcPts val="800"/>
              </a:spcAft>
              <a:buFont typeface="Wingdings" panose="05000000000000000000" pitchFamily="2" charset="2"/>
              <a:buChar char="Ø"/>
            </a:pPr>
            <a:r>
              <a:rPr lang="el-GR" sz="12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Προσδιορισμός υδατανθράκων</a:t>
            </a:r>
          </a:p>
          <a:p>
            <a:pPr>
              <a:lnSpc>
                <a:spcPct val="90000"/>
              </a:lnSpc>
              <a:spcAft>
                <a:spcPts val="800"/>
              </a:spcAft>
            </a:pPr>
            <a:r>
              <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Ο προσδιορισμός των συνολικών αφομοιώσιμων υδατανθράκων πραγματοποιήθηκε σύμφωνα με τη </a:t>
            </a:r>
            <a:r>
              <a:rPr lang="el-GR" sz="12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χρωματομετρική</a:t>
            </a:r>
            <a:r>
              <a:rPr lang="el-GR" sz="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μέθοδο φαινόλης-θειικού οξέος. </a:t>
            </a:r>
          </a:p>
          <a:p>
            <a:pPr>
              <a:lnSpc>
                <a:spcPct val="90000"/>
              </a:lnSpc>
              <a:buFont typeface="Wingdings" panose="05000000000000000000" pitchFamily="2" charset="2"/>
              <a:buChar char="Ø"/>
            </a:pPr>
            <a:r>
              <a:rPr lang="el-GR" sz="1200" b="1" dirty="0">
                <a:solidFill>
                  <a:schemeClr val="tx1"/>
                </a:solidFill>
              </a:rPr>
              <a:t>Προσδιορισμός ολικών πρωτεϊνών</a:t>
            </a:r>
          </a:p>
          <a:p>
            <a:pPr marL="0" indent="0">
              <a:lnSpc>
                <a:spcPct val="90000"/>
              </a:lnSpc>
              <a:buNone/>
            </a:pPr>
            <a:r>
              <a:rPr lang="el-GR" sz="1200" dirty="0">
                <a:solidFill>
                  <a:schemeClr val="tx1"/>
                </a:solidFill>
              </a:rPr>
              <a:t>Ο προσδιορισμός των πρωτεϊνών βασίστηκε στη μέθοδο προσδιορισμού του οργανικά δεσμευμένου αζώτου (Ν%) κατά </a:t>
            </a:r>
            <a:r>
              <a:rPr lang="el-GR" sz="1200" dirty="0" err="1">
                <a:solidFill>
                  <a:schemeClr val="tx1"/>
                </a:solidFill>
              </a:rPr>
              <a:t>Kjeldahl</a:t>
            </a:r>
            <a:r>
              <a:rPr lang="el-GR" sz="1200" dirty="0">
                <a:solidFill>
                  <a:schemeClr val="tx1"/>
                </a:solidFill>
              </a:rPr>
              <a:t>, σύμφωνα με τη μέθοδος 940.25 της AOAC (16th </a:t>
            </a:r>
            <a:r>
              <a:rPr lang="el-GR" sz="1200" dirty="0" err="1">
                <a:solidFill>
                  <a:schemeClr val="tx1"/>
                </a:solidFill>
              </a:rPr>
              <a:t>edition</a:t>
            </a:r>
            <a:r>
              <a:rPr lang="el-GR" sz="1200" dirty="0">
                <a:solidFill>
                  <a:schemeClr val="tx1"/>
                </a:solidFill>
              </a:rPr>
              <a:t>). </a:t>
            </a:r>
          </a:p>
          <a:p>
            <a:pPr>
              <a:lnSpc>
                <a:spcPct val="90000"/>
              </a:lnSpc>
              <a:buFont typeface="Wingdings" panose="05000000000000000000" pitchFamily="2" charset="2"/>
              <a:buChar char="Ø"/>
            </a:pPr>
            <a:endParaRPr lang="el-GR" sz="1200" dirty="0">
              <a:solidFill>
                <a:schemeClr val="tx1"/>
              </a:solidFill>
            </a:endParaRPr>
          </a:p>
          <a:p>
            <a:endParaRPr lang="el-GR" dirty="0"/>
          </a:p>
        </p:txBody>
      </p:sp>
      <p:sp>
        <p:nvSpPr>
          <p:cNvPr id="4" name="Θέση αριθμού διαφάνειας 3"/>
          <p:cNvSpPr>
            <a:spLocks noGrp="1"/>
          </p:cNvSpPr>
          <p:nvPr>
            <p:ph type="sldNum" sz="quarter" idx="5"/>
          </p:nvPr>
        </p:nvSpPr>
        <p:spPr/>
        <p:txBody>
          <a:bodyPr/>
          <a:lstStyle/>
          <a:p>
            <a:fld id="{1FF0EDD0-7ED8-4348-8338-24D261BC3E8A}" type="slidenum">
              <a:rPr lang="en-US" smtClean="0"/>
              <a:t>6</a:t>
            </a:fld>
            <a:endParaRPr lang="en-US"/>
          </a:p>
        </p:txBody>
      </p:sp>
    </p:spTree>
    <p:extLst>
      <p:ext uri="{BB962C8B-B14F-4D97-AF65-F5344CB8AC3E}">
        <p14:creationId xmlns:p14="http://schemas.microsoft.com/office/powerpoint/2010/main" val="20389344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just">
              <a:lnSpc>
                <a:spcPct val="150000"/>
              </a:lnSpc>
              <a:spcAft>
                <a:spcPts val="800"/>
              </a:spcAft>
              <a:buFont typeface="Wingdings" panose="05000000000000000000" pitchFamily="2" charset="2"/>
              <a:buChar char="ü"/>
            </a:pP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Η υγρασία των δειγμάτων ανέρχεται σε 78,1 </a:t>
            </a:r>
            <a:r>
              <a:rPr lang="el-GR" sz="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0,7% (15 καβούρια)</a:t>
            </a:r>
            <a:r>
              <a:rPr lang="el-GR" sz="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t>
            </a:r>
            <a:endParaRPr lang="en-US" sz="12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algn="just">
              <a:lnSpc>
                <a:spcPct val="150000"/>
              </a:lnSpc>
              <a:spcAft>
                <a:spcPts val="800"/>
              </a:spcAft>
              <a:buFont typeface="Wingdings" panose="05000000000000000000" pitchFamily="2" charset="2"/>
              <a:buChar char="ü"/>
            </a:pP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Τα ανόργανα</a:t>
            </a:r>
            <a:r>
              <a:rPr lang="el-GR" sz="1200" dirty="0">
                <a:solidFill>
                  <a:schemeClr val="bg1"/>
                </a:solidFill>
                <a:latin typeface="Calibri" panose="020F0502020204030204" pitchFamily="34" charset="0"/>
                <a:ea typeface="Calibri" panose="020F0502020204030204" pitchFamily="34" charset="0"/>
                <a:cs typeface="Arial" panose="020B0604020202020204" pitchFamily="34" charset="0"/>
              </a:rPr>
              <a:t> συστατικά</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των δειγμάτων ανέρχονται σε 8.1 </a:t>
            </a:r>
            <a:r>
              <a:rPr lang="el-GR" sz="1200" dirty="0">
                <a:solidFill>
                  <a:schemeClr val="bg1"/>
                </a:solidFill>
                <a:effectLst/>
                <a:latin typeface="Calibri" panose="020F0502020204030204" pitchFamily="34" charset="0"/>
                <a:ea typeface="Calibri" panose="020F0502020204030204" pitchFamily="34" charset="0"/>
              </a:rPr>
              <a:t>± </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0.3% επί ξηρού βάρους ή 1,78 </a:t>
            </a:r>
            <a:r>
              <a:rPr lang="el-GR" sz="1200" dirty="0">
                <a:solidFill>
                  <a:schemeClr val="bg1"/>
                </a:solidFill>
                <a:effectLst/>
                <a:latin typeface="Calibri" panose="020F0502020204030204" pitchFamily="34" charset="0"/>
                <a:ea typeface="Calibri" panose="020F0502020204030204" pitchFamily="34" charset="0"/>
              </a:rPr>
              <a:t>± 0,06</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επί υγρού βάρους.</a:t>
            </a:r>
            <a:endParaRPr lang="en-US" sz="1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4" name="Θέση αριθμού διαφάνειας 3"/>
          <p:cNvSpPr>
            <a:spLocks noGrp="1"/>
          </p:cNvSpPr>
          <p:nvPr>
            <p:ph type="sldNum" sz="quarter" idx="5"/>
          </p:nvPr>
        </p:nvSpPr>
        <p:spPr/>
        <p:txBody>
          <a:bodyPr/>
          <a:lstStyle/>
          <a:p>
            <a:fld id="{1FF0EDD0-7ED8-4348-8338-24D261BC3E8A}" type="slidenum">
              <a:rPr lang="en-US" smtClean="0"/>
              <a:t>7</a:t>
            </a:fld>
            <a:endParaRPr lang="en-US"/>
          </a:p>
        </p:txBody>
      </p:sp>
    </p:spTree>
    <p:extLst>
      <p:ext uri="{BB962C8B-B14F-4D97-AF65-F5344CB8AC3E}">
        <p14:creationId xmlns:p14="http://schemas.microsoft.com/office/powerpoint/2010/main" val="7048314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just">
              <a:lnSpc>
                <a:spcPct val="150000"/>
              </a:lnSpc>
              <a:spcAft>
                <a:spcPts val="800"/>
              </a:spcAft>
              <a:buFont typeface="Wingdings" panose="05000000000000000000" pitchFamily="2" charset="2"/>
              <a:buChar char="ü"/>
            </a:pPr>
            <a:r>
              <a:rPr lang="el-GR" sz="12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Ολικά Λιπαρά</a:t>
            </a:r>
            <a:endPar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Η μέση περιεκτικότητα των δειγμάτων σε ολικά λιπαρά των ανέρχεται σε 8,8 </a:t>
            </a:r>
            <a:r>
              <a:rPr lang="el-GR" sz="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0,7%</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επί ξηρού βάρους ή 1,9 </a:t>
            </a:r>
            <a:r>
              <a:rPr lang="el-GR" sz="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0,3%</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επί υγρού βάρους.</a:t>
            </a:r>
          </a:p>
          <a:p>
            <a:pPr algn="just">
              <a:lnSpc>
                <a:spcPct val="150000"/>
              </a:lnSpc>
              <a:spcAft>
                <a:spcPts val="800"/>
              </a:spcAft>
              <a:buFont typeface="Wingdings" panose="05000000000000000000" pitchFamily="2" charset="2"/>
              <a:buChar char="ü"/>
            </a:pPr>
            <a:r>
              <a:rPr lang="el-GR" sz="12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Υδατάνθρακες</a:t>
            </a:r>
            <a:endPar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Οι υδατάνθρακες των δειγμάτων ανέρχονται σε 4,9 </a:t>
            </a:r>
            <a:r>
              <a:rPr lang="el-GR" sz="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0,8</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επί ξηρού βάρους ή 1,1 </a:t>
            </a:r>
            <a:r>
              <a:rPr lang="el-GR" sz="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0,2</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επί υγρού βάρους</a:t>
            </a:r>
            <a:r>
              <a:rPr lang="el-GR" sz="1200" dirty="0">
                <a:effectLst/>
                <a:latin typeface="Calibri" panose="020F0502020204030204" pitchFamily="34" charset="0"/>
                <a:ea typeface="Calibri" panose="020F0502020204030204" pitchFamily="34" charset="0"/>
                <a:cs typeface="Arial" panose="020B0604020202020204" pitchFamily="34" charset="0"/>
              </a:rPr>
              <a:t>.</a:t>
            </a:r>
          </a:p>
          <a:p>
            <a:pPr algn="just">
              <a:lnSpc>
                <a:spcPct val="150000"/>
              </a:lnSpc>
              <a:spcAft>
                <a:spcPts val="800"/>
              </a:spcAft>
              <a:buFont typeface="Wingdings" panose="05000000000000000000" pitchFamily="2" charset="2"/>
              <a:buChar char="ü"/>
            </a:pPr>
            <a:r>
              <a:rPr lang="el-GR" sz="1200" dirty="0">
                <a:solidFill>
                  <a:schemeClr val="bg1"/>
                </a:solidFill>
                <a:latin typeface="Calibri" panose="020F0502020204030204" pitchFamily="34" charset="0"/>
                <a:ea typeface="Calibri" panose="020F0502020204030204" pitchFamily="34" charset="0"/>
                <a:cs typeface="Arial" panose="020B0604020202020204" pitchFamily="34" charset="0"/>
              </a:rPr>
              <a:t>Π</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ρωτεΐνες</a:t>
            </a:r>
            <a:endParaRPr lang="el-GR" sz="12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Οι πρωτεΐνες των δειγμάτων ανέρχονται σε 82,3 ± 2,2% επί ξηρού βάρους ή 18,0 ± 0,5% επί υγρού βάρους</a:t>
            </a:r>
          </a:p>
          <a:p>
            <a:pPr algn="just">
              <a:lnSpc>
                <a:spcPct val="150000"/>
              </a:lnSpc>
              <a:spcAft>
                <a:spcPts val="800"/>
              </a:spcAft>
              <a:buFont typeface="Wingdings" panose="05000000000000000000" pitchFamily="2" charset="2"/>
              <a:buChar char="ü"/>
            </a:pPr>
            <a:r>
              <a:rPr lang="el-GR" sz="1200" dirty="0">
                <a:solidFill>
                  <a:schemeClr val="bg1"/>
                </a:solidFill>
                <a:latin typeface="Calibri" panose="020F0502020204030204" pitchFamily="34" charset="0"/>
                <a:ea typeface="Calibri" panose="020F0502020204030204" pitchFamily="34" charset="0"/>
                <a:cs typeface="Arial" panose="020B0604020202020204" pitchFamily="34" charset="0"/>
              </a:rPr>
              <a:t>Ενεργειακή αξία</a:t>
            </a:r>
          </a:p>
          <a:p>
            <a:pPr algn="just">
              <a:lnSpc>
                <a:spcPct val="150000"/>
              </a:lnSpc>
              <a:spcAft>
                <a:spcPts val="800"/>
              </a:spcAft>
            </a:pP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93,5 θερμίδες (</a:t>
            </a:r>
            <a:r>
              <a:rPr lang="el-GR" sz="12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kcals</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κατά την κατανάλωση 100 </a:t>
            </a:r>
            <a:r>
              <a:rPr lang="el-GR" sz="12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γρ</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υγρής σάρκας καβουριού</a:t>
            </a:r>
          </a:p>
          <a:p>
            <a:pPr algn="just">
              <a:lnSpc>
                <a:spcPct val="150000"/>
              </a:lnSpc>
              <a:spcAft>
                <a:spcPts val="800"/>
              </a:spcAft>
            </a:pPr>
            <a:endPar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endParaRPr lang="el-GR" sz="2000" dirty="0">
              <a:solidFill>
                <a:schemeClr val="bg1"/>
              </a:solidFill>
            </a:endParaRPr>
          </a:p>
          <a:p>
            <a:endParaRPr lang="el-GR" dirty="0"/>
          </a:p>
        </p:txBody>
      </p:sp>
      <p:sp>
        <p:nvSpPr>
          <p:cNvPr id="4" name="Θέση αριθμού διαφάνειας 3"/>
          <p:cNvSpPr>
            <a:spLocks noGrp="1"/>
          </p:cNvSpPr>
          <p:nvPr>
            <p:ph type="sldNum" sz="quarter" idx="5"/>
          </p:nvPr>
        </p:nvSpPr>
        <p:spPr/>
        <p:txBody>
          <a:bodyPr/>
          <a:lstStyle/>
          <a:p>
            <a:fld id="{1FF0EDD0-7ED8-4348-8338-24D261BC3E8A}" type="slidenum">
              <a:rPr lang="en-US" smtClean="0"/>
              <a:t>8</a:t>
            </a:fld>
            <a:endParaRPr lang="en-US"/>
          </a:p>
        </p:txBody>
      </p:sp>
    </p:spTree>
    <p:extLst>
      <p:ext uri="{BB962C8B-B14F-4D97-AF65-F5344CB8AC3E}">
        <p14:creationId xmlns:p14="http://schemas.microsoft.com/office/powerpoint/2010/main" val="31662273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just">
              <a:lnSpc>
                <a:spcPct val="150000"/>
              </a:lnSpc>
              <a:spcAft>
                <a:spcPts val="1200"/>
              </a:spcAft>
              <a:buFont typeface="Wingdings" panose="05000000000000000000" pitchFamily="2" charset="2"/>
              <a:buChar char="q"/>
            </a:pP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Από τα αποτελέσματα επιβεβαιώνεται ότι αποτελεί ένα πλούσιο σε πρωτεΐνες (18</a:t>
            </a:r>
            <a:r>
              <a:rPr lang="el-GR" sz="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±0,5</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προϊόν, με μικρή περιεκτικότητα σε λιπαρά (1,9</a:t>
            </a:r>
            <a:r>
              <a:rPr lang="el-GR" sz="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±0,1</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και υδατάνθρακες (1,1</a:t>
            </a:r>
            <a:r>
              <a:rPr lang="el-GR" sz="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±0,2</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όπου κατά την κατανάλωση 100 </a:t>
            </a:r>
            <a:r>
              <a:rPr lang="el-GR" sz="12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γρ</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παρέχει μόνο 93,5 θερμίδες (</a:t>
            </a:r>
            <a:r>
              <a:rPr lang="en-GB"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kcal</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Επομένως, η κατανάλωση των καβουριών </a:t>
            </a:r>
            <a:r>
              <a:rPr lang="el-GR" sz="1200" i="1"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Callinectes</a:t>
            </a:r>
            <a:r>
              <a:rPr lang="el-GR" sz="1200" i="1" dirty="0">
                <a:solidFill>
                  <a:schemeClr val="bg1"/>
                </a:solidFill>
                <a:effectLst/>
                <a:latin typeface="Calibri" panose="020F0502020204030204" pitchFamily="34" charset="0"/>
                <a:ea typeface="Calibri" panose="020F0502020204030204" pitchFamily="34" charset="0"/>
                <a:cs typeface="Arial" panose="020B0604020202020204" pitchFamily="34" charset="0"/>
              </a:rPr>
              <a:t> </a:t>
            </a:r>
            <a:r>
              <a:rPr lang="el-GR" sz="1200" i="1"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sapidus</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αποτελεί μια καλή πηγή πρωτεϊνών για όλο τον πληθυσμό ώστε να εξασφαλίζεται η ανεπάρκεια πρόσληψης πρωτεϊνών που παρατηρείται σε αρκετές διατροφικές συνήθειες τα τελευταία χρόνια. </a:t>
            </a:r>
          </a:p>
          <a:p>
            <a:pPr algn="just">
              <a:lnSpc>
                <a:spcPct val="150000"/>
              </a:lnSpc>
              <a:spcAft>
                <a:spcPts val="1200"/>
              </a:spcAft>
              <a:buFont typeface="Wingdings" panose="05000000000000000000" pitchFamily="2" charset="2"/>
              <a:buChar char="q"/>
            </a:pP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Επίσης, τα ποσοστά λιπαρών του είναι αρκετά πιο χαμηλά από τα συνηθέστερα κόκκινα κρέατα (π.χ. το μοσχαρίσιο κρέας με 15% ολικά λιπαρά ή το χοιρινό κρέας με 14% ολικά λιπαρά), τα οποία περιέχουν κι αυτά μεγάλα ποσοστά ζωικών πρωτεϊνών, με αποτέλεσμα να αποτελεί καλύτερη εναλλακτική διατροφική επιλογή τόσο για αθλητές όσο και για άτομα τα οποία θέλουν να μειώσουν το σωματικό τους βάρος. </a:t>
            </a:r>
          </a:p>
          <a:p>
            <a:pPr algn="just">
              <a:lnSpc>
                <a:spcPct val="150000"/>
              </a:lnSpc>
              <a:spcAft>
                <a:spcPts val="1200"/>
              </a:spcAft>
              <a:buFont typeface="Wingdings" panose="05000000000000000000" pitchFamily="2" charset="2"/>
              <a:buChar char="q"/>
            </a:pP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Ως προς την ύπαρξη ανόργανων συστατικών, </a:t>
            </a:r>
            <a:r>
              <a:rPr lang="el-GR" sz="1200" dirty="0">
                <a:solidFill>
                  <a:schemeClr val="bg1"/>
                </a:solidFill>
                <a:latin typeface="Calibri" panose="020F0502020204030204" pitchFamily="34" charset="0"/>
                <a:ea typeface="Calibri" panose="020F0502020204030204" pitchFamily="34" charset="0"/>
                <a:cs typeface="Arial" panose="020B0604020202020204" pitchFamily="34" charset="0"/>
              </a:rPr>
              <a:t>με βάση την προτεινόμενη ημερήσια δόση τους για ενήλικες, η </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σάρκα του καβουριού περιέχει σίδηρο (</a:t>
            </a:r>
            <a:r>
              <a:rPr lang="en-GB"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Fe</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σε 8%, ψευδάργυρο (</a:t>
            </a:r>
            <a:r>
              <a:rPr lang="en-GB"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Zn</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σε 9%, χαλκό (</a:t>
            </a:r>
            <a:r>
              <a:rPr lang="en-GB"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Cu</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σε 50% και χρώμιο (</a:t>
            </a:r>
            <a:r>
              <a:rPr lang="en-GB"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Cr</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σε 140%, Η υψηλή περιεκτικότητα τους σε χαλκό και χρώμιο παρουσιάζει σημαντικό ενδιαφέρον καθώς και τα δύο μέταλλα αποτελούν απαραίτητα ιχνοστοιχεία του ανθρώπινου οργανισμού για αρκετές βιολογικές διεργασίες, των οποίων η απορρόφηση από τον οργανισμό είναι σε πολύ χαμηλά ποσοστά.</a:t>
            </a:r>
          </a:p>
          <a:p>
            <a:endParaRPr lang="el-GR" dirty="0"/>
          </a:p>
        </p:txBody>
      </p:sp>
      <p:sp>
        <p:nvSpPr>
          <p:cNvPr id="4" name="Θέση αριθμού διαφάνειας 3"/>
          <p:cNvSpPr>
            <a:spLocks noGrp="1"/>
          </p:cNvSpPr>
          <p:nvPr>
            <p:ph type="sldNum" sz="quarter" idx="5"/>
          </p:nvPr>
        </p:nvSpPr>
        <p:spPr/>
        <p:txBody>
          <a:bodyPr/>
          <a:lstStyle/>
          <a:p>
            <a:fld id="{1FF0EDD0-7ED8-4348-8338-24D261BC3E8A}" type="slidenum">
              <a:rPr lang="en-US" smtClean="0"/>
              <a:t>12</a:t>
            </a:fld>
            <a:endParaRPr lang="en-US"/>
          </a:p>
        </p:txBody>
      </p:sp>
    </p:spTree>
    <p:extLst>
      <p:ext uri="{BB962C8B-B14F-4D97-AF65-F5344CB8AC3E}">
        <p14:creationId xmlns:p14="http://schemas.microsoft.com/office/powerpoint/2010/main" val="27336511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just">
              <a:lnSpc>
                <a:spcPct val="150000"/>
              </a:lnSpc>
              <a:spcAft>
                <a:spcPts val="1200"/>
              </a:spcAft>
              <a:buFont typeface="Wingdings" panose="05000000000000000000" pitchFamily="2" charset="2"/>
              <a:buChar char="q"/>
            </a:pP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Επίσης, η απουσία ανίχνευσης άλλων </a:t>
            </a:r>
            <a:r>
              <a:rPr lang="el-GR" sz="12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βαρέων</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μετάλλων όπως ο μόλυβδος (</a:t>
            </a:r>
            <a:r>
              <a:rPr lang="el-GR" sz="12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Pb</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και το κάδμιο (</a:t>
            </a:r>
            <a:r>
              <a:rPr lang="el-GR" sz="12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Cd</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αποτελούν σημαντικό δεδομένο καθώς αποτελούν βαρέα μέταλλα τα οποία δεν είναι απαραίτητα ως ιχνοστοιχεία για τον ανθρώπινο οργανισμό αλλά είναι ιδιαίτερα τοξικά ακόμα και σε μικρές συγκεντρώσεις.</a:t>
            </a:r>
          </a:p>
          <a:p>
            <a:pPr algn="just">
              <a:lnSpc>
                <a:spcPct val="150000"/>
              </a:lnSpc>
              <a:spcAft>
                <a:spcPts val="1200"/>
              </a:spcAft>
              <a:buFont typeface="Wingdings" panose="05000000000000000000" pitchFamily="2" charset="2"/>
              <a:buChar char="q"/>
            </a:pP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Τέλος, τα </a:t>
            </a:r>
            <a:r>
              <a:rPr lang="el-GR" sz="1200" dirty="0">
                <a:solidFill>
                  <a:schemeClr val="bg1"/>
                </a:solidFill>
                <a:latin typeface="Calibri" panose="020F0502020204030204" pitchFamily="34" charset="0"/>
                <a:ea typeface="Calibri" panose="020F0502020204030204" pitchFamily="34" charset="0"/>
                <a:cs typeface="Arial" panose="020B0604020202020204" pitchFamily="34" charset="0"/>
              </a:rPr>
              <a:t>δείγματα καβουριού </a:t>
            </a:r>
            <a:r>
              <a:rPr lang="el-GR" sz="1200" dirty="0" err="1">
                <a:solidFill>
                  <a:schemeClr val="bg1"/>
                </a:solidFill>
                <a:latin typeface="Calibri" panose="020F0502020204030204" pitchFamily="34" charset="0"/>
                <a:ea typeface="Calibri" panose="020F0502020204030204" pitchFamily="34" charset="0"/>
                <a:cs typeface="Arial" panose="020B0604020202020204" pitchFamily="34" charset="0"/>
              </a:rPr>
              <a:t>Callinectes</a:t>
            </a:r>
            <a:r>
              <a:rPr lang="el-GR" sz="1200" dirty="0">
                <a:solidFill>
                  <a:schemeClr val="bg1"/>
                </a:solidFill>
                <a:latin typeface="Calibri" panose="020F0502020204030204" pitchFamily="34" charset="0"/>
                <a:ea typeface="Calibri" panose="020F0502020204030204" pitchFamily="34" charset="0"/>
                <a:cs typeface="Arial" panose="020B0604020202020204" pitchFamily="34" charset="0"/>
              </a:rPr>
              <a:t> </a:t>
            </a:r>
            <a:r>
              <a:rPr lang="el-GR" sz="1200" dirty="0" err="1">
                <a:solidFill>
                  <a:schemeClr val="bg1"/>
                </a:solidFill>
                <a:latin typeface="Calibri" panose="020F0502020204030204" pitchFamily="34" charset="0"/>
                <a:ea typeface="Calibri" panose="020F0502020204030204" pitchFamily="34" charset="0"/>
                <a:cs typeface="Arial" panose="020B0604020202020204" pitchFamily="34" charset="0"/>
              </a:rPr>
              <a:t>sapidus</a:t>
            </a:r>
            <a:r>
              <a:rPr lang="el-GR" sz="1200" dirty="0">
                <a:solidFill>
                  <a:schemeClr val="bg1"/>
                </a:solidFill>
                <a:latin typeface="Calibri" panose="020F0502020204030204" pitchFamily="34" charset="0"/>
                <a:ea typeface="Calibri" panose="020F0502020204030204" pitchFamily="34" charset="0"/>
                <a:cs typeface="Arial" panose="020B0604020202020204" pitchFamily="34" charset="0"/>
              </a:rPr>
              <a:t> από </a:t>
            </a:r>
            <a:r>
              <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την Ελλάδα, έχουν συγκρίσιμη σύσταση με παρόμοια είδη καβουριού από τη Μεσόγειο, ενώ είναι παρόμοια με </a:t>
            </a:r>
            <a:r>
              <a:rPr lang="el-GR" sz="1200" dirty="0">
                <a:solidFill>
                  <a:schemeClr val="bg1"/>
                </a:solidFill>
                <a:latin typeface="Calibri" panose="020F0502020204030204" pitchFamily="34" charset="0"/>
                <a:ea typeface="Calibri" panose="020F0502020204030204" pitchFamily="34" charset="0"/>
                <a:cs typeface="Arial" panose="020B0604020202020204" pitchFamily="34" charset="0"/>
              </a:rPr>
              <a:t>το εμπορικά βρώσιμο καβούρι </a:t>
            </a:r>
            <a:r>
              <a:rPr lang="el-GR" sz="1200" dirty="0" err="1">
                <a:solidFill>
                  <a:schemeClr val="bg1"/>
                </a:solidFill>
                <a:latin typeface="Calibri" panose="020F0502020204030204" pitchFamily="34" charset="0"/>
                <a:ea typeface="Calibri" panose="020F0502020204030204" pitchFamily="34" charset="0"/>
                <a:cs typeface="Arial" panose="020B0604020202020204" pitchFamily="34" charset="0"/>
              </a:rPr>
              <a:t>Cancer</a:t>
            </a:r>
            <a:r>
              <a:rPr lang="el-GR" sz="1200" dirty="0">
                <a:solidFill>
                  <a:schemeClr val="bg1"/>
                </a:solidFill>
                <a:latin typeface="Calibri" panose="020F0502020204030204" pitchFamily="34" charset="0"/>
                <a:ea typeface="Calibri" panose="020F0502020204030204" pitchFamily="34" charset="0"/>
                <a:cs typeface="Arial" panose="020B0604020202020204" pitchFamily="34" charset="0"/>
              </a:rPr>
              <a:t> </a:t>
            </a:r>
            <a:r>
              <a:rPr lang="el-GR" sz="1200" dirty="0" err="1">
                <a:solidFill>
                  <a:schemeClr val="bg1"/>
                </a:solidFill>
                <a:latin typeface="Calibri" panose="020F0502020204030204" pitchFamily="34" charset="0"/>
                <a:ea typeface="Calibri" panose="020F0502020204030204" pitchFamily="34" charset="0"/>
                <a:cs typeface="Arial" panose="020B0604020202020204" pitchFamily="34" charset="0"/>
              </a:rPr>
              <a:t>pagurus</a:t>
            </a:r>
            <a:r>
              <a:rPr lang="el-GR" sz="1200" dirty="0">
                <a:solidFill>
                  <a:schemeClr val="bg1"/>
                </a:solidFill>
                <a:latin typeface="Calibri" panose="020F0502020204030204" pitchFamily="34" charset="0"/>
                <a:ea typeface="Calibri" panose="020F0502020204030204" pitchFamily="34" charset="0"/>
                <a:cs typeface="Arial" panose="020B0604020202020204" pitchFamily="34" charset="0"/>
              </a:rPr>
              <a:t>, το οποίο αποτελεί ένα από τα πιο σημαντικά καρκινοειδή που καταναλώνεται στις χώρες της Νότιας Ευρώπης.</a:t>
            </a:r>
            <a:endPar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endParaRPr lang="el-GR" dirty="0"/>
          </a:p>
        </p:txBody>
      </p:sp>
      <p:sp>
        <p:nvSpPr>
          <p:cNvPr id="4" name="Θέση αριθμού διαφάνειας 3"/>
          <p:cNvSpPr>
            <a:spLocks noGrp="1"/>
          </p:cNvSpPr>
          <p:nvPr>
            <p:ph type="sldNum" sz="quarter" idx="5"/>
          </p:nvPr>
        </p:nvSpPr>
        <p:spPr/>
        <p:txBody>
          <a:bodyPr/>
          <a:lstStyle/>
          <a:p>
            <a:fld id="{1FF0EDD0-7ED8-4348-8338-24D261BC3E8A}" type="slidenum">
              <a:rPr lang="en-US" smtClean="0"/>
              <a:t>13</a:t>
            </a:fld>
            <a:endParaRPr lang="en-US"/>
          </a:p>
        </p:txBody>
      </p:sp>
    </p:spTree>
    <p:extLst>
      <p:ext uri="{BB962C8B-B14F-4D97-AF65-F5344CB8AC3E}">
        <p14:creationId xmlns:p14="http://schemas.microsoft.com/office/powerpoint/2010/main" val="1186145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059785" y="4345230"/>
            <a:ext cx="7772400" cy="1374345"/>
          </a:xfrm>
          <a:effectLst/>
        </p:spPr>
        <p:txBody>
          <a:bodyPr>
            <a:normAutofit/>
          </a:bodyPr>
          <a:lstStyle>
            <a:lvl1pPr algn="r">
              <a:defRPr sz="3600">
                <a:solidFill>
                  <a:srgbClr val="C00000"/>
                </a:solidFill>
              </a:defRPr>
            </a:lvl1pPr>
          </a:lstStyle>
          <a:p>
            <a:r>
              <a:rPr lang="en-US" dirty="0"/>
              <a:t>Click to edit </a:t>
            </a:r>
            <a:br>
              <a:rPr lang="en-US" dirty="0"/>
            </a:br>
            <a:r>
              <a:rPr lang="en-US" dirty="0"/>
              <a:t>Master title style</a:t>
            </a:r>
          </a:p>
        </p:txBody>
      </p:sp>
      <p:sp>
        <p:nvSpPr>
          <p:cNvPr id="3" name="Subtitle 2"/>
          <p:cNvSpPr>
            <a:spLocks noGrp="1"/>
          </p:cNvSpPr>
          <p:nvPr>
            <p:ph type="subTitle" idx="1"/>
          </p:nvPr>
        </p:nvSpPr>
        <p:spPr>
          <a:xfrm>
            <a:off x="2446940" y="2970885"/>
            <a:ext cx="6400800" cy="1068935"/>
          </a:xfrm>
        </p:spPr>
        <p:txBody>
          <a:bodyPr>
            <a:normAutofit/>
          </a:bodyPr>
          <a:lstStyle>
            <a:lvl1pPr marL="0" indent="0" algn="r">
              <a:buNone/>
              <a:defRPr sz="2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p>
          <a:p>
            <a:r>
              <a:rPr lang="en-US" dirty="0"/>
              <a:t>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4/1/2022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1138425"/>
            <a:ext cx="8229600" cy="458115"/>
          </a:xfrm>
        </p:spPr>
        <p:txBody>
          <a:bodyPr>
            <a:normAutofit/>
          </a:bodyPr>
          <a:lstStyle>
            <a:lvl1pPr algn="l">
              <a:defRPr sz="3600">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448965" y="1800772"/>
            <a:ext cx="8229600" cy="3918803"/>
          </a:xfrm>
        </p:spPr>
        <p:txBody>
          <a:bodyPr/>
          <a:lstStyle>
            <a:lvl1pPr>
              <a:defRPr sz="2800">
                <a:solidFill>
                  <a:schemeClr val="bg1">
                    <a:lumMod val="75000"/>
                  </a:schemeClr>
                </a:solidFill>
              </a:defRPr>
            </a:lvl1pPr>
            <a:lvl2pPr>
              <a:defRPr>
                <a:solidFill>
                  <a:schemeClr val="bg1">
                    <a:lumMod val="75000"/>
                  </a:schemeClr>
                </a:solidFill>
              </a:defRPr>
            </a:lvl2pPr>
            <a:lvl3pPr>
              <a:defRPr>
                <a:solidFill>
                  <a:schemeClr val="bg1">
                    <a:lumMod val="75000"/>
                  </a:schemeClr>
                </a:solidFill>
              </a:defRPr>
            </a:lvl3pPr>
            <a:lvl4pPr>
              <a:defRPr>
                <a:solidFill>
                  <a:schemeClr val="bg1">
                    <a:lumMod val="75000"/>
                  </a:schemeClr>
                </a:solidFill>
              </a:defRPr>
            </a:lvl4pPr>
            <a:lvl5pPr>
              <a:defRPr>
                <a:solidFill>
                  <a:schemeClr val="bg1">
                    <a:lumMod val="7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3310" y="527605"/>
            <a:ext cx="7016195" cy="610820"/>
          </a:xfrm>
        </p:spPr>
        <p:txBody>
          <a:bodyPr>
            <a:normAutofit/>
          </a:bodyPr>
          <a:lstStyle>
            <a:lvl1pPr algn="l">
              <a:defRPr sz="3600">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1823311" y="1138425"/>
            <a:ext cx="7016195" cy="4275740"/>
          </a:xfrm>
        </p:spPr>
        <p:txBody>
          <a:bodyPr/>
          <a:lstStyle>
            <a:lvl1pPr>
              <a:defRPr sz="2800">
                <a:solidFill>
                  <a:schemeClr val="bg1">
                    <a:lumMod val="75000"/>
                  </a:schemeClr>
                </a:solidFill>
              </a:defRPr>
            </a:lvl1pPr>
            <a:lvl2pPr>
              <a:defRPr>
                <a:solidFill>
                  <a:schemeClr val="bg1">
                    <a:lumMod val="75000"/>
                  </a:schemeClr>
                </a:solidFill>
              </a:defRPr>
            </a:lvl2pPr>
            <a:lvl3pPr>
              <a:defRPr>
                <a:solidFill>
                  <a:schemeClr val="bg1">
                    <a:lumMod val="75000"/>
                  </a:schemeClr>
                </a:solidFill>
              </a:defRPr>
            </a:lvl3pPr>
            <a:lvl4pPr>
              <a:defRPr>
                <a:solidFill>
                  <a:schemeClr val="bg1">
                    <a:lumMod val="75000"/>
                  </a:schemeClr>
                </a:solidFill>
              </a:defRPr>
            </a:lvl4pPr>
            <a:lvl5pPr>
              <a:defRPr>
                <a:solidFill>
                  <a:schemeClr val="bg1">
                    <a:lumMod val="7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4/1/2022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8965" y="985720"/>
            <a:ext cx="8229600" cy="610820"/>
          </a:xfrm>
        </p:spPr>
        <p:txBody>
          <a:bodyPr>
            <a:normAutofit/>
          </a:bodyPr>
          <a:lstStyle>
            <a:lvl1pPr algn="l">
              <a:defRPr sz="36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448965" y="1596539"/>
            <a:ext cx="4040188" cy="63976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48965" y="2226402"/>
            <a:ext cx="4040188" cy="3035058"/>
          </a:xfrm>
        </p:spPr>
        <p:txBody>
          <a:bodyPr/>
          <a:lstStyle>
            <a:lvl1pPr>
              <a:defRPr sz="2400">
                <a:solidFill>
                  <a:schemeClr val="bg1">
                    <a:lumMod val="75000"/>
                  </a:schemeClr>
                </a:solidFill>
              </a:defRPr>
            </a:lvl1pPr>
            <a:lvl2pPr>
              <a:defRPr sz="2000">
                <a:solidFill>
                  <a:schemeClr val="bg1">
                    <a:lumMod val="75000"/>
                  </a:schemeClr>
                </a:solidFill>
              </a:defRPr>
            </a:lvl2pPr>
            <a:lvl3pPr>
              <a:defRPr sz="1800">
                <a:solidFill>
                  <a:schemeClr val="bg1">
                    <a:lumMod val="75000"/>
                  </a:schemeClr>
                </a:solidFill>
              </a:defRPr>
            </a:lvl3pPr>
            <a:lvl4pPr>
              <a:defRPr sz="1600">
                <a:solidFill>
                  <a:schemeClr val="bg1">
                    <a:lumMod val="75000"/>
                  </a:schemeClr>
                </a:solidFill>
              </a:defRPr>
            </a:lvl4pPr>
            <a:lvl5pPr>
              <a:defRPr sz="1600">
                <a:solidFill>
                  <a:schemeClr val="bg1">
                    <a:lumMod val="75000"/>
                  </a:schemeClr>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36790" y="1596539"/>
            <a:ext cx="4041775" cy="63976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36790" y="2226402"/>
            <a:ext cx="4041775" cy="3035058"/>
          </a:xfrm>
        </p:spPr>
        <p:txBody>
          <a:bodyPr/>
          <a:lstStyle>
            <a:lvl1pPr>
              <a:defRPr sz="2400">
                <a:solidFill>
                  <a:schemeClr val="bg1">
                    <a:lumMod val="75000"/>
                  </a:schemeClr>
                </a:solidFill>
              </a:defRPr>
            </a:lvl1pPr>
            <a:lvl2pPr>
              <a:defRPr sz="2000">
                <a:solidFill>
                  <a:schemeClr val="bg1">
                    <a:lumMod val="75000"/>
                  </a:schemeClr>
                </a:solidFill>
              </a:defRPr>
            </a:lvl2pPr>
            <a:lvl3pPr>
              <a:defRPr sz="1800">
                <a:solidFill>
                  <a:schemeClr val="bg1">
                    <a:lumMod val="75000"/>
                  </a:schemeClr>
                </a:solidFill>
              </a:defRPr>
            </a:lvl3pPr>
            <a:lvl4pPr>
              <a:defRPr sz="1600">
                <a:solidFill>
                  <a:schemeClr val="bg1">
                    <a:lumMod val="75000"/>
                  </a:schemeClr>
                </a:solidFill>
              </a:defRPr>
            </a:lvl4pPr>
            <a:lvl5pPr>
              <a:defRPr sz="1600">
                <a:solidFill>
                  <a:schemeClr val="bg1">
                    <a:lumMod val="75000"/>
                  </a:schemeClr>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4/1/2022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4/1/2022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4/1/2022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4/1/2022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4/1/2022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C59AB4C8-9178-4F7A-8404-6890510B59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81743" y="2553750"/>
            <a:ext cx="8182230" cy="2742017"/>
          </a:xfrm>
        </p:spPr>
        <p:txBody>
          <a:bodyPr anchor="b">
            <a:normAutofit/>
          </a:bodyPr>
          <a:lstStyle/>
          <a:p>
            <a:pPr algn="ctr">
              <a:lnSpc>
                <a:spcPct val="90000"/>
              </a:lnSpc>
            </a:pPr>
            <a:r>
              <a:rPr lang="el-GR" sz="2400" b="1" dirty="0"/>
              <a:t>Χημική σύσταση του μπλε καβουριού και εκτίμηση της διατροφικής αξίας του</a:t>
            </a:r>
            <a:br>
              <a:rPr lang="el-GR" sz="2400" b="1" dirty="0"/>
            </a:br>
            <a:br>
              <a:rPr lang="el-GR" sz="2400" b="1" dirty="0"/>
            </a:br>
            <a:r>
              <a:rPr lang="el-GR" sz="2400" b="1" dirty="0"/>
              <a:t> </a:t>
            </a:r>
            <a:br>
              <a:rPr lang="el-GR" sz="1400" b="1" dirty="0"/>
            </a:br>
            <a:br>
              <a:rPr lang="el-GR" sz="1400" b="1" dirty="0"/>
            </a:br>
            <a:br>
              <a:rPr lang="en-US" sz="1400" b="1" dirty="0"/>
            </a:br>
            <a:r>
              <a:rPr lang="el-GR" sz="1400" b="1" dirty="0"/>
              <a:t>Δρ. Χατζημητάκος Θεόδωρος</a:t>
            </a:r>
          </a:p>
        </p:txBody>
      </p:sp>
      <p:sp>
        <p:nvSpPr>
          <p:cNvPr id="137" name="sketch line">
            <a:extLst>
              <a:ext uri="{FF2B5EF4-FFF2-40B4-BE49-F238E27FC236}">
                <a16:creationId xmlns:a16="http://schemas.microsoft.com/office/drawing/2014/main" id="{4CFDFB37-4BC7-42C6-915D-A6609139B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55776" y="2343912"/>
            <a:ext cx="3429000" cy="18288"/>
          </a:xfrm>
          <a:custGeom>
            <a:avLst/>
            <a:gdLst>
              <a:gd name="connsiteX0" fmla="*/ 0 w 3429000"/>
              <a:gd name="connsiteY0" fmla="*/ 0 h 18288"/>
              <a:gd name="connsiteX1" fmla="*/ 685800 w 3429000"/>
              <a:gd name="connsiteY1" fmla="*/ 0 h 18288"/>
              <a:gd name="connsiteX2" fmla="*/ 1371600 w 3429000"/>
              <a:gd name="connsiteY2" fmla="*/ 0 h 18288"/>
              <a:gd name="connsiteX3" fmla="*/ 2057400 w 3429000"/>
              <a:gd name="connsiteY3" fmla="*/ 0 h 18288"/>
              <a:gd name="connsiteX4" fmla="*/ 2674620 w 3429000"/>
              <a:gd name="connsiteY4" fmla="*/ 0 h 18288"/>
              <a:gd name="connsiteX5" fmla="*/ 3429000 w 3429000"/>
              <a:gd name="connsiteY5" fmla="*/ 0 h 18288"/>
              <a:gd name="connsiteX6" fmla="*/ 3429000 w 3429000"/>
              <a:gd name="connsiteY6" fmla="*/ 18288 h 18288"/>
              <a:gd name="connsiteX7" fmla="*/ 2811780 w 3429000"/>
              <a:gd name="connsiteY7" fmla="*/ 18288 h 18288"/>
              <a:gd name="connsiteX8" fmla="*/ 2228850 w 3429000"/>
              <a:gd name="connsiteY8" fmla="*/ 18288 h 18288"/>
              <a:gd name="connsiteX9" fmla="*/ 1543050 w 3429000"/>
              <a:gd name="connsiteY9" fmla="*/ 18288 h 18288"/>
              <a:gd name="connsiteX10" fmla="*/ 925830 w 3429000"/>
              <a:gd name="connsiteY10" fmla="*/ 18288 h 18288"/>
              <a:gd name="connsiteX11" fmla="*/ 0 w 3429000"/>
              <a:gd name="connsiteY11" fmla="*/ 18288 h 18288"/>
              <a:gd name="connsiteX12" fmla="*/ 0 w 3429000"/>
              <a:gd name="connsiteY12" fmla="*/ 0 h 18288"/>
              <a:gd name="connsiteX0" fmla="*/ 0 w 3429000"/>
              <a:gd name="connsiteY0" fmla="*/ 0 h 18288"/>
              <a:gd name="connsiteX1" fmla="*/ 617220 w 3429000"/>
              <a:gd name="connsiteY1" fmla="*/ 0 h 18288"/>
              <a:gd name="connsiteX2" fmla="*/ 1200150 w 3429000"/>
              <a:gd name="connsiteY2" fmla="*/ 0 h 18288"/>
              <a:gd name="connsiteX3" fmla="*/ 1817370 w 3429000"/>
              <a:gd name="connsiteY3" fmla="*/ 0 h 18288"/>
              <a:gd name="connsiteX4" fmla="*/ 2503170 w 3429000"/>
              <a:gd name="connsiteY4" fmla="*/ 0 h 18288"/>
              <a:gd name="connsiteX5" fmla="*/ 3429000 w 3429000"/>
              <a:gd name="connsiteY5" fmla="*/ 0 h 18288"/>
              <a:gd name="connsiteX6" fmla="*/ 3429000 w 3429000"/>
              <a:gd name="connsiteY6" fmla="*/ 18288 h 18288"/>
              <a:gd name="connsiteX7" fmla="*/ 2743200 w 3429000"/>
              <a:gd name="connsiteY7" fmla="*/ 18288 h 18288"/>
              <a:gd name="connsiteX8" fmla="*/ 1988820 w 3429000"/>
              <a:gd name="connsiteY8" fmla="*/ 18288 h 18288"/>
              <a:gd name="connsiteX9" fmla="*/ 1405890 w 3429000"/>
              <a:gd name="connsiteY9" fmla="*/ 18288 h 18288"/>
              <a:gd name="connsiteX10" fmla="*/ 651510 w 3429000"/>
              <a:gd name="connsiteY10" fmla="*/ 18288 h 18288"/>
              <a:gd name="connsiteX11" fmla="*/ 0 w 3429000"/>
              <a:gd name="connsiteY11" fmla="*/ 18288 h 18288"/>
              <a:gd name="connsiteX12" fmla="*/ 0 w 342900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29000" h="18288" fill="none" extrusionOk="0">
                <a:moveTo>
                  <a:pt x="0" y="0"/>
                </a:moveTo>
                <a:cubicBezTo>
                  <a:pt x="207705" y="23860"/>
                  <a:pt x="509323" y="68036"/>
                  <a:pt x="685800" y="0"/>
                </a:cubicBezTo>
                <a:cubicBezTo>
                  <a:pt x="881422" y="-43910"/>
                  <a:pt x="1129204" y="-58858"/>
                  <a:pt x="1371600" y="0"/>
                </a:cubicBezTo>
                <a:cubicBezTo>
                  <a:pt x="1611115" y="-12848"/>
                  <a:pt x="1887211" y="-6418"/>
                  <a:pt x="2057400" y="0"/>
                </a:cubicBezTo>
                <a:cubicBezTo>
                  <a:pt x="2233905" y="-53439"/>
                  <a:pt x="2400311" y="-9735"/>
                  <a:pt x="2674620" y="0"/>
                </a:cubicBezTo>
                <a:cubicBezTo>
                  <a:pt x="2899369" y="50175"/>
                  <a:pt x="3197952" y="-27603"/>
                  <a:pt x="3429000" y="0"/>
                </a:cubicBezTo>
                <a:cubicBezTo>
                  <a:pt x="3428966" y="4844"/>
                  <a:pt x="3428590" y="11009"/>
                  <a:pt x="3429000" y="18288"/>
                </a:cubicBezTo>
                <a:cubicBezTo>
                  <a:pt x="3212354" y="28872"/>
                  <a:pt x="3083619" y="-836"/>
                  <a:pt x="2811780" y="18288"/>
                </a:cubicBezTo>
                <a:cubicBezTo>
                  <a:pt x="2533576" y="25058"/>
                  <a:pt x="2477440" y="20531"/>
                  <a:pt x="2228850" y="18288"/>
                </a:cubicBezTo>
                <a:cubicBezTo>
                  <a:pt x="2003657" y="-1843"/>
                  <a:pt x="1810789" y="18294"/>
                  <a:pt x="1543050" y="18288"/>
                </a:cubicBezTo>
                <a:cubicBezTo>
                  <a:pt x="1286635" y="-21162"/>
                  <a:pt x="1189418" y="22290"/>
                  <a:pt x="925830" y="18288"/>
                </a:cubicBezTo>
                <a:cubicBezTo>
                  <a:pt x="678389" y="-2387"/>
                  <a:pt x="367033" y="43234"/>
                  <a:pt x="0" y="18288"/>
                </a:cubicBezTo>
                <a:cubicBezTo>
                  <a:pt x="-649" y="11698"/>
                  <a:pt x="663" y="5413"/>
                  <a:pt x="0" y="0"/>
                </a:cubicBezTo>
                <a:close/>
              </a:path>
              <a:path w="3429000" h="18288" stroke="0" extrusionOk="0">
                <a:moveTo>
                  <a:pt x="0" y="0"/>
                </a:moveTo>
                <a:cubicBezTo>
                  <a:pt x="169914" y="-16656"/>
                  <a:pt x="469790" y="-24030"/>
                  <a:pt x="617220" y="0"/>
                </a:cubicBezTo>
                <a:cubicBezTo>
                  <a:pt x="786601" y="24467"/>
                  <a:pt x="1085311" y="15192"/>
                  <a:pt x="1200150" y="0"/>
                </a:cubicBezTo>
                <a:cubicBezTo>
                  <a:pt x="1340195" y="-5060"/>
                  <a:pt x="1552999" y="41254"/>
                  <a:pt x="1817370" y="0"/>
                </a:cubicBezTo>
                <a:cubicBezTo>
                  <a:pt x="2086739" y="-377"/>
                  <a:pt x="2228603" y="31972"/>
                  <a:pt x="2503170" y="0"/>
                </a:cubicBezTo>
                <a:cubicBezTo>
                  <a:pt x="2794334" y="-14173"/>
                  <a:pt x="3002837" y="-13310"/>
                  <a:pt x="3429000" y="0"/>
                </a:cubicBezTo>
                <a:cubicBezTo>
                  <a:pt x="3428475" y="5049"/>
                  <a:pt x="3429193" y="12044"/>
                  <a:pt x="3429000" y="18288"/>
                </a:cubicBezTo>
                <a:cubicBezTo>
                  <a:pt x="3101445" y="-3440"/>
                  <a:pt x="2879434" y="34023"/>
                  <a:pt x="2743200" y="18288"/>
                </a:cubicBezTo>
                <a:cubicBezTo>
                  <a:pt x="2609544" y="13915"/>
                  <a:pt x="2334178" y="48649"/>
                  <a:pt x="1988820" y="18288"/>
                </a:cubicBezTo>
                <a:cubicBezTo>
                  <a:pt x="1620184" y="18423"/>
                  <a:pt x="1586822" y="-1871"/>
                  <a:pt x="1405890" y="18288"/>
                </a:cubicBezTo>
                <a:cubicBezTo>
                  <a:pt x="1266239" y="28547"/>
                  <a:pt x="867500" y="15208"/>
                  <a:pt x="651510" y="18288"/>
                </a:cubicBezTo>
                <a:cubicBezTo>
                  <a:pt x="445459" y="40105"/>
                  <a:pt x="119818" y="-23744"/>
                  <a:pt x="0" y="18288"/>
                </a:cubicBezTo>
                <a:cubicBezTo>
                  <a:pt x="-39" y="12511"/>
                  <a:pt x="-381" y="8039"/>
                  <a:pt x="0" y="0"/>
                </a:cubicBezTo>
                <a:close/>
              </a:path>
              <a:path w="3429000" h="18288" fill="none" stroke="0" extrusionOk="0">
                <a:moveTo>
                  <a:pt x="0" y="0"/>
                </a:moveTo>
                <a:cubicBezTo>
                  <a:pt x="199661" y="29771"/>
                  <a:pt x="488726" y="20925"/>
                  <a:pt x="685800" y="0"/>
                </a:cubicBezTo>
                <a:cubicBezTo>
                  <a:pt x="835372" y="-29710"/>
                  <a:pt x="1088413" y="6369"/>
                  <a:pt x="1371600" y="0"/>
                </a:cubicBezTo>
                <a:cubicBezTo>
                  <a:pt x="1631865" y="6637"/>
                  <a:pt x="1839907" y="52251"/>
                  <a:pt x="2057400" y="0"/>
                </a:cubicBezTo>
                <a:cubicBezTo>
                  <a:pt x="2266442" y="-8132"/>
                  <a:pt x="2461070" y="-4034"/>
                  <a:pt x="2674620" y="0"/>
                </a:cubicBezTo>
                <a:cubicBezTo>
                  <a:pt x="2940120" y="30498"/>
                  <a:pt x="3202681" y="-54357"/>
                  <a:pt x="3429000" y="0"/>
                </a:cubicBezTo>
                <a:cubicBezTo>
                  <a:pt x="3429314" y="4158"/>
                  <a:pt x="3428021" y="12539"/>
                  <a:pt x="3429000" y="18288"/>
                </a:cubicBezTo>
                <a:cubicBezTo>
                  <a:pt x="3250522" y="56023"/>
                  <a:pt x="3056248" y="-1557"/>
                  <a:pt x="2811780" y="18288"/>
                </a:cubicBezTo>
                <a:cubicBezTo>
                  <a:pt x="2534418" y="26558"/>
                  <a:pt x="2483107" y="19890"/>
                  <a:pt x="2228850" y="18288"/>
                </a:cubicBezTo>
                <a:cubicBezTo>
                  <a:pt x="1996093" y="-20362"/>
                  <a:pt x="1790611" y="35096"/>
                  <a:pt x="1543050" y="18288"/>
                </a:cubicBezTo>
                <a:cubicBezTo>
                  <a:pt x="1276188" y="-29727"/>
                  <a:pt x="1196665" y="1050"/>
                  <a:pt x="925830" y="18288"/>
                </a:cubicBezTo>
                <a:cubicBezTo>
                  <a:pt x="718623" y="61416"/>
                  <a:pt x="374628" y="25039"/>
                  <a:pt x="0" y="18288"/>
                </a:cubicBezTo>
                <a:cubicBezTo>
                  <a:pt x="20" y="11469"/>
                  <a:pt x="-29" y="515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custGeom>
                    <a:avLst/>
                    <a:gdLst>
                      <a:gd name="connsiteX0" fmla="*/ 0 w 3429000"/>
                      <a:gd name="connsiteY0" fmla="*/ 0 h 18288"/>
                      <a:gd name="connsiteX1" fmla="*/ 685800 w 3429000"/>
                      <a:gd name="connsiteY1" fmla="*/ 0 h 18288"/>
                      <a:gd name="connsiteX2" fmla="*/ 1371600 w 3429000"/>
                      <a:gd name="connsiteY2" fmla="*/ 0 h 18288"/>
                      <a:gd name="connsiteX3" fmla="*/ 2057400 w 3429000"/>
                      <a:gd name="connsiteY3" fmla="*/ 0 h 18288"/>
                      <a:gd name="connsiteX4" fmla="*/ 2674620 w 3429000"/>
                      <a:gd name="connsiteY4" fmla="*/ 0 h 18288"/>
                      <a:gd name="connsiteX5" fmla="*/ 3429000 w 3429000"/>
                      <a:gd name="connsiteY5" fmla="*/ 0 h 18288"/>
                      <a:gd name="connsiteX6" fmla="*/ 3429000 w 3429000"/>
                      <a:gd name="connsiteY6" fmla="*/ 18288 h 18288"/>
                      <a:gd name="connsiteX7" fmla="*/ 2811780 w 3429000"/>
                      <a:gd name="connsiteY7" fmla="*/ 18288 h 18288"/>
                      <a:gd name="connsiteX8" fmla="*/ 2228850 w 3429000"/>
                      <a:gd name="connsiteY8" fmla="*/ 18288 h 18288"/>
                      <a:gd name="connsiteX9" fmla="*/ 1543050 w 3429000"/>
                      <a:gd name="connsiteY9" fmla="*/ 18288 h 18288"/>
                      <a:gd name="connsiteX10" fmla="*/ 925830 w 3429000"/>
                      <a:gd name="connsiteY10" fmla="*/ 18288 h 18288"/>
                      <a:gd name="connsiteX11" fmla="*/ 0 w 3429000"/>
                      <a:gd name="connsiteY11" fmla="*/ 18288 h 18288"/>
                      <a:gd name="connsiteX12" fmla="*/ 0 w 342900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29000" h="18288" fill="none" extrusionOk="0">
                        <a:moveTo>
                          <a:pt x="0" y="0"/>
                        </a:moveTo>
                        <a:cubicBezTo>
                          <a:pt x="219865" y="20479"/>
                          <a:pt x="493281" y="26186"/>
                          <a:pt x="685800" y="0"/>
                        </a:cubicBezTo>
                        <a:cubicBezTo>
                          <a:pt x="878319" y="-26186"/>
                          <a:pt x="1121382" y="-11869"/>
                          <a:pt x="1371600" y="0"/>
                        </a:cubicBezTo>
                        <a:cubicBezTo>
                          <a:pt x="1621818" y="11869"/>
                          <a:pt x="1878793" y="32281"/>
                          <a:pt x="2057400" y="0"/>
                        </a:cubicBezTo>
                        <a:cubicBezTo>
                          <a:pt x="2236007" y="-32281"/>
                          <a:pt x="2433797" y="-18251"/>
                          <a:pt x="2674620" y="0"/>
                        </a:cubicBezTo>
                        <a:cubicBezTo>
                          <a:pt x="2915443" y="18251"/>
                          <a:pt x="3205923" y="-1443"/>
                          <a:pt x="3429000" y="0"/>
                        </a:cubicBezTo>
                        <a:cubicBezTo>
                          <a:pt x="3429442" y="4516"/>
                          <a:pt x="3428173" y="12266"/>
                          <a:pt x="3429000" y="18288"/>
                        </a:cubicBezTo>
                        <a:cubicBezTo>
                          <a:pt x="3221081" y="48608"/>
                          <a:pt x="3088001" y="8066"/>
                          <a:pt x="2811780" y="18288"/>
                        </a:cubicBezTo>
                        <a:cubicBezTo>
                          <a:pt x="2535559" y="28510"/>
                          <a:pt x="2481355" y="24898"/>
                          <a:pt x="2228850" y="18288"/>
                        </a:cubicBezTo>
                        <a:cubicBezTo>
                          <a:pt x="1976345" y="11679"/>
                          <a:pt x="1807520" y="48356"/>
                          <a:pt x="1543050" y="18288"/>
                        </a:cubicBezTo>
                        <a:cubicBezTo>
                          <a:pt x="1278580" y="-11780"/>
                          <a:pt x="1181944" y="5123"/>
                          <a:pt x="925830" y="18288"/>
                        </a:cubicBezTo>
                        <a:cubicBezTo>
                          <a:pt x="669716" y="31453"/>
                          <a:pt x="410304" y="34815"/>
                          <a:pt x="0" y="18288"/>
                        </a:cubicBezTo>
                        <a:cubicBezTo>
                          <a:pt x="-306" y="11477"/>
                          <a:pt x="485" y="4355"/>
                          <a:pt x="0" y="0"/>
                        </a:cubicBezTo>
                        <a:close/>
                      </a:path>
                      <a:path w="3429000" h="18288" stroke="0" extrusionOk="0">
                        <a:moveTo>
                          <a:pt x="0" y="0"/>
                        </a:moveTo>
                        <a:cubicBezTo>
                          <a:pt x="174095" y="-12874"/>
                          <a:pt x="443087" y="-14090"/>
                          <a:pt x="617220" y="0"/>
                        </a:cubicBezTo>
                        <a:cubicBezTo>
                          <a:pt x="791353" y="14090"/>
                          <a:pt x="1072677" y="8451"/>
                          <a:pt x="1200150" y="0"/>
                        </a:cubicBezTo>
                        <a:cubicBezTo>
                          <a:pt x="1327623" y="-8451"/>
                          <a:pt x="1526638" y="19866"/>
                          <a:pt x="1817370" y="0"/>
                        </a:cubicBezTo>
                        <a:cubicBezTo>
                          <a:pt x="2108102" y="-19866"/>
                          <a:pt x="2221289" y="26161"/>
                          <a:pt x="2503170" y="0"/>
                        </a:cubicBezTo>
                        <a:cubicBezTo>
                          <a:pt x="2785051" y="-26161"/>
                          <a:pt x="3022134" y="39178"/>
                          <a:pt x="3429000" y="0"/>
                        </a:cubicBezTo>
                        <a:cubicBezTo>
                          <a:pt x="3429577" y="4624"/>
                          <a:pt x="3429819" y="11191"/>
                          <a:pt x="3429000" y="18288"/>
                        </a:cubicBezTo>
                        <a:cubicBezTo>
                          <a:pt x="3103464" y="593"/>
                          <a:pt x="2887909" y="22940"/>
                          <a:pt x="2743200" y="18288"/>
                        </a:cubicBezTo>
                        <a:cubicBezTo>
                          <a:pt x="2598491" y="13636"/>
                          <a:pt x="2362615" y="10656"/>
                          <a:pt x="1988820" y="18288"/>
                        </a:cubicBezTo>
                        <a:cubicBezTo>
                          <a:pt x="1615025" y="25920"/>
                          <a:pt x="1580494" y="3693"/>
                          <a:pt x="1405890" y="18288"/>
                        </a:cubicBezTo>
                        <a:cubicBezTo>
                          <a:pt x="1231286" y="32884"/>
                          <a:pt x="885259" y="-16285"/>
                          <a:pt x="651510" y="18288"/>
                        </a:cubicBezTo>
                        <a:cubicBezTo>
                          <a:pt x="417761" y="52861"/>
                          <a:pt x="138362" y="-13856"/>
                          <a:pt x="0" y="18288"/>
                        </a:cubicBezTo>
                        <a:cubicBezTo>
                          <a:pt x="-171" y="12755"/>
                          <a:pt x="-690" y="7930"/>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E70DFE4A-EE35-4CD8-948F-6B49017C046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39449" y="527605"/>
            <a:ext cx="8661654" cy="1734485"/>
          </a:xfrm>
          <a:prstGeom prst="rect">
            <a:avLst/>
          </a:prstGeom>
          <a:noFill/>
          <a:extLst>
            <a:ext uri="{909E8E84-426E-40DD-AFC4-6F175D3DCCD1}">
              <a14:hiddenFill xmlns:a14="http://schemas.microsoft.com/office/drawing/2010/main">
                <a:solidFill>
                  <a:srgbClr val="FFFFFF"/>
                </a:solidFill>
              </a14:hiddenFill>
            </a:ext>
          </a:extLst>
        </p:spPr>
      </p:pic>
      <p:pic>
        <p:nvPicPr>
          <p:cNvPr id="7" name="Εικόνα 6">
            <a:extLst>
              <a:ext uri="{FF2B5EF4-FFF2-40B4-BE49-F238E27FC236}">
                <a16:creationId xmlns:a16="http://schemas.microsoft.com/office/drawing/2014/main" id="{1B9D9429-0749-43EA-A5C6-CA96B54F3F4C}"/>
              </a:ext>
            </a:extLst>
          </p:cNvPr>
          <p:cNvPicPr>
            <a:picLocks noChangeAspect="1"/>
          </p:cNvPicPr>
          <p:nvPr/>
        </p:nvPicPr>
        <p:blipFill>
          <a:blip r:embed="rId3"/>
          <a:stretch>
            <a:fillRect/>
          </a:stretch>
        </p:blipFill>
        <p:spPr>
          <a:xfrm>
            <a:off x="0" y="5414165"/>
            <a:ext cx="9144000" cy="1129977"/>
          </a:xfrm>
          <a:prstGeom prst="rect">
            <a:avLst/>
          </a:prstGeom>
        </p:spPr>
      </p:pic>
    </p:spTree>
    <p:extLst>
      <p:ext uri="{BB962C8B-B14F-4D97-AF65-F5344CB8AC3E}">
        <p14:creationId xmlns:p14="http://schemas.microsoft.com/office/powerpoint/2010/main" val="363920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8">
            <a:extLst>
              <a:ext uri="{FF2B5EF4-FFF2-40B4-BE49-F238E27FC236}">
                <a16:creationId xmlns:a16="http://schemas.microsoft.com/office/drawing/2014/main" id="{E581E84B-7D60-44CA-A529-99E166BBE73F}"/>
              </a:ext>
            </a:extLst>
          </p:cNvPr>
          <p:cNvSpPr>
            <a:spLocks noGrp="1"/>
          </p:cNvSpPr>
          <p:nvPr>
            <p:ph type="title"/>
          </p:nvPr>
        </p:nvSpPr>
        <p:spPr>
          <a:xfrm>
            <a:off x="457200" y="977204"/>
            <a:ext cx="8229600" cy="458787"/>
          </a:xfrm>
        </p:spPr>
        <p:txBody>
          <a:bodyPr>
            <a:normAutofit fontScale="90000"/>
          </a:bodyPr>
          <a:lstStyle/>
          <a:p>
            <a:pPr algn="ctr"/>
            <a:r>
              <a:rPr lang="el-GR" dirty="0"/>
              <a:t>Αποτελέσματα – Δ2 (</a:t>
            </a:r>
            <a:r>
              <a:rPr lang="el-GR" dirty="0" err="1"/>
              <a:t>Σαγιάδα</a:t>
            </a:r>
            <a:r>
              <a:rPr lang="el-GR" dirty="0"/>
              <a:t>)</a:t>
            </a:r>
          </a:p>
        </p:txBody>
      </p:sp>
      <p:graphicFrame>
        <p:nvGraphicFramePr>
          <p:cNvPr id="2" name="Πίνακας 1">
            <a:extLst>
              <a:ext uri="{FF2B5EF4-FFF2-40B4-BE49-F238E27FC236}">
                <a16:creationId xmlns:a16="http://schemas.microsoft.com/office/drawing/2014/main" id="{F88815EC-D03F-4197-80E0-29BAF3305406}"/>
              </a:ext>
            </a:extLst>
          </p:cNvPr>
          <p:cNvGraphicFramePr>
            <a:graphicFrameLocks noGrp="1"/>
          </p:cNvGraphicFramePr>
          <p:nvPr>
            <p:extLst>
              <p:ext uri="{D42A27DB-BD31-4B8C-83A1-F6EECF244321}">
                <p14:modId xmlns:p14="http://schemas.microsoft.com/office/powerpoint/2010/main" val="4190731305"/>
              </p:ext>
            </p:extLst>
          </p:nvPr>
        </p:nvGraphicFramePr>
        <p:xfrm>
          <a:off x="907080" y="1435991"/>
          <a:ext cx="7177135" cy="5452183"/>
        </p:xfrm>
        <a:graphic>
          <a:graphicData uri="http://schemas.openxmlformats.org/drawingml/2006/table">
            <a:tbl>
              <a:tblPr firstRow="1" firstCol="1" bandRow="1">
                <a:tableStyleId>{3B4B98B0-60AC-42C2-AFA5-B58CD77FA1E5}</a:tableStyleId>
              </a:tblPr>
              <a:tblGrid>
                <a:gridCol w="2391824">
                  <a:extLst>
                    <a:ext uri="{9D8B030D-6E8A-4147-A177-3AD203B41FA5}">
                      <a16:colId xmlns:a16="http://schemas.microsoft.com/office/drawing/2014/main" val="1543703852"/>
                    </a:ext>
                  </a:extLst>
                </a:gridCol>
                <a:gridCol w="1494474">
                  <a:extLst>
                    <a:ext uri="{9D8B030D-6E8A-4147-A177-3AD203B41FA5}">
                      <a16:colId xmlns:a16="http://schemas.microsoft.com/office/drawing/2014/main" val="960481505"/>
                    </a:ext>
                  </a:extLst>
                </a:gridCol>
                <a:gridCol w="3290837">
                  <a:extLst>
                    <a:ext uri="{9D8B030D-6E8A-4147-A177-3AD203B41FA5}">
                      <a16:colId xmlns:a16="http://schemas.microsoft.com/office/drawing/2014/main" val="14899745"/>
                    </a:ext>
                  </a:extLst>
                </a:gridCol>
              </a:tblGrid>
              <a:tr h="238209">
                <a:tc>
                  <a:txBody>
                    <a:bodyPr/>
                    <a:lstStyle/>
                    <a:p>
                      <a:pPr>
                        <a:lnSpc>
                          <a:spcPct val="150000"/>
                        </a:lnSpc>
                        <a:spcAft>
                          <a:spcPts val="800"/>
                        </a:spcAft>
                      </a:pPr>
                      <a:r>
                        <a:rPr lang="el-GR" sz="1400" dirty="0">
                          <a:solidFill>
                            <a:schemeClr val="bg1"/>
                          </a:solidFill>
                          <a:effectLst/>
                        </a:rPr>
                        <a:t>Δείγμα 2 (</a:t>
                      </a:r>
                      <a:r>
                        <a:rPr lang="el-GR" sz="1400" dirty="0" err="1">
                          <a:solidFill>
                            <a:schemeClr val="bg1"/>
                          </a:solidFill>
                          <a:effectLst/>
                        </a:rPr>
                        <a:t>Σαγιάδα</a:t>
                      </a:r>
                      <a:r>
                        <a:rPr lang="el-GR" sz="1400" dirty="0">
                          <a:solidFill>
                            <a:schemeClr val="bg1"/>
                          </a:solidFill>
                          <a:effectLst/>
                        </a:rPr>
                        <a:t>)</a:t>
                      </a:r>
                      <a:endPar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nchor="ctr"/>
                </a:tc>
                <a:tc>
                  <a:txBody>
                    <a:bodyPr/>
                    <a:lstStyle/>
                    <a:p>
                      <a:pPr algn="ctr">
                        <a:lnSpc>
                          <a:spcPct val="150000"/>
                        </a:lnSpc>
                        <a:spcAft>
                          <a:spcPts val="800"/>
                        </a:spcAft>
                      </a:pPr>
                      <a:r>
                        <a:rPr lang="el-GR" sz="1400">
                          <a:solidFill>
                            <a:schemeClr val="bg1"/>
                          </a:solidFill>
                          <a:effectLst/>
                        </a:rPr>
                        <a:t> </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nchor="ctr"/>
                </a:tc>
                <a:tc>
                  <a:txBody>
                    <a:bodyPr/>
                    <a:lstStyle/>
                    <a:p>
                      <a:pPr algn="ctr">
                        <a:lnSpc>
                          <a:spcPct val="150000"/>
                        </a:lnSpc>
                        <a:spcAft>
                          <a:spcPts val="800"/>
                        </a:spcAft>
                      </a:pPr>
                      <a:r>
                        <a:rPr lang="el-GR" sz="1400">
                          <a:solidFill>
                            <a:schemeClr val="bg1"/>
                          </a:solidFill>
                          <a:effectLst/>
                        </a:rPr>
                        <a:t> </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nchor="ctr"/>
                </a:tc>
                <a:extLst>
                  <a:ext uri="{0D108BD9-81ED-4DB2-BD59-A6C34878D82A}">
                    <a16:rowId xmlns:a16="http://schemas.microsoft.com/office/drawing/2014/main" val="42524980"/>
                  </a:ext>
                </a:extLst>
              </a:tr>
              <a:tr h="238209">
                <a:tc>
                  <a:txBody>
                    <a:bodyPr/>
                    <a:lstStyle/>
                    <a:p>
                      <a:pPr algn="ctr">
                        <a:lnSpc>
                          <a:spcPct val="150000"/>
                        </a:lnSpc>
                        <a:spcAft>
                          <a:spcPts val="800"/>
                        </a:spcAft>
                      </a:pPr>
                      <a:r>
                        <a:rPr lang="el-GR" sz="1400">
                          <a:solidFill>
                            <a:schemeClr val="bg1"/>
                          </a:solidFill>
                          <a:effectLst/>
                        </a:rPr>
                        <a:t>Θρεπτικά Συστατικά</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nchor="ctr"/>
                </a:tc>
                <a:tc>
                  <a:txBody>
                    <a:bodyPr/>
                    <a:lstStyle/>
                    <a:p>
                      <a:pPr algn="ctr">
                        <a:lnSpc>
                          <a:spcPct val="150000"/>
                        </a:lnSpc>
                        <a:spcAft>
                          <a:spcPts val="800"/>
                        </a:spcAft>
                      </a:pPr>
                      <a:r>
                        <a:rPr lang="el-GR" sz="1400">
                          <a:solidFill>
                            <a:schemeClr val="bg1"/>
                          </a:solidFill>
                          <a:effectLst/>
                        </a:rPr>
                        <a:t>Μονάδες</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nchor="ctr"/>
                </a:tc>
                <a:tc>
                  <a:txBody>
                    <a:bodyPr/>
                    <a:lstStyle/>
                    <a:p>
                      <a:pPr algn="ctr">
                        <a:lnSpc>
                          <a:spcPct val="150000"/>
                        </a:lnSpc>
                        <a:spcAft>
                          <a:spcPts val="800"/>
                        </a:spcAft>
                      </a:pPr>
                      <a:r>
                        <a:rPr lang="el-GR" sz="1400">
                          <a:solidFill>
                            <a:schemeClr val="bg1"/>
                          </a:solidFill>
                          <a:effectLst/>
                        </a:rPr>
                        <a:t>Ανά 100 </a:t>
                      </a:r>
                      <a:r>
                        <a:rPr lang="en-GB" sz="1400">
                          <a:solidFill>
                            <a:schemeClr val="bg1"/>
                          </a:solidFill>
                          <a:effectLst/>
                        </a:rPr>
                        <a:t>g</a:t>
                      </a:r>
                      <a:r>
                        <a:rPr lang="el-GR" sz="1400">
                          <a:solidFill>
                            <a:schemeClr val="bg1"/>
                          </a:solidFill>
                          <a:effectLst/>
                        </a:rPr>
                        <a:t> υγρής σάρκας καβουριού</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nchor="ctr"/>
                </a:tc>
                <a:extLst>
                  <a:ext uri="{0D108BD9-81ED-4DB2-BD59-A6C34878D82A}">
                    <a16:rowId xmlns:a16="http://schemas.microsoft.com/office/drawing/2014/main" val="1671127965"/>
                  </a:ext>
                </a:extLst>
              </a:tr>
              <a:tr h="238209">
                <a:tc gridSpan="3">
                  <a:txBody>
                    <a:bodyPr/>
                    <a:lstStyle/>
                    <a:p>
                      <a:pPr>
                        <a:lnSpc>
                          <a:spcPct val="150000"/>
                        </a:lnSpc>
                        <a:spcAft>
                          <a:spcPts val="800"/>
                        </a:spcAft>
                      </a:pPr>
                      <a:r>
                        <a:rPr lang="el-GR" sz="1400">
                          <a:solidFill>
                            <a:schemeClr val="bg1"/>
                          </a:solidFill>
                          <a:effectLst/>
                        </a:rPr>
                        <a:t>Προσεγγιστικά</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nchor="ct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86838138"/>
                  </a:ext>
                </a:extLst>
              </a:tr>
              <a:tr h="238209">
                <a:tc>
                  <a:txBody>
                    <a:bodyPr/>
                    <a:lstStyle/>
                    <a:p>
                      <a:pPr algn="ctr">
                        <a:lnSpc>
                          <a:spcPct val="150000"/>
                        </a:lnSpc>
                        <a:spcAft>
                          <a:spcPts val="800"/>
                        </a:spcAft>
                      </a:pPr>
                      <a:r>
                        <a:rPr lang="el-GR" sz="1400">
                          <a:solidFill>
                            <a:schemeClr val="bg1"/>
                          </a:solidFill>
                          <a:effectLst/>
                        </a:rPr>
                        <a:t>Νερό</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7</a:t>
                      </a:r>
                      <a:r>
                        <a:rPr lang="el-GR" sz="1400">
                          <a:solidFill>
                            <a:schemeClr val="bg1"/>
                          </a:solidFill>
                          <a:effectLst/>
                        </a:rPr>
                        <a:t>7,9 ± 0,7</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2316412276"/>
                  </a:ext>
                </a:extLst>
              </a:tr>
              <a:tr h="238209">
                <a:tc>
                  <a:txBody>
                    <a:bodyPr/>
                    <a:lstStyle/>
                    <a:p>
                      <a:pPr algn="ctr">
                        <a:lnSpc>
                          <a:spcPct val="150000"/>
                        </a:lnSpc>
                        <a:spcAft>
                          <a:spcPts val="800"/>
                        </a:spcAft>
                      </a:pPr>
                      <a:r>
                        <a:rPr lang="el-GR" sz="1400">
                          <a:solidFill>
                            <a:schemeClr val="bg1"/>
                          </a:solidFill>
                          <a:effectLst/>
                        </a:rPr>
                        <a:t>Ενέργεια</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kcal</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89,8</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1989670975"/>
                  </a:ext>
                </a:extLst>
              </a:tr>
              <a:tr h="238209">
                <a:tc>
                  <a:txBody>
                    <a:bodyPr/>
                    <a:lstStyle/>
                    <a:p>
                      <a:pPr algn="ctr">
                        <a:lnSpc>
                          <a:spcPct val="150000"/>
                        </a:lnSpc>
                        <a:spcAft>
                          <a:spcPts val="800"/>
                        </a:spcAft>
                      </a:pPr>
                      <a:r>
                        <a:rPr lang="el-GR" sz="1400">
                          <a:solidFill>
                            <a:schemeClr val="bg1"/>
                          </a:solidFill>
                          <a:effectLst/>
                        </a:rPr>
                        <a:t>Ενέργεια</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kj</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376</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335274753"/>
                  </a:ext>
                </a:extLst>
              </a:tr>
              <a:tr h="238209">
                <a:tc>
                  <a:txBody>
                    <a:bodyPr/>
                    <a:lstStyle/>
                    <a:p>
                      <a:pPr algn="ctr">
                        <a:lnSpc>
                          <a:spcPct val="150000"/>
                        </a:lnSpc>
                        <a:spcAft>
                          <a:spcPts val="800"/>
                        </a:spcAft>
                      </a:pPr>
                      <a:r>
                        <a:rPr lang="el-GR" sz="1400">
                          <a:solidFill>
                            <a:schemeClr val="bg1"/>
                          </a:solidFill>
                          <a:effectLst/>
                        </a:rPr>
                        <a:t>Πρωτεΐνες</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17,3 ± 0,5</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3011213161"/>
                  </a:ext>
                </a:extLst>
              </a:tr>
              <a:tr h="238209">
                <a:tc>
                  <a:txBody>
                    <a:bodyPr/>
                    <a:lstStyle/>
                    <a:p>
                      <a:pPr algn="ctr">
                        <a:lnSpc>
                          <a:spcPct val="150000"/>
                        </a:lnSpc>
                        <a:spcAft>
                          <a:spcPts val="800"/>
                        </a:spcAft>
                      </a:pPr>
                      <a:r>
                        <a:rPr lang="el-GR" sz="1400">
                          <a:solidFill>
                            <a:schemeClr val="bg1"/>
                          </a:solidFill>
                          <a:effectLst/>
                        </a:rPr>
                        <a:t>Ολικά λιπαρά (λίπη)</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1,8 ± 0,3</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3567137190"/>
                  </a:ext>
                </a:extLst>
              </a:tr>
              <a:tr h="238209">
                <a:tc>
                  <a:txBody>
                    <a:bodyPr/>
                    <a:lstStyle/>
                    <a:p>
                      <a:pPr algn="ctr">
                        <a:lnSpc>
                          <a:spcPct val="150000"/>
                        </a:lnSpc>
                        <a:spcAft>
                          <a:spcPts val="800"/>
                        </a:spcAft>
                      </a:pPr>
                      <a:r>
                        <a:rPr lang="el-GR" sz="1400">
                          <a:solidFill>
                            <a:schemeClr val="bg1"/>
                          </a:solidFill>
                          <a:effectLst/>
                        </a:rPr>
                        <a:t>Υδατάνθρακες (σάκχαρα)</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nSpc>
                          <a:spcPct val="150000"/>
                        </a:lnSpc>
                        <a:spcAft>
                          <a:spcPts val="800"/>
                        </a:spcAft>
                        <a:tabLst>
                          <a:tab pos="1187450" algn="ctr"/>
                          <a:tab pos="1450975" algn="l"/>
                        </a:tabLst>
                      </a:pPr>
                      <a:r>
                        <a:rPr lang="el-GR" sz="1400" dirty="0">
                          <a:solidFill>
                            <a:schemeClr val="bg1"/>
                          </a:solidFill>
                          <a:effectLst/>
                        </a:rPr>
                        <a:t> 	                    1,1 ± 0,2</a:t>
                      </a:r>
                      <a:endPar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1266928849"/>
                  </a:ext>
                </a:extLst>
              </a:tr>
              <a:tr h="238209">
                <a:tc>
                  <a:txBody>
                    <a:bodyPr/>
                    <a:lstStyle/>
                    <a:p>
                      <a:pPr algn="ctr">
                        <a:lnSpc>
                          <a:spcPct val="150000"/>
                        </a:lnSpc>
                        <a:spcAft>
                          <a:spcPts val="800"/>
                        </a:spcAft>
                      </a:pPr>
                      <a:r>
                        <a:rPr lang="el-GR" sz="1400">
                          <a:solidFill>
                            <a:schemeClr val="bg1"/>
                          </a:solidFill>
                          <a:effectLst/>
                        </a:rPr>
                        <a:t>Τέφρα</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1,8 ± 0,</a:t>
                      </a:r>
                      <a:r>
                        <a:rPr lang="en-GB" sz="1400">
                          <a:solidFill>
                            <a:schemeClr val="bg1"/>
                          </a:solidFill>
                          <a:effectLst/>
                        </a:rPr>
                        <a:t>1</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1362478585"/>
                  </a:ext>
                </a:extLst>
              </a:tr>
              <a:tr h="238209">
                <a:tc gridSpan="3">
                  <a:txBody>
                    <a:bodyPr/>
                    <a:lstStyle/>
                    <a:p>
                      <a:pPr algn="ctr">
                        <a:lnSpc>
                          <a:spcPct val="150000"/>
                        </a:lnSpc>
                        <a:spcAft>
                          <a:spcPts val="800"/>
                        </a:spcAft>
                      </a:pPr>
                      <a:r>
                        <a:rPr lang="el-GR" sz="1400">
                          <a:solidFill>
                            <a:schemeClr val="bg1"/>
                          </a:solidFill>
                          <a:effectLst/>
                        </a:rPr>
                        <a:t>Ανόργανα συστατικά</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701738751"/>
                  </a:ext>
                </a:extLst>
              </a:tr>
              <a:tr h="238209">
                <a:tc>
                  <a:txBody>
                    <a:bodyPr/>
                    <a:lstStyle/>
                    <a:p>
                      <a:pPr algn="ctr">
                        <a:lnSpc>
                          <a:spcPct val="150000"/>
                        </a:lnSpc>
                        <a:spcAft>
                          <a:spcPts val="800"/>
                        </a:spcAft>
                      </a:pPr>
                      <a:r>
                        <a:rPr lang="el-GR" sz="1400">
                          <a:solidFill>
                            <a:schemeClr val="bg1"/>
                          </a:solidFill>
                          <a:effectLst/>
                        </a:rPr>
                        <a:t>Σίδηρος, </a:t>
                      </a:r>
                      <a:r>
                        <a:rPr lang="en-US" sz="1400">
                          <a:solidFill>
                            <a:schemeClr val="bg1"/>
                          </a:solidFill>
                          <a:effectLst/>
                        </a:rPr>
                        <a:t>Fe</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US" sz="1400">
                          <a:solidFill>
                            <a:schemeClr val="bg1"/>
                          </a:solidFill>
                          <a:effectLst/>
                        </a:rPr>
                        <a:t>0</a:t>
                      </a:r>
                      <a:r>
                        <a:rPr lang="el-GR" sz="1400">
                          <a:solidFill>
                            <a:schemeClr val="bg1"/>
                          </a:solidFill>
                          <a:effectLst/>
                        </a:rPr>
                        <a:t>,64 ±</a:t>
                      </a:r>
                      <a:r>
                        <a:rPr lang="en-GB" sz="1400">
                          <a:solidFill>
                            <a:schemeClr val="bg1"/>
                          </a:solidFill>
                          <a:effectLst/>
                        </a:rPr>
                        <a:t> 0</a:t>
                      </a:r>
                      <a:r>
                        <a:rPr lang="el-GR" sz="1400">
                          <a:solidFill>
                            <a:schemeClr val="bg1"/>
                          </a:solidFill>
                          <a:effectLst/>
                        </a:rPr>
                        <a:t>,</a:t>
                      </a:r>
                      <a:r>
                        <a:rPr lang="en-GB" sz="1400">
                          <a:solidFill>
                            <a:schemeClr val="bg1"/>
                          </a:solidFill>
                          <a:effectLst/>
                        </a:rPr>
                        <a:t>02</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4294328073"/>
                  </a:ext>
                </a:extLst>
              </a:tr>
              <a:tr h="238209">
                <a:tc>
                  <a:txBody>
                    <a:bodyPr/>
                    <a:lstStyle/>
                    <a:p>
                      <a:pPr algn="ctr">
                        <a:lnSpc>
                          <a:spcPct val="150000"/>
                        </a:lnSpc>
                        <a:spcAft>
                          <a:spcPts val="800"/>
                        </a:spcAft>
                      </a:pPr>
                      <a:r>
                        <a:rPr lang="el-GR" sz="1400">
                          <a:solidFill>
                            <a:schemeClr val="bg1"/>
                          </a:solidFill>
                          <a:effectLst/>
                        </a:rPr>
                        <a:t>Χαλκός,</a:t>
                      </a:r>
                      <a:r>
                        <a:rPr lang="en-US" sz="1400">
                          <a:solidFill>
                            <a:schemeClr val="bg1"/>
                          </a:solidFill>
                          <a:effectLst/>
                        </a:rPr>
                        <a:t> Cu</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0,70 ±</a:t>
                      </a:r>
                      <a:r>
                        <a:rPr lang="en-GB" sz="1400">
                          <a:solidFill>
                            <a:schemeClr val="bg1"/>
                          </a:solidFill>
                          <a:effectLst/>
                        </a:rPr>
                        <a:t> 0</a:t>
                      </a:r>
                      <a:r>
                        <a:rPr lang="el-GR" sz="1400">
                          <a:solidFill>
                            <a:schemeClr val="bg1"/>
                          </a:solidFill>
                          <a:effectLst/>
                        </a:rPr>
                        <a:t>,</a:t>
                      </a:r>
                      <a:r>
                        <a:rPr lang="en-GB" sz="1400">
                          <a:solidFill>
                            <a:schemeClr val="bg1"/>
                          </a:solidFill>
                          <a:effectLst/>
                        </a:rPr>
                        <a:t>0</a:t>
                      </a:r>
                      <a:r>
                        <a:rPr lang="el-GR" sz="1400">
                          <a:solidFill>
                            <a:schemeClr val="bg1"/>
                          </a:solidFill>
                          <a:effectLst/>
                        </a:rPr>
                        <a:t>8</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1137263034"/>
                  </a:ext>
                </a:extLst>
              </a:tr>
              <a:tr h="238209">
                <a:tc>
                  <a:txBody>
                    <a:bodyPr/>
                    <a:lstStyle/>
                    <a:p>
                      <a:pPr algn="ctr">
                        <a:lnSpc>
                          <a:spcPct val="150000"/>
                        </a:lnSpc>
                        <a:spcAft>
                          <a:spcPts val="800"/>
                        </a:spcAft>
                      </a:pPr>
                      <a:r>
                        <a:rPr lang="el-GR" sz="1400">
                          <a:solidFill>
                            <a:schemeClr val="bg1"/>
                          </a:solidFill>
                          <a:effectLst/>
                        </a:rPr>
                        <a:t>Ψευδάργυρος,</a:t>
                      </a:r>
                      <a:r>
                        <a:rPr lang="en-US" sz="1400">
                          <a:solidFill>
                            <a:schemeClr val="bg1"/>
                          </a:solidFill>
                          <a:effectLst/>
                        </a:rPr>
                        <a:t> Zn</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3,55 ±</a:t>
                      </a:r>
                      <a:r>
                        <a:rPr lang="en-GB" sz="1400">
                          <a:solidFill>
                            <a:schemeClr val="bg1"/>
                          </a:solidFill>
                          <a:effectLst/>
                        </a:rPr>
                        <a:t> 0</a:t>
                      </a:r>
                      <a:r>
                        <a:rPr lang="el-GR" sz="1400">
                          <a:solidFill>
                            <a:schemeClr val="bg1"/>
                          </a:solidFill>
                          <a:effectLst/>
                        </a:rPr>
                        <a:t>,</a:t>
                      </a:r>
                      <a:r>
                        <a:rPr lang="en-GB" sz="1400">
                          <a:solidFill>
                            <a:schemeClr val="bg1"/>
                          </a:solidFill>
                          <a:effectLst/>
                        </a:rPr>
                        <a:t>0</a:t>
                      </a:r>
                      <a:r>
                        <a:rPr lang="el-GR" sz="1400">
                          <a:solidFill>
                            <a:schemeClr val="bg1"/>
                          </a:solidFill>
                          <a:effectLst/>
                        </a:rPr>
                        <a:t>5</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1386200209"/>
                  </a:ext>
                </a:extLst>
              </a:tr>
              <a:tr h="238209">
                <a:tc>
                  <a:txBody>
                    <a:bodyPr/>
                    <a:lstStyle/>
                    <a:p>
                      <a:pPr algn="ctr">
                        <a:lnSpc>
                          <a:spcPct val="150000"/>
                        </a:lnSpc>
                        <a:spcAft>
                          <a:spcPts val="800"/>
                        </a:spcAft>
                      </a:pPr>
                      <a:r>
                        <a:rPr lang="el-GR" sz="1400">
                          <a:solidFill>
                            <a:schemeClr val="bg1"/>
                          </a:solidFill>
                          <a:effectLst/>
                        </a:rPr>
                        <a:t>Χρώμιο,</a:t>
                      </a:r>
                      <a:r>
                        <a:rPr lang="en-US" sz="1400">
                          <a:solidFill>
                            <a:schemeClr val="bg1"/>
                          </a:solidFill>
                          <a:effectLst/>
                        </a:rPr>
                        <a:t> Cr</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0,05 ±</a:t>
                      </a:r>
                      <a:r>
                        <a:rPr lang="en-GB" sz="1400">
                          <a:solidFill>
                            <a:schemeClr val="bg1"/>
                          </a:solidFill>
                          <a:effectLst/>
                        </a:rPr>
                        <a:t> 0</a:t>
                      </a:r>
                      <a:r>
                        <a:rPr lang="el-GR" sz="1400">
                          <a:solidFill>
                            <a:schemeClr val="bg1"/>
                          </a:solidFill>
                          <a:effectLst/>
                        </a:rPr>
                        <a:t>,</a:t>
                      </a:r>
                      <a:r>
                        <a:rPr lang="en-GB" sz="1400">
                          <a:solidFill>
                            <a:schemeClr val="bg1"/>
                          </a:solidFill>
                          <a:effectLst/>
                        </a:rPr>
                        <a:t>0</a:t>
                      </a:r>
                      <a:r>
                        <a:rPr lang="el-GR" sz="1400">
                          <a:solidFill>
                            <a:schemeClr val="bg1"/>
                          </a:solidFill>
                          <a:effectLst/>
                        </a:rPr>
                        <a:t>1</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1025228741"/>
                  </a:ext>
                </a:extLst>
              </a:tr>
              <a:tr h="238209">
                <a:tc>
                  <a:txBody>
                    <a:bodyPr/>
                    <a:lstStyle/>
                    <a:p>
                      <a:pPr algn="ctr">
                        <a:lnSpc>
                          <a:spcPct val="150000"/>
                        </a:lnSpc>
                        <a:spcAft>
                          <a:spcPts val="800"/>
                        </a:spcAft>
                      </a:pPr>
                      <a:r>
                        <a:rPr lang="el-GR" sz="1400">
                          <a:solidFill>
                            <a:schemeClr val="bg1"/>
                          </a:solidFill>
                          <a:effectLst/>
                        </a:rPr>
                        <a:t>Κοβάλτιο,</a:t>
                      </a:r>
                      <a:r>
                        <a:rPr lang="en-US" sz="1400">
                          <a:solidFill>
                            <a:schemeClr val="bg1"/>
                          </a:solidFill>
                          <a:effectLst/>
                        </a:rPr>
                        <a:t> Co</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&lt;0,07</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1653074234"/>
                  </a:ext>
                </a:extLst>
              </a:tr>
              <a:tr h="238209">
                <a:tc>
                  <a:txBody>
                    <a:bodyPr/>
                    <a:lstStyle/>
                    <a:p>
                      <a:pPr algn="ctr">
                        <a:lnSpc>
                          <a:spcPct val="150000"/>
                        </a:lnSpc>
                        <a:spcAft>
                          <a:spcPts val="800"/>
                        </a:spcAft>
                      </a:pPr>
                      <a:r>
                        <a:rPr lang="el-GR" sz="1400">
                          <a:solidFill>
                            <a:schemeClr val="bg1"/>
                          </a:solidFill>
                          <a:effectLst/>
                        </a:rPr>
                        <a:t>Μόλυβδος</a:t>
                      </a:r>
                      <a:r>
                        <a:rPr lang="en-US" sz="1400">
                          <a:solidFill>
                            <a:schemeClr val="bg1"/>
                          </a:solidFill>
                          <a:effectLst/>
                        </a:rPr>
                        <a:t>, Pb</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&lt;0,11</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1239154428"/>
                  </a:ext>
                </a:extLst>
              </a:tr>
              <a:tr h="238209">
                <a:tc>
                  <a:txBody>
                    <a:bodyPr/>
                    <a:lstStyle/>
                    <a:p>
                      <a:pPr algn="ctr">
                        <a:lnSpc>
                          <a:spcPct val="150000"/>
                        </a:lnSpc>
                        <a:spcAft>
                          <a:spcPts val="800"/>
                        </a:spcAft>
                      </a:pPr>
                      <a:r>
                        <a:rPr lang="el-GR" sz="1400">
                          <a:solidFill>
                            <a:schemeClr val="bg1"/>
                          </a:solidFill>
                          <a:effectLst/>
                        </a:rPr>
                        <a:t>Κάδμιο,</a:t>
                      </a:r>
                      <a:r>
                        <a:rPr lang="en-US" sz="1400">
                          <a:solidFill>
                            <a:schemeClr val="bg1"/>
                          </a:solidFill>
                          <a:effectLst/>
                        </a:rPr>
                        <a:t> Cd</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&lt;0,01</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617485385"/>
                  </a:ext>
                </a:extLst>
              </a:tr>
              <a:tr h="238209">
                <a:tc>
                  <a:txBody>
                    <a:bodyPr/>
                    <a:lstStyle/>
                    <a:p>
                      <a:pPr algn="ctr">
                        <a:lnSpc>
                          <a:spcPct val="150000"/>
                        </a:lnSpc>
                        <a:spcAft>
                          <a:spcPts val="800"/>
                        </a:spcAft>
                      </a:pPr>
                      <a:r>
                        <a:rPr lang="el-GR" sz="1400">
                          <a:solidFill>
                            <a:schemeClr val="bg1"/>
                          </a:solidFill>
                          <a:effectLst/>
                        </a:rPr>
                        <a:t>Νικέλιο, </a:t>
                      </a:r>
                      <a:r>
                        <a:rPr lang="en-US" sz="1400">
                          <a:solidFill>
                            <a:schemeClr val="bg1"/>
                          </a:solidFill>
                          <a:effectLst/>
                        </a:rPr>
                        <a:t>Ni</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dirty="0">
                          <a:solidFill>
                            <a:schemeClr val="bg1"/>
                          </a:solidFill>
                          <a:effectLst/>
                        </a:rPr>
                        <a:t>&lt;0,05</a:t>
                      </a:r>
                      <a:endPar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282953261"/>
                  </a:ext>
                </a:extLst>
              </a:tr>
            </a:tbl>
          </a:graphicData>
        </a:graphic>
      </p:graphicFrame>
    </p:spTree>
    <p:extLst>
      <p:ext uri="{BB962C8B-B14F-4D97-AF65-F5344CB8AC3E}">
        <p14:creationId xmlns:p14="http://schemas.microsoft.com/office/powerpoint/2010/main" val="3233177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8">
            <a:extLst>
              <a:ext uri="{FF2B5EF4-FFF2-40B4-BE49-F238E27FC236}">
                <a16:creationId xmlns:a16="http://schemas.microsoft.com/office/drawing/2014/main" id="{E581E84B-7D60-44CA-A529-99E166BBE73F}"/>
              </a:ext>
            </a:extLst>
          </p:cNvPr>
          <p:cNvSpPr>
            <a:spLocks noGrp="1"/>
          </p:cNvSpPr>
          <p:nvPr>
            <p:ph type="title"/>
          </p:nvPr>
        </p:nvSpPr>
        <p:spPr>
          <a:xfrm>
            <a:off x="457200" y="985720"/>
            <a:ext cx="8229600" cy="458787"/>
          </a:xfrm>
        </p:spPr>
        <p:txBody>
          <a:bodyPr>
            <a:normAutofit fontScale="90000"/>
          </a:bodyPr>
          <a:lstStyle/>
          <a:p>
            <a:pPr algn="ctr"/>
            <a:r>
              <a:rPr lang="el-GR" dirty="0"/>
              <a:t>Αποτελέσματα – Δ3 (Μεσολόγγι)</a:t>
            </a:r>
          </a:p>
        </p:txBody>
      </p:sp>
      <p:graphicFrame>
        <p:nvGraphicFramePr>
          <p:cNvPr id="3" name="Πίνακας 2">
            <a:extLst>
              <a:ext uri="{FF2B5EF4-FFF2-40B4-BE49-F238E27FC236}">
                <a16:creationId xmlns:a16="http://schemas.microsoft.com/office/drawing/2014/main" id="{85447A44-C077-4E71-BD56-A0949F21E75C}"/>
              </a:ext>
            </a:extLst>
          </p:cNvPr>
          <p:cNvGraphicFramePr>
            <a:graphicFrameLocks noGrp="1"/>
          </p:cNvGraphicFramePr>
          <p:nvPr>
            <p:extLst>
              <p:ext uri="{D42A27DB-BD31-4B8C-83A1-F6EECF244321}">
                <p14:modId xmlns:p14="http://schemas.microsoft.com/office/powerpoint/2010/main" val="3717791417"/>
              </p:ext>
            </p:extLst>
          </p:nvPr>
        </p:nvGraphicFramePr>
        <p:xfrm>
          <a:off x="1212490" y="1405817"/>
          <a:ext cx="6871726" cy="5452183"/>
        </p:xfrm>
        <a:graphic>
          <a:graphicData uri="http://schemas.openxmlformats.org/drawingml/2006/table">
            <a:tbl>
              <a:tblPr firstRow="1" firstCol="1" bandRow="1">
                <a:tableStyleId>{3B4B98B0-60AC-42C2-AFA5-B58CD77FA1E5}</a:tableStyleId>
              </a:tblPr>
              <a:tblGrid>
                <a:gridCol w="2290045">
                  <a:extLst>
                    <a:ext uri="{9D8B030D-6E8A-4147-A177-3AD203B41FA5}">
                      <a16:colId xmlns:a16="http://schemas.microsoft.com/office/drawing/2014/main" val="3211301448"/>
                    </a:ext>
                  </a:extLst>
                </a:gridCol>
                <a:gridCol w="1430880">
                  <a:extLst>
                    <a:ext uri="{9D8B030D-6E8A-4147-A177-3AD203B41FA5}">
                      <a16:colId xmlns:a16="http://schemas.microsoft.com/office/drawing/2014/main" val="1973621946"/>
                    </a:ext>
                  </a:extLst>
                </a:gridCol>
                <a:gridCol w="3150801">
                  <a:extLst>
                    <a:ext uri="{9D8B030D-6E8A-4147-A177-3AD203B41FA5}">
                      <a16:colId xmlns:a16="http://schemas.microsoft.com/office/drawing/2014/main" val="3427107534"/>
                    </a:ext>
                  </a:extLst>
                </a:gridCol>
              </a:tblGrid>
              <a:tr h="238209">
                <a:tc>
                  <a:txBody>
                    <a:bodyPr/>
                    <a:lstStyle/>
                    <a:p>
                      <a:pPr>
                        <a:lnSpc>
                          <a:spcPct val="150000"/>
                        </a:lnSpc>
                        <a:spcAft>
                          <a:spcPts val="800"/>
                        </a:spcAft>
                      </a:pPr>
                      <a:r>
                        <a:rPr lang="el-GR" sz="1400" dirty="0">
                          <a:solidFill>
                            <a:schemeClr val="bg1"/>
                          </a:solidFill>
                          <a:effectLst/>
                        </a:rPr>
                        <a:t>Δείγμα 3 (Μεσολόγγι)</a:t>
                      </a:r>
                      <a:endPar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nchor="ctr"/>
                </a:tc>
                <a:tc>
                  <a:txBody>
                    <a:bodyPr/>
                    <a:lstStyle/>
                    <a:p>
                      <a:pPr algn="ctr">
                        <a:lnSpc>
                          <a:spcPct val="150000"/>
                        </a:lnSpc>
                        <a:spcAft>
                          <a:spcPts val="800"/>
                        </a:spcAft>
                      </a:pPr>
                      <a:r>
                        <a:rPr lang="el-GR" sz="1400">
                          <a:solidFill>
                            <a:schemeClr val="bg1"/>
                          </a:solidFill>
                          <a:effectLst/>
                        </a:rPr>
                        <a:t> </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nchor="ctr"/>
                </a:tc>
                <a:tc>
                  <a:txBody>
                    <a:bodyPr/>
                    <a:lstStyle/>
                    <a:p>
                      <a:pPr algn="ctr">
                        <a:lnSpc>
                          <a:spcPct val="150000"/>
                        </a:lnSpc>
                        <a:spcAft>
                          <a:spcPts val="800"/>
                        </a:spcAft>
                      </a:pPr>
                      <a:r>
                        <a:rPr lang="el-GR" sz="1400">
                          <a:solidFill>
                            <a:schemeClr val="bg1"/>
                          </a:solidFill>
                          <a:effectLst/>
                        </a:rPr>
                        <a:t> </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nchor="ctr"/>
                </a:tc>
                <a:extLst>
                  <a:ext uri="{0D108BD9-81ED-4DB2-BD59-A6C34878D82A}">
                    <a16:rowId xmlns:a16="http://schemas.microsoft.com/office/drawing/2014/main" val="3211659783"/>
                  </a:ext>
                </a:extLst>
              </a:tr>
              <a:tr h="238209">
                <a:tc>
                  <a:txBody>
                    <a:bodyPr/>
                    <a:lstStyle/>
                    <a:p>
                      <a:pPr algn="ctr">
                        <a:lnSpc>
                          <a:spcPct val="150000"/>
                        </a:lnSpc>
                        <a:spcAft>
                          <a:spcPts val="800"/>
                        </a:spcAft>
                      </a:pPr>
                      <a:r>
                        <a:rPr lang="el-GR" sz="1400">
                          <a:solidFill>
                            <a:schemeClr val="bg1"/>
                          </a:solidFill>
                          <a:effectLst/>
                        </a:rPr>
                        <a:t>Θρεπτικά Συστατικά</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nchor="ctr"/>
                </a:tc>
                <a:tc>
                  <a:txBody>
                    <a:bodyPr/>
                    <a:lstStyle/>
                    <a:p>
                      <a:pPr algn="ctr">
                        <a:lnSpc>
                          <a:spcPct val="150000"/>
                        </a:lnSpc>
                        <a:spcAft>
                          <a:spcPts val="800"/>
                        </a:spcAft>
                      </a:pPr>
                      <a:r>
                        <a:rPr lang="el-GR" sz="1400">
                          <a:solidFill>
                            <a:schemeClr val="bg1"/>
                          </a:solidFill>
                          <a:effectLst/>
                        </a:rPr>
                        <a:t>Μονάδες</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nchor="ctr"/>
                </a:tc>
                <a:tc>
                  <a:txBody>
                    <a:bodyPr/>
                    <a:lstStyle/>
                    <a:p>
                      <a:pPr algn="ctr">
                        <a:lnSpc>
                          <a:spcPct val="150000"/>
                        </a:lnSpc>
                        <a:spcAft>
                          <a:spcPts val="800"/>
                        </a:spcAft>
                      </a:pPr>
                      <a:r>
                        <a:rPr lang="el-GR" sz="1400">
                          <a:solidFill>
                            <a:schemeClr val="bg1"/>
                          </a:solidFill>
                          <a:effectLst/>
                        </a:rPr>
                        <a:t>Ανά 100 </a:t>
                      </a:r>
                      <a:r>
                        <a:rPr lang="en-GB" sz="1400">
                          <a:solidFill>
                            <a:schemeClr val="bg1"/>
                          </a:solidFill>
                          <a:effectLst/>
                        </a:rPr>
                        <a:t>g</a:t>
                      </a:r>
                      <a:r>
                        <a:rPr lang="el-GR" sz="1400">
                          <a:solidFill>
                            <a:schemeClr val="bg1"/>
                          </a:solidFill>
                          <a:effectLst/>
                        </a:rPr>
                        <a:t> υγρής σάρκας καβουριού</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nchor="ctr"/>
                </a:tc>
                <a:extLst>
                  <a:ext uri="{0D108BD9-81ED-4DB2-BD59-A6C34878D82A}">
                    <a16:rowId xmlns:a16="http://schemas.microsoft.com/office/drawing/2014/main" val="3526933018"/>
                  </a:ext>
                </a:extLst>
              </a:tr>
              <a:tr h="238209">
                <a:tc gridSpan="3">
                  <a:txBody>
                    <a:bodyPr/>
                    <a:lstStyle/>
                    <a:p>
                      <a:pPr>
                        <a:lnSpc>
                          <a:spcPct val="150000"/>
                        </a:lnSpc>
                        <a:spcAft>
                          <a:spcPts val="800"/>
                        </a:spcAft>
                      </a:pPr>
                      <a:r>
                        <a:rPr lang="el-GR" sz="1400">
                          <a:solidFill>
                            <a:schemeClr val="bg1"/>
                          </a:solidFill>
                          <a:effectLst/>
                        </a:rPr>
                        <a:t>Προσεγγιστικά</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nchor="ct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626152724"/>
                  </a:ext>
                </a:extLst>
              </a:tr>
              <a:tr h="238209">
                <a:tc>
                  <a:txBody>
                    <a:bodyPr/>
                    <a:lstStyle/>
                    <a:p>
                      <a:pPr algn="ctr">
                        <a:lnSpc>
                          <a:spcPct val="150000"/>
                        </a:lnSpc>
                        <a:spcAft>
                          <a:spcPts val="800"/>
                        </a:spcAft>
                      </a:pPr>
                      <a:r>
                        <a:rPr lang="el-GR" sz="1400">
                          <a:solidFill>
                            <a:schemeClr val="bg1"/>
                          </a:solidFill>
                          <a:effectLst/>
                        </a:rPr>
                        <a:t>Νερό</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7</a:t>
                      </a:r>
                      <a:r>
                        <a:rPr lang="el-GR" sz="1400">
                          <a:solidFill>
                            <a:schemeClr val="bg1"/>
                          </a:solidFill>
                          <a:effectLst/>
                        </a:rPr>
                        <a:t>7,6 ± 0,7</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3626631775"/>
                  </a:ext>
                </a:extLst>
              </a:tr>
              <a:tr h="238209">
                <a:tc>
                  <a:txBody>
                    <a:bodyPr/>
                    <a:lstStyle/>
                    <a:p>
                      <a:pPr algn="ctr">
                        <a:lnSpc>
                          <a:spcPct val="150000"/>
                        </a:lnSpc>
                        <a:spcAft>
                          <a:spcPts val="800"/>
                        </a:spcAft>
                      </a:pPr>
                      <a:r>
                        <a:rPr lang="el-GR" sz="1400">
                          <a:solidFill>
                            <a:schemeClr val="bg1"/>
                          </a:solidFill>
                          <a:effectLst/>
                        </a:rPr>
                        <a:t>Ενέργεια</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kcal</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91,3</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3279453044"/>
                  </a:ext>
                </a:extLst>
              </a:tr>
              <a:tr h="238209">
                <a:tc>
                  <a:txBody>
                    <a:bodyPr/>
                    <a:lstStyle/>
                    <a:p>
                      <a:pPr algn="ctr">
                        <a:lnSpc>
                          <a:spcPct val="150000"/>
                        </a:lnSpc>
                        <a:spcAft>
                          <a:spcPts val="800"/>
                        </a:spcAft>
                      </a:pPr>
                      <a:r>
                        <a:rPr lang="el-GR" sz="1400">
                          <a:solidFill>
                            <a:schemeClr val="bg1"/>
                          </a:solidFill>
                          <a:effectLst/>
                        </a:rPr>
                        <a:t>Ενέργεια</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kj</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832</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1023704291"/>
                  </a:ext>
                </a:extLst>
              </a:tr>
              <a:tr h="238209">
                <a:tc>
                  <a:txBody>
                    <a:bodyPr/>
                    <a:lstStyle/>
                    <a:p>
                      <a:pPr algn="ctr">
                        <a:lnSpc>
                          <a:spcPct val="150000"/>
                        </a:lnSpc>
                        <a:spcAft>
                          <a:spcPts val="800"/>
                        </a:spcAft>
                      </a:pPr>
                      <a:r>
                        <a:rPr lang="el-GR" sz="1400">
                          <a:solidFill>
                            <a:schemeClr val="bg1"/>
                          </a:solidFill>
                          <a:effectLst/>
                        </a:rPr>
                        <a:t>Πρωτεΐνες</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18,1 ± 0,5</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1351122617"/>
                  </a:ext>
                </a:extLst>
              </a:tr>
              <a:tr h="238209">
                <a:tc>
                  <a:txBody>
                    <a:bodyPr/>
                    <a:lstStyle/>
                    <a:p>
                      <a:pPr algn="ctr">
                        <a:lnSpc>
                          <a:spcPct val="150000"/>
                        </a:lnSpc>
                        <a:spcAft>
                          <a:spcPts val="800"/>
                        </a:spcAft>
                      </a:pPr>
                      <a:r>
                        <a:rPr lang="el-GR" sz="1400">
                          <a:solidFill>
                            <a:schemeClr val="bg1"/>
                          </a:solidFill>
                          <a:effectLst/>
                        </a:rPr>
                        <a:t>Ολικά λιπαρά (λίπη)</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dirty="0">
                          <a:solidFill>
                            <a:schemeClr val="bg1"/>
                          </a:solidFill>
                          <a:effectLst/>
                        </a:rPr>
                        <a:t>1,7 ± 0,3</a:t>
                      </a:r>
                      <a:endPar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2207396589"/>
                  </a:ext>
                </a:extLst>
              </a:tr>
              <a:tr h="238209">
                <a:tc>
                  <a:txBody>
                    <a:bodyPr/>
                    <a:lstStyle/>
                    <a:p>
                      <a:pPr algn="ctr">
                        <a:lnSpc>
                          <a:spcPct val="150000"/>
                        </a:lnSpc>
                        <a:spcAft>
                          <a:spcPts val="800"/>
                        </a:spcAft>
                      </a:pPr>
                      <a:r>
                        <a:rPr lang="el-GR" sz="1400">
                          <a:solidFill>
                            <a:schemeClr val="bg1"/>
                          </a:solidFill>
                          <a:effectLst/>
                        </a:rPr>
                        <a:t>Υδατάνθρακες (σάκχαρα)</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0,9 ± 0,2</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4250432040"/>
                  </a:ext>
                </a:extLst>
              </a:tr>
              <a:tr h="238209">
                <a:tc>
                  <a:txBody>
                    <a:bodyPr/>
                    <a:lstStyle/>
                    <a:p>
                      <a:pPr algn="ctr">
                        <a:lnSpc>
                          <a:spcPct val="150000"/>
                        </a:lnSpc>
                        <a:spcAft>
                          <a:spcPts val="800"/>
                        </a:spcAft>
                      </a:pPr>
                      <a:r>
                        <a:rPr lang="el-GR" sz="1400">
                          <a:solidFill>
                            <a:schemeClr val="bg1"/>
                          </a:solidFill>
                          <a:effectLst/>
                        </a:rPr>
                        <a:t>Τέφρα</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1,6 ± 0,</a:t>
                      </a:r>
                      <a:r>
                        <a:rPr lang="en-GB" sz="1400">
                          <a:solidFill>
                            <a:schemeClr val="bg1"/>
                          </a:solidFill>
                          <a:effectLst/>
                        </a:rPr>
                        <a:t>1</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2862452526"/>
                  </a:ext>
                </a:extLst>
              </a:tr>
              <a:tr h="238209">
                <a:tc gridSpan="3">
                  <a:txBody>
                    <a:bodyPr/>
                    <a:lstStyle/>
                    <a:p>
                      <a:pPr algn="ctr">
                        <a:lnSpc>
                          <a:spcPct val="150000"/>
                        </a:lnSpc>
                        <a:spcAft>
                          <a:spcPts val="800"/>
                        </a:spcAft>
                      </a:pPr>
                      <a:r>
                        <a:rPr lang="el-GR" sz="1400">
                          <a:solidFill>
                            <a:schemeClr val="bg1"/>
                          </a:solidFill>
                          <a:effectLst/>
                        </a:rPr>
                        <a:t>Ανόργανα συστατικά</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135653004"/>
                  </a:ext>
                </a:extLst>
              </a:tr>
              <a:tr h="238209">
                <a:tc>
                  <a:txBody>
                    <a:bodyPr/>
                    <a:lstStyle/>
                    <a:p>
                      <a:pPr algn="ctr">
                        <a:lnSpc>
                          <a:spcPct val="150000"/>
                        </a:lnSpc>
                        <a:spcAft>
                          <a:spcPts val="800"/>
                        </a:spcAft>
                      </a:pPr>
                      <a:r>
                        <a:rPr lang="el-GR" sz="1400">
                          <a:solidFill>
                            <a:schemeClr val="bg1"/>
                          </a:solidFill>
                          <a:effectLst/>
                        </a:rPr>
                        <a:t>Σίδηρος, </a:t>
                      </a:r>
                      <a:r>
                        <a:rPr lang="en-US" sz="1400">
                          <a:solidFill>
                            <a:schemeClr val="bg1"/>
                          </a:solidFill>
                          <a:effectLst/>
                        </a:rPr>
                        <a:t>Fe</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US" sz="1400">
                          <a:solidFill>
                            <a:schemeClr val="bg1"/>
                          </a:solidFill>
                          <a:effectLst/>
                        </a:rPr>
                        <a:t>0</a:t>
                      </a:r>
                      <a:r>
                        <a:rPr lang="el-GR" sz="1400">
                          <a:solidFill>
                            <a:schemeClr val="bg1"/>
                          </a:solidFill>
                          <a:effectLst/>
                        </a:rPr>
                        <a:t>,68 ±</a:t>
                      </a:r>
                      <a:r>
                        <a:rPr lang="en-GB" sz="1400">
                          <a:solidFill>
                            <a:schemeClr val="bg1"/>
                          </a:solidFill>
                          <a:effectLst/>
                        </a:rPr>
                        <a:t> 0</a:t>
                      </a:r>
                      <a:r>
                        <a:rPr lang="el-GR" sz="1400">
                          <a:solidFill>
                            <a:schemeClr val="bg1"/>
                          </a:solidFill>
                          <a:effectLst/>
                        </a:rPr>
                        <a:t>,</a:t>
                      </a:r>
                      <a:r>
                        <a:rPr lang="en-GB" sz="1400">
                          <a:solidFill>
                            <a:schemeClr val="bg1"/>
                          </a:solidFill>
                          <a:effectLst/>
                        </a:rPr>
                        <a:t>02</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2769620180"/>
                  </a:ext>
                </a:extLst>
              </a:tr>
              <a:tr h="238209">
                <a:tc>
                  <a:txBody>
                    <a:bodyPr/>
                    <a:lstStyle/>
                    <a:p>
                      <a:pPr algn="ctr">
                        <a:lnSpc>
                          <a:spcPct val="150000"/>
                        </a:lnSpc>
                        <a:spcAft>
                          <a:spcPts val="800"/>
                        </a:spcAft>
                      </a:pPr>
                      <a:r>
                        <a:rPr lang="el-GR" sz="1400">
                          <a:solidFill>
                            <a:schemeClr val="bg1"/>
                          </a:solidFill>
                          <a:effectLst/>
                        </a:rPr>
                        <a:t>Χαλκός,</a:t>
                      </a:r>
                      <a:r>
                        <a:rPr lang="en-US" sz="1400">
                          <a:solidFill>
                            <a:schemeClr val="bg1"/>
                          </a:solidFill>
                          <a:effectLst/>
                        </a:rPr>
                        <a:t> Cu</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0,66 ±</a:t>
                      </a:r>
                      <a:r>
                        <a:rPr lang="en-GB" sz="1400">
                          <a:solidFill>
                            <a:schemeClr val="bg1"/>
                          </a:solidFill>
                          <a:effectLst/>
                        </a:rPr>
                        <a:t> 0</a:t>
                      </a:r>
                      <a:r>
                        <a:rPr lang="el-GR" sz="1400">
                          <a:solidFill>
                            <a:schemeClr val="bg1"/>
                          </a:solidFill>
                          <a:effectLst/>
                        </a:rPr>
                        <a:t>,</a:t>
                      </a:r>
                      <a:r>
                        <a:rPr lang="en-GB" sz="1400">
                          <a:solidFill>
                            <a:schemeClr val="bg1"/>
                          </a:solidFill>
                          <a:effectLst/>
                        </a:rPr>
                        <a:t>0</a:t>
                      </a:r>
                      <a:r>
                        <a:rPr lang="el-GR" sz="1400">
                          <a:solidFill>
                            <a:schemeClr val="bg1"/>
                          </a:solidFill>
                          <a:effectLst/>
                        </a:rPr>
                        <a:t>7</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3827451283"/>
                  </a:ext>
                </a:extLst>
              </a:tr>
              <a:tr h="238209">
                <a:tc>
                  <a:txBody>
                    <a:bodyPr/>
                    <a:lstStyle/>
                    <a:p>
                      <a:pPr algn="ctr">
                        <a:lnSpc>
                          <a:spcPct val="150000"/>
                        </a:lnSpc>
                        <a:spcAft>
                          <a:spcPts val="800"/>
                        </a:spcAft>
                      </a:pPr>
                      <a:r>
                        <a:rPr lang="el-GR" sz="1400">
                          <a:solidFill>
                            <a:schemeClr val="bg1"/>
                          </a:solidFill>
                          <a:effectLst/>
                        </a:rPr>
                        <a:t>Ψευδάργυρος,</a:t>
                      </a:r>
                      <a:r>
                        <a:rPr lang="en-US" sz="1400">
                          <a:solidFill>
                            <a:schemeClr val="bg1"/>
                          </a:solidFill>
                          <a:effectLst/>
                        </a:rPr>
                        <a:t> Zn</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3,48 ±</a:t>
                      </a:r>
                      <a:r>
                        <a:rPr lang="en-GB" sz="1400">
                          <a:solidFill>
                            <a:schemeClr val="bg1"/>
                          </a:solidFill>
                          <a:effectLst/>
                        </a:rPr>
                        <a:t> 0</a:t>
                      </a:r>
                      <a:r>
                        <a:rPr lang="el-GR" sz="1400">
                          <a:solidFill>
                            <a:schemeClr val="bg1"/>
                          </a:solidFill>
                          <a:effectLst/>
                        </a:rPr>
                        <a:t>,</a:t>
                      </a:r>
                      <a:r>
                        <a:rPr lang="en-GB" sz="1400">
                          <a:solidFill>
                            <a:schemeClr val="bg1"/>
                          </a:solidFill>
                          <a:effectLst/>
                        </a:rPr>
                        <a:t>0</a:t>
                      </a:r>
                      <a:r>
                        <a:rPr lang="el-GR" sz="1400">
                          <a:solidFill>
                            <a:schemeClr val="bg1"/>
                          </a:solidFill>
                          <a:effectLst/>
                        </a:rPr>
                        <a:t>5</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999881843"/>
                  </a:ext>
                </a:extLst>
              </a:tr>
              <a:tr h="238209">
                <a:tc>
                  <a:txBody>
                    <a:bodyPr/>
                    <a:lstStyle/>
                    <a:p>
                      <a:pPr algn="ctr">
                        <a:lnSpc>
                          <a:spcPct val="150000"/>
                        </a:lnSpc>
                        <a:spcAft>
                          <a:spcPts val="800"/>
                        </a:spcAft>
                      </a:pPr>
                      <a:r>
                        <a:rPr lang="el-GR" sz="1400">
                          <a:solidFill>
                            <a:schemeClr val="bg1"/>
                          </a:solidFill>
                          <a:effectLst/>
                        </a:rPr>
                        <a:t>Χρώμιο,</a:t>
                      </a:r>
                      <a:r>
                        <a:rPr lang="en-US" sz="1400">
                          <a:solidFill>
                            <a:schemeClr val="bg1"/>
                          </a:solidFill>
                          <a:effectLst/>
                        </a:rPr>
                        <a:t> Cr</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0,07 ±</a:t>
                      </a:r>
                      <a:r>
                        <a:rPr lang="en-GB" sz="1400">
                          <a:solidFill>
                            <a:schemeClr val="bg1"/>
                          </a:solidFill>
                          <a:effectLst/>
                        </a:rPr>
                        <a:t> 0</a:t>
                      </a:r>
                      <a:r>
                        <a:rPr lang="el-GR" sz="1400">
                          <a:solidFill>
                            <a:schemeClr val="bg1"/>
                          </a:solidFill>
                          <a:effectLst/>
                        </a:rPr>
                        <a:t>,</a:t>
                      </a:r>
                      <a:r>
                        <a:rPr lang="en-GB" sz="1400">
                          <a:solidFill>
                            <a:schemeClr val="bg1"/>
                          </a:solidFill>
                          <a:effectLst/>
                        </a:rPr>
                        <a:t>02</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434207214"/>
                  </a:ext>
                </a:extLst>
              </a:tr>
              <a:tr h="238209">
                <a:tc>
                  <a:txBody>
                    <a:bodyPr/>
                    <a:lstStyle/>
                    <a:p>
                      <a:pPr algn="ctr">
                        <a:lnSpc>
                          <a:spcPct val="150000"/>
                        </a:lnSpc>
                        <a:spcAft>
                          <a:spcPts val="800"/>
                        </a:spcAft>
                      </a:pPr>
                      <a:r>
                        <a:rPr lang="el-GR" sz="1400">
                          <a:solidFill>
                            <a:schemeClr val="bg1"/>
                          </a:solidFill>
                          <a:effectLst/>
                        </a:rPr>
                        <a:t>Κοβάλτιο,</a:t>
                      </a:r>
                      <a:r>
                        <a:rPr lang="en-US" sz="1400">
                          <a:solidFill>
                            <a:schemeClr val="bg1"/>
                          </a:solidFill>
                          <a:effectLst/>
                        </a:rPr>
                        <a:t> Co</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&lt;0,07</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1674434790"/>
                  </a:ext>
                </a:extLst>
              </a:tr>
              <a:tr h="238209">
                <a:tc>
                  <a:txBody>
                    <a:bodyPr/>
                    <a:lstStyle/>
                    <a:p>
                      <a:pPr algn="ctr">
                        <a:lnSpc>
                          <a:spcPct val="150000"/>
                        </a:lnSpc>
                        <a:spcAft>
                          <a:spcPts val="800"/>
                        </a:spcAft>
                      </a:pPr>
                      <a:r>
                        <a:rPr lang="el-GR" sz="1400">
                          <a:solidFill>
                            <a:schemeClr val="bg1"/>
                          </a:solidFill>
                          <a:effectLst/>
                        </a:rPr>
                        <a:t>Μόλυβδος</a:t>
                      </a:r>
                      <a:r>
                        <a:rPr lang="en-US" sz="1400">
                          <a:solidFill>
                            <a:schemeClr val="bg1"/>
                          </a:solidFill>
                          <a:effectLst/>
                        </a:rPr>
                        <a:t>, Pb</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&lt;0,11</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1539707359"/>
                  </a:ext>
                </a:extLst>
              </a:tr>
              <a:tr h="238209">
                <a:tc>
                  <a:txBody>
                    <a:bodyPr/>
                    <a:lstStyle/>
                    <a:p>
                      <a:pPr algn="ctr">
                        <a:lnSpc>
                          <a:spcPct val="150000"/>
                        </a:lnSpc>
                        <a:spcAft>
                          <a:spcPts val="800"/>
                        </a:spcAft>
                      </a:pPr>
                      <a:r>
                        <a:rPr lang="el-GR" sz="1400">
                          <a:solidFill>
                            <a:schemeClr val="bg1"/>
                          </a:solidFill>
                          <a:effectLst/>
                        </a:rPr>
                        <a:t>Κάδμιο,</a:t>
                      </a:r>
                      <a:r>
                        <a:rPr lang="en-US" sz="1400">
                          <a:solidFill>
                            <a:schemeClr val="bg1"/>
                          </a:solidFill>
                          <a:effectLst/>
                        </a:rPr>
                        <a:t> Cd</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&lt;0,01</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357125751"/>
                  </a:ext>
                </a:extLst>
              </a:tr>
              <a:tr h="238209">
                <a:tc>
                  <a:txBody>
                    <a:bodyPr/>
                    <a:lstStyle/>
                    <a:p>
                      <a:pPr algn="ctr">
                        <a:lnSpc>
                          <a:spcPct val="150000"/>
                        </a:lnSpc>
                        <a:spcAft>
                          <a:spcPts val="800"/>
                        </a:spcAft>
                      </a:pPr>
                      <a:r>
                        <a:rPr lang="el-GR" sz="1400">
                          <a:solidFill>
                            <a:schemeClr val="bg1"/>
                          </a:solidFill>
                          <a:effectLst/>
                        </a:rPr>
                        <a:t>Νικέλιο, </a:t>
                      </a:r>
                      <a:r>
                        <a:rPr lang="en-US" sz="1400">
                          <a:solidFill>
                            <a:schemeClr val="bg1"/>
                          </a:solidFill>
                          <a:effectLst/>
                        </a:rPr>
                        <a:t>Ni</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dirty="0">
                          <a:solidFill>
                            <a:schemeClr val="bg1"/>
                          </a:solidFill>
                          <a:effectLst/>
                        </a:rPr>
                        <a:t>&lt;0,05</a:t>
                      </a:r>
                      <a:endPar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1512969298"/>
                  </a:ext>
                </a:extLst>
              </a:tr>
            </a:tbl>
          </a:graphicData>
        </a:graphic>
      </p:graphicFrame>
    </p:spTree>
    <p:extLst>
      <p:ext uri="{BB962C8B-B14F-4D97-AF65-F5344CB8AC3E}">
        <p14:creationId xmlns:p14="http://schemas.microsoft.com/office/powerpoint/2010/main" val="3225336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43917A8-E297-4534-80BE-FAA7C9AC6695}"/>
              </a:ext>
            </a:extLst>
          </p:cNvPr>
          <p:cNvSpPr>
            <a:spLocks noGrp="1"/>
          </p:cNvSpPr>
          <p:nvPr>
            <p:ph idx="1"/>
          </p:nvPr>
        </p:nvSpPr>
        <p:spPr>
          <a:xfrm>
            <a:off x="296260" y="1596540"/>
            <a:ext cx="8382305" cy="5038780"/>
          </a:xfrm>
        </p:spPr>
        <p:txBody>
          <a:bodyPr>
            <a:normAutofit fontScale="85000" lnSpcReduction="10000"/>
          </a:bodyPr>
          <a:lstStyle/>
          <a:p>
            <a:pPr algn="just">
              <a:lnSpc>
                <a:spcPct val="150000"/>
              </a:lnSpc>
              <a:spcAft>
                <a:spcPts val="1200"/>
              </a:spcAft>
              <a:buFont typeface="Wingdings" panose="05000000000000000000" pitchFamily="2" charset="2"/>
              <a:buChar char="q"/>
            </a:pPr>
            <a:r>
              <a:rPr lang="el-GR" sz="16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Από τα αποτελέσματα επιβεβαιώνεται ότι αποτελεί ένα πλούσιο σε πρωτεΐνες (18</a:t>
            </a:r>
            <a:r>
              <a:rPr lang="el-GR" sz="16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±0,5</a:t>
            </a:r>
            <a:r>
              <a:rPr lang="el-GR" sz="16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προϊόν, με μικρή περιεκτικότητα σε λιπαρά (1,9</a:t>
            </a:r>
            <a:r>
              <a:rPr lang="el-GR" sz="16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±0,1</a:t>
            </a:r>
            <a:r>
              <a:rPr lang="el-GR" sz="16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και υδατάνθρακες (1,1</a:t>
            </a:r>
            <a:r>
              <a:rPr lang="el-GR" sz="16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±0,2</a:t>
            </a:r>
            <a:r>
              <a:rPr lang="el-GR" sz="16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όπου κατά την κατανάλωση 100 </a:t>
            </a:r>
            <a:r>
              <a:rPr lang="el-GR" sz="16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γρ</a:t>
            </a:r>
            <a:r>
              <a:rPr lang="el-GR" sz="16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παρέχει μόνο 93,5 θερμίδες (</a:t>
            </a:r>
            <a:r>
              <a:rPr lang="en-GB" sz="1600" dirty="0">
                <a:solidFill>
                  <a:schemeClr val="bg1"/>
                </a:solidFill>
                <a:effectLst/>
                <a:latin typeface="Calibri" panose="020F0502020204030204" pitchFamily="34" charset="0"/>
                <a:ea typeface="Calibri" panose="020F0502020204030204" pitchFamily="34" charset="0"/>
                <a:cs typeface="Arial" panose="020B0604020202020204" pitchFamily="34" charset="0"/>
              </a:rPr>
              <a:t>kcal</a:t>
            </a:r>
            <a:r>
              <a:rPr lang="el-GR" sz="16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Επομένως, η κατανάλωση των καβουριών </a:t>
            </a:r>
            <a:r>
              <a:rPr lang="el-GR" sz="1600" i="1"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Callinectes</a:t>
            </a:r>
            <a:r>
              <a:rPr lang="el-GR" sz="1600" i="1" dirty="0">
                <a:solidFill>
                  <a:schemeClr val="bg1"/>
                </a:solidFill>
                <a:effectLst/>
                <a:latin typeface="Calibri" panose="020F0502020204030204" pitchFamily="34" charset="0"/>
                <a:ea typeface="Calibri" panose="020F0502020204030204" pitchFamily="34" charset="0"/>
                <a:cs typeface="Arial" panose="020B0604020202020204" pitchFamily="34" charset="0"/>
              </a:rPr>
              <a:t> </a:t>
            </a:r>
            <a:r>
              <a:rPr lang="el-GR" sz="1600" i="1"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sapidus</a:t>
            </a:r>
            <a:r>
              <a:rPr lang="el-GR" sz="16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αποτελεί μια καλή πηγή πρωτεϊνών για όλο τον πληθυσμό ώστε να εξασφαλίζεται η ανεπάρκεια πρόσληψης πρωτεϊνών που παρατηρείται σε αρκετές διατροφικές συνήθειες τα τελευταία χρόνια. </a:t>
            </a:r>
          </a:p>
          <a:p>
            <a:pPr algn="just">
              <a:lnSpc>
                <a:spcPct val="150000"/>
              </a:lnSpc>
              <a:spcAft>
                <a:spcPts val="1200"/>
              </a:spcAft>
              <a:buFont typeface="Wingdings" panose="05000000000000000000" pitchFamily="2" charset="2"/>
              <a:buChar char="q"/>
            </a:pPr>
            <a:r>
              <a:rPr lang="el-GR" sz="16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Επίσης, τα ποσοστά λιπαρών του είναι αρκετά πιο χαμηλά από τα συνηθέστερα κόκκινα κρέατα (π.χ. το μοσχαρίσιο κρέας με 15% ολικά λιπαρά ή το χοιρινό κρέας με 14% ολικά λιπαρά), τα οποία περιέχουν κι αυτά μεγάλα ποσοστά ζωικών πρωτεϊνών, με αποτέλεσμα να αποτελεί καλύτερη εναλλακτική διατροφική επιλογή τόσο για αθλητές όσο και για άτομα τα οποία θέλουν να μειώσουν το σωματικό τους βάρος. </a:t>
            </a:r>
          </a:p>
          <a:p>
            <a:pPr algn="just">
              <a:lnSpc>
                <a:spcPct val="150000"/>
              </a:lnSpc>
              <a:spcAft>
                <a:spcPts val="1200"/>
              </a:spcAft>
              <a:buFont typeface="Wingdings" panose="05000000000000000000" pitchFamily="2" charset="2"/>
              <a:buChar char="q"/>
            </a:pPr>
            <a:r>
              <a:rPr lang="el-GR" sz="16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Ως προς την ύπαρξη ανόργανων συστατικών, </a:t>
            </a:r>
            <a:r>
              <a:rPr lang="el-GR" sz="1600" dirty="0">
                <a:solidFill>
                  <a:schemeClr val="bg1"/>
                </a:solidFill>
                <a:latin typeface="Calibri" panose="020F0502020204030204" pitchFamily="34" charset="0"/>
                <a:ea typeface="Calibri" panose="020F0502020204030204" pitchFamily="34" charset="0"/>
                <a:cs typeface="Arial" panose="020B0604020202020204" pitchFamily="34" charset="0"/>
              </a:rPr>
              <a:t>με βάση την προτεινόμενη ημερήσια δόση τους για ενήλικες, η </a:t>
            </a:r>
            <a:r>
              <a:rPr lang="el-GR" sz="16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σάρκα του καβουριού περιέχει σίδηρο (</a:t>
            </a:r>
            <a:r>
              <a:rPr lang="en-GB" sz="1600" dirty="0">
                <a:solidFill>
                  <a:schemeClr val="bg1"/>
                </a:solidFill>
                <a:effectLst/>
                <a:latin typeface="Calibri" panose="020F0502020204030204" pitchFamily="34" charset="0"/>
                <a:ea typeface="Calibri" panose="020F0502020204030204" pitchFamily="34" charset="0"/>
                <a:cs typeface="Arial" panose="020B0604020202020204" pitchFamily="34" charset="0"/>
              </a:rPr>
              <a:t>Fe</a:t>
            </a:r>
            <a:r>
              <a:rPr lang="el-GR" sz="16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σε 8%, ψευδάργυρο (</a:t>
            </a:r>
            <a:r>
              <a:rPr lang="en-GB" sz="1600" dirty="0">
                <a:solidFill>
                  <a:schemeClr val="bg1"/>
                </a:solidFill>
                <a:effectLst/>
                <a:latin typeface="Calibri" panose="020F0502020204030204" pitchFamily="34" charset="0"/>
                <a:ea typeface="Calibri" panose="020F0502020204030204" pitchFamily="34" charset="0"/>
                <a:cs typeface="Arial" panose="020B0604020202020204" pitchFamily="34" charset="0"/>
              </a:rPr>
              <a:t>Zn</a:t>
            </a:r>
            <a:r>
              <a:rPr lang="el-GR" sz="16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σε 9%, χαλκό (</a:t>
            </a:r>
            <a:r>
              <a:rPr lang="en-GB" sz="1600" dirty="0">
                <a:solidFill>
                  <a:schemeClr val="bg1"/>
                </a:solidFill>
                <a:effectLst/>
                <a:latin typeface="Calibri" panose="020F0502020204030204" pitchFamily="34" charset="0"/>
                <a:ea typeface="Calibri" panose="020F0502020204030204" pitchFamily="34" charset="0"/>
                <a:cs typeface="Arial" panose="020B0604020202020204" pitchFamily="34" charset="0"/>
              </a:rPr>
              <a:t>Cu</a:t>
            </a:r>
            <a:r>
              <a:rPr lang="el-GR" sz="16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σε 50% και χρώμιο (</a:t>
            </a:r>
            <a:r>
              <a:rPr lang="en-GB" sz="1600" dirty="0">
                <a:solidFill>
                  <a:schemeClr val="bg1"/>
                </a:solidFill>
                <a:effectLst/>
                <a:latin typeface="Calibri" panose="020F0502020204030204" pitchFamily="34" charset="0"/>
                <a:ea typeface="Calibri" panose="020F0502020204030204" pitchFamily="34" charset="0"/>
                <a:cs typeface="Arial" panose="020B0604020202020204" pitchFamily="34" charset="0"/>
              </a:rPr>
              <a:t>Cr</a:t>
            </a:r>
            <a:r>
              <a:rPr lang="el-GR" sz="16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σε 140%, Η υψηλή περιεκτικότητα τους σε χαλκό και χρώμιο παρουσιάζει σημαντικό ενδιαφέρον καθώς και τα δύο μέταλλα αποτελούν απαραίτητα ιχνοστοιχεία του ανθρώπινου οργανισμού για αρκετές βιολογικές διεργασίες, των οποίων η απορρόφηση από τον οργανισμό είναι σε πολύ χαμηλά ποσοστά.</a:t>
            </a:r>
          </a:p>
        </p:txBody>
      </p:sp>
      <p:sp>
        <p:nvSpPr>
          <p:cNvPr id="4" name="Τίτλος 8">
            <a:extLst>
              <a:ext uri="{FF2B5EF4-FFF2-40B4-BE49-F238E27FC236}">
                <a16:creationId xmlns:a16="http://schemas.microsoft.com/office/drawing/2014/main" id="{E581E84B-7D60-44CA-A529-99E166BBE73F}"/>
              </a:ext>
            </a:extLst>
          </p:cNvPr>
          <p:cNvSpPr>
            <a:spLocks noGrp="1"/>
          </p:cNvSpPr>
          <p:nvPr>
            <p:ph type="title"/>
          </p:nvPr>
        </p:nvSpPr>
        <p:spPr>
          <a:xfrm>
            <a:off x="448965" y="985720"/>
            <a:ext cx="8229600" cy="458787"/>
          </a:xfrm>
        </p:spPr>
        <p:txBody>
          <a:bodyPr>
            <a:normAutofit fontScale="90000"/>
          </a:bodyPr>
          <a:lstStyle/>
          <a:p>
            <a:pPr algn="ctr"/>
            <a:r>
              <a:rPr lang="el-GR" dirty="0"/>
              <a:t>Αποτελέσματα</a:t>
            </a:r>
          </a:p>
        </p:txBody>
      </p:sp>
    </p:spTree>
    <p:extLst>
      <p:ext uri="{BB962C8B-B14F-4D97-AF65-F5344CB8AC3E}">
        <p14:creationId xmlns:p14="http://schemas.microsoft.com/office/powerpoint/2010/main" val="1861621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43917A8-E297-4534-80BE-FAA7C9AC6695}"/>
              </a:ext>
            </a:extLst>
          </p:cNvPr>
          <p:cNvSpPr>
            <a:spLocks noGrp="1"/>
          </p:cNvSpPr>
          <p:nvPr>
            <p:ph idx="1"/>
          </p:nvPr>
        </p:nvSpPr>
        <p:spPr>
          <a:xfrm>
            <a:off x="449263" y="1749245"/>
            <a:ext cx="8229600" cy="4835033"/>
          </a:xfrm>
        </p:spPr>
        <p:txBody>
          <a:bodyPr>
            <a:normAutofit/>
          </a:bodyPr>
          <a:lstStyle/>
          <a:p>
            <a:pPr algn="just">
              <a:lnSpc>
                <a:spcPct val="150000"/>
              </a:lnSpc>
              <a:spcAft>
                <a:spcPts val="1200"/>
              </a:spcAft>
              <a:buFont typeface="Wingdings" panose="05000000000000000000" pitchFamily="2" charset="2"/>
              <a:buChar char="q"/>
            </a:pP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Επίσης, η απουσία ανίχνευσης άλλων </a:t>
            </a:r>
            <a:r>
              <a:rPr lang="el-GR" sz="18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βαρέων</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μετάλλων όπως ο μόλυβδος (</a:t>
            </a:r>
            <a:r>
              <a:rPr lang="el-GR" sz="18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Pb</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και το κάδμιο (</a:t>
            </a:r>
            <a:r>
              <a:rPr lang="el-GR" sz="18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Cd</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αποτελούν σημαντικό δεδομένο καθώς αποτελούν </a:t>
            </a:r>
            <a:r>
              <a:rPr lang="el-GR" sz="18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βαρέα</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μέταλλα τα οποία δεν είναι απαραίτητα ως ιχνοστοιχεία για τον ανθρώπινο οργανισμό αλλά είναι ιδιαίτερα τοξικά ακόμα και σε μικρές συγκεντρώσεις.</a:t>
            </a:r>
          </a:p>
          <a:p>
            <a:pPr algn="just">
              <a:lnSpc>
                <a:spcPct val="150000"/>
              </a:lnSpc>
              <a:spcAft>
                <a:spcPts val="1200"/>
              </a:spcAft>
              <a:buFont typeface="Wingdings" panose="05000000000000000000" pitchFamily="2" charset="2"/>
              <a:buChar char="q"/>
            </a:pP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Τέλος, τα </a:t>
            </a:r>
            <a:r>
              <a:rPr lang="el-GR" sz="1800" dirty="0">
                <a:solidFill>
                  <a:schemeClr val="bg1"/>
                </a:solidFill>
                <a:latin typeface="Calibri" panose="020F0502020204030204" pitchFamily="34" charset="0"/>
                <a:ea typeface="Calibri" panose="020F0502020204030204" pitchFamily="34" charset="0"/>
                <a:cs typeface="Arial" panose="020B0604020202020204" pitchFamily="34" charset="0"/>
              </a:rPr>
              <a:t>δείγματα καβουριού </a:t>
            </a:r>
            <a:r>
              <a:rPr lang="el-GR" sz="1800" dirty="0" err="1">
                <a:solidFill>
                  <a:schemeClr val="bg1"/>
                </a:solidFill>
                <a:latin typeface="Calibri" panose="020F0502020204030204" pitchFamily="34" charset="0"/>
                <a:ea typeface="Calibri" panose="020F0502020204030204" pitchFamily="34" charset="0"/>
                <a:cs typeface="Arial" panose="020B0604020202020204" pitchFamily="34" charset="0"/>
              </a:rPr>
              <a:t>Callinectes</a:t>
            </a:r>
            <a:r>
              <a:rPr lang="el-GR" sz="1800" dirty="0">
                <a:solidFill>
                  <a:schemeClr val="bg1"/>
                </a:solidFill>
                <a:latin typeface="Calibri" panose="020F0502020204030204" pitchFamily="34" charset="0"/>
                <a:ea typeface="Calibri" panose="020F0502020204030204" pitchFamily="34" charset="0"/>
                <a:cs typeface="Arial" panose="020B0604020202020204" pitchFamily="34" charset="0"/>
              </a:rPr>
              <a:t> </a:t>
            </a:r>
            <a:r>
              <a:rPr lang="el-GR" sz="1800" dirty="0" err="1">
                <a:solidFill>
                  <a:schemeClr val="bg1"/>
                </a:solidFill>
                <a:latin typeface="Calibri" panose="020F0502020204030204" pitchFamily="34" charset="0"/>
                <a:ea typeface="Calibri" panose="020F0502020204030204" pitchFamily="34" charset="0"/>
                <a:cs typeface="Arial" panose="020B0604020202020204" pitchFamily="34" charset="0"/>
              </a:rPr>
              <a:t>sapidus</a:t>
            </a:r>
            <a:r>
              <a:rPr lang="el-GR" sz="1800" dirty="0">
                <a:solidFill>
                  <a:schemeClr val="bg1"/>
                </a:solidFill>
                <a:latin typeface="Calibri" panose="020F0502020204030204" pitchFamily="34" charset="0"/>
                <a:ea typeface="Calibri" panose="020F0502020204030204" pitchFamily="34" charset="0"/>
                <a:cs typeface="Arial" panose="020B0604020202020204" pitchFamily="34" charset="0"/>
              </a:rPr>
              <a:t> από </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την Ελλάδα, έχουν συγκρίσιμη σύσταση με παρόμοια είδη καβουριού από τη Μεσόγειο, ενώ είναι παρόμοια με </a:t>
            </a:r>
            <a:r>
              <a:rPr lang="el-GR" sz="1800" dirty="0">
                <a:solidFill>
                  <a:schemeClr val="bg1"/>
                </a:solidFill>
                <a:latin typeface="Calibri" panose="020F0502020204030204" pitchFamily="34" charset="0"/>
                <a:ea typeface="Calibri" panose="020F0502020204030204" pitchFamily="34" charset="0"/>
                <a:cs typeface="Arial" panose="020B0604020202020204" pitchFamily="34" charset="0"/>
              </a:rPr>
              <a:t>το εμπορικά βρώσιμο καβούρι </a:t>
            </a:r>
            <a:r>
              <a:rPr lang="el-GR" sz="1800" dirty="0" err="1">
                <a:solidFill>
                  <a:schemeClr val="bg1"/>
                </a:solidFill>
                <a:latin typeface="Calibri" panose="020F0502020204030204" pitchFamily="34" charset="0"/>
                <a:ea typeface="Calibri" panose="020F0502020204030204" pitchFamily="34" charset="0"/>
                <a:cs typeface="Arial" panose="020B0604020202020204" pitchFamily="34" charset="0"/>
              </a:rPr>
              <a:t>Cancer</a:t>
            </a:r>
            <a:r>
              <a:rPr lang="el-GR" sz="1800" dirty="0">
                <a:solidFill>
                  <a:schemeClr val="bg1"/>
                </a:solidFill>
                <a:latin typeface="Calibri" panose="020F0502020204030204" pitchFamily="34" charset="0"/>
                <a:ea typeface="Calibri" panose="020F0502020204030204" pitchFamily="34" charset="0"/>
                <a:cs typeface="Arial" panose="020B0604020202020204" pitchFamily="34" charset="0"/>
              </a:rPr>
              <a:t> </a:t>
            </a:r>
            <a:r>
              <a:rPr lang="el-GR" sz="1800" dirty="0" err="1">
                <a:solidFill>
                  <a:schemeClr val="bg1"/>
                </a:solidFill>
                <a:latin typeface="Calibri" panose="020F0502020204030204" pitchFamily="34" charset="0"/>
                <a:ea typeface="Calibri" panose="020F0502020204030204" pitchFamily="34" charset="0"/>
                <a:cs typeface="Arial" panose="020B0604020202020204" pitchFamily="34" charset="0"/>
              </a:rPr>
              <a:t>pagurus</a:t>
            </a:r>
            <a:r>
              <a:rPr lang="el-GR" sz="1800" dirty="0">
                <a:solidFill>
                  <a:schemeClr val="bg1"/>
                </a:solidFill>
                <a:latin typeface="Calibri" panose="020F0502020204030204" pitchFamily="34" charset="0"/>
                <a:ea typeface="Calibri" panose="020F0502020204030204" pitchFamily="34" charset="0"/>
                <a:cs typeface="Arial" panose="020B0604020202020204" pitchFamily="34" charset="0"/>
              </a:rPr>
              <a:t>, το οποίο αποτελεί ένα από τα πιο σημαντικά καρκινοειδή που καταναλώνεται στις χώρες της Νότιας Ευρώπης.</a:t>
            </a:r>
            <a:endPar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4" name="Τίτλος 8">
            <a:extLst>
              <a:ext uri="{FF2B5EF4-FFF2-40B4-BE49-F238E27FC236}">
                <a16:creationId xmlns:a16="http://schemas.microsoft.com/office/drawing/2014/main" id="{E581E84B-7D60-44CA-A529-99E166BBE73F}"/>
              </a:ext>
            </a:extLst>
          </p:cNvPr>
          <p:cNvSpPr>
            <a:spLocks noGrp="1"/>
          </p:cNvSpPr>
          <p:nvPr>
            <p:ph type="title"/>
          </p:nvPr>
        </p:nvSpPr>
        <p:spPr>
          <a:xfrm>
            <a:off x="449263" y="1138238"/>
            <a:ext cx="8229600" cy="458787"/>
          </a:xfrm>
        </p:spPr>
        <p:txBody>
          <a:bodyPr>
            <a:normAutofit fontScale="90000"/>
          </a:bodyPr>
          <a:lstStyle/>
          <a:p>
            <a:pPr algn="ctr"/>
            <a:r>
              <a:rPr lang="el-GR" dirty="0"/>
              <a:t>Αποτελέσματα</a:t>
            </a:r>
          </a:p>
        </p:txBody>
      </p:sp>
    </p:spTree>
    <p:extLst>
      <p:ext uri="{BB962C8B-B14F-4D97-AF65-F5344CB8AC3E}">
        <p14:creationId xmlns:p14="http://schemas.microsoft.com/office/powerpoint/2010/main" val="32429484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515125" y="1153572"/>
            <a:ext cx="2400300" cy="4461163"/>
          </a:xfrm>
        </p:spPr>
        <p:txBody>
          <a:bodyPr>
            <a:normAutofit/>
          </a:bodyPr>
          <a:lstStyle/>
          <a:p>
            <a:r>
              <a:rPr lang="el-GR" sz="2500" b="1" dirty="0">
                <a:solidFill>
                  <a:srgbClr val="FFFFFF"/>
                </a:solidFill>
              </a:rPr>
              <a:t>Προετοιμασία και πορείες προσδιορισμού</a:t>
            </a:r>
            <a:endParaRPr lang="en-US" sz="2500" b="1" dirty="0">
              <a:solidFill>
                <a:srgbClr val="FFFFFF"/>
              </a:solidFill>
            </a:endParaRPr>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Content Placeholder 4"/>
          <p:cNvSpPr>
            <a:spLocks noGrp="1"/>
          </p:cNvSpPr>
          <p:nvPr>
            <p:ph idx="1"/>
          </p:nvPr>
        </p:nvSpPr>
        <p:spPr>
          <a:xfrm>
            <a:off x="3125454" y="319088"/>
            <a:ext cx="5416876" cy="6239429"/>
          </a:xfrm>
        </p:spPr>
        <p:txBody>
          <a:bodyPr anchor="ctr">
            <a:normAutofit/>
          </a:bodyPr>
          <a:lstStyle/>
          <a:p>
            <a:pPr>
              <a:lnSpc>
                <a:spcPct val="90000"/>
              </a:lnSpc>
              <a:buFont typeface="Wingdings" panose="05000000000000000000" pitchFamily="2" charset="2"/>
              <a:buChar char="Ø"/>
            </a:pPr>
            <a:r>
              <a:rPr lang="el-GR" sz="1800" b="1" dirty="0">
                <a:solidFill>
                  <a:schemeClr val="tx1"/>
                </a:solidFill>
              </a:rPr>
              <a:t>Προσδιορισμός </a:t>
            </a:r>
            <a:r>
              <a:rPr lang="el-GR" sz="1800" b="1" dirty="0">
                <a:solidFill>
                  <a:schemeClr val="tx1"/>
                </a:solidFill>
                <a:effectLst/>
                <a:latin typeface="Calibri" panose="020F0502020204030204" pitchFamily="34" charset="0"/>
                <a:ea typeface="Calibri" panose="020F0502020204030204" pitchFamily="34" charset="0"/>
              </a:rPr>
              <a:t>ελεύθερων αμινοξέων</a:t>
            </a:r>
            <a:r>
              <a:rPr lang="el-GR" sz="1800" b="1" dirty="0">
                <a:solidFill>
                  <a:schemeClr val="tx1"/>
                </a:solidFill>
              </a:rPr>
              <a:t> </a:t>
            </a:r>
          </a:p>
          <a:p>
            <a:pPr>
              <a:lnSpc>
                <a:spcPct val="90000"/>
              </a:lnSpc>
            </a:pPr>
            <a:r>
              <a:rPr lang="el-GR" sz="1800" dirty="0">
                <a:solidFill>
                  <a:schemeClr val="tx1"/>
                </a:solidFill>
              </a:rPr>
              <a:t>Σύμφωνα με τη μέθοδο 994.12 της AOAC (16th </a:t>
            </a:r>
            <a:r>
              <a:rPr lang="el-GR" sz="1800" dirty="0" err="1">
                <a:solidFill>
                  <a:schemeClr val="tx1"/>
                </a:solidFill>
              </a:rPr>
              <a:t>edition</a:t>
            </a:r>
            <a:r>
              <a:rPr lang="el-GR" sz="1800" dirty="0">
                <a:solidFill>
                  <a:schemeClr val="tx1"/>
                </a:solidFill>
              </a:rPr>
              <a:t>)</a:t>
            </a:r>
          </a:p>
          <a:p>
            <a:pPr>
              <a:lnSpc>
                <a:spcPct val="90000"/>
              </a:lnSpc>
              <a:spcAft>
                <a:spcPts val="800"/>
              </a:spcAft>
              <a:buFont typeface="Wingdings" panose="05000000000000000000" pitchFamily="2" charset="2"/>
              <a:buChar char="Ø"/>
            </a:pPr>
            <a:r>
              <a:rPr lang="el-GR"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Προσδιορισμός λιπαρών οξέων</a:t>
            </a:r>
          </a:p>
          <a:p>
            <a:pPr>
              <a:lnSpc>
                <a:spcPct val="90000"/>
              </a:lnSpc>
              <a:spcAft>
                <a:spcPts val="800"/>
              </a:spcAft>
            </a:pPr>
            <a:r>
              <a:rPr lang="el-GR" sz="1800" dirty="0">
                <a:solidFill>
                  <a:schemeClr val="tx1"/>
                </a:solidFill>
              </a:rPr>
              <a:t>Η διαδικασία που επιλέχθηκε ήταν η μέθοδος </a:t>
            </a:r>
            <a:r>
              <a:rPr lang="el-GR" sz="1800" dirty="0" err="1">
                <a:solidFill>
                  <a:schemeClr val="tx1"/>
                </a:solidFill>
              </a:rPr>
              <a:t>Bligh</a:t>
            </a:r>
            <a:r>
              <a:rPr lang="el-GR" sz="1800" dirty="0">
                <a:solidFill>
                  <a:schemeClr val="tx1"/>
                </a:solidFill>
              </a:rPr>
              <a:t> &amp; </a:t>
            </a:r>
            <a:r>
              <a:rPr lang="el-GR" sz="1800" dirty="0" err="1">
                <a:solidFill>
                  <a:schemeClr val="tx1"/>
                </a:solidFill>
              </a:rPr>
              <a:t>Dyer</a:t>
            </a:r>
            <a:r>
              <a:rPr lang="el-GR" sz="1800" dirty="0">
                <a:solidFill>
                  <a:schemeClr val="tx1"/>
                </a:solidFill>
              </a:rPr>
              <a:t> για την εκχύλιση των ολικών λιπαρών, σύμφωνα με τη μέθοδο 973.26 της AOAC (16th </a:t>
            </a:r>
            <a:r>
              <a:rPr lang="el-GR" sz="1800" dirty="0" err="1">
                <a:solidFill>
                  <a:schemeClr val="tx1"/>
                </a:solidFill>
              </a:rPr>
              <a:t>edition</a:t>
            </a:r>
            <a:r>
              <a:rPr lang="el-GR" sz="1800" dirty="0">
                <a:solidFill>
                  <a:schemeClr val="tx1"/>
                </a:solidFill>
              </a:rPr>
              <a:t>)</a:t>
            </a:r>
          </a:p>
          <a:p>
            <a:pPr>
              <a:lnSpc>
                <a:spcPct val="90000"/>
              </a:lnSpc>
              <a:spcAft>
                <a:spcPts val="800"/>
              </a:spcAft>
              <a:buFont typeface="Wingdings" panose="05000000000000000000" pitchFamily="2" charset="2"/>
              <a:buChar char="Ø"/>
            </a:pPr>
            <a:r>
              <a:rPr lang="el-GR"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Προσδιορισμός Βιταμίνης Ε</a:t>
            </a:r>
          </a:p>
          <a:p>
            <a:pPr>
              <a:lnSpc>
                <a:spcPct val="90000"/>
              </a:lnSpc>
              <a:spcAft>
                <a:spcPts val="800"/>
              </a:spcAft>
            </a:pPr>
            <a:r>
              <a:rPr lang="el-GR" sz="1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Ο προσδιορισμός έγινε σε σύστημα </a:t>
            </a:r>
            <a:r>
              <a:rPr lang="en-US" sz="1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HPLC-DAD </a:t>
            </a:r>
            <a:r>
              <a:rPr lang="el-GR" sz="1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μετά από εκχύλιση της βιταμίνης με </a:t>
            </a:r>
            <a:r>
              <a:rPr lang="el-GR" sz="18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εξάνιο-διχλωρομεθάνιο</a:t>
            </a:r>
            <a:endParaRPr lang="el-G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ct val="90000"/>
              </a:lnSpc>
              <a:buNone/>
            </a:pPr>
            <a:endParaRPr lang="el-GR" sz="1800" dirty="0">
              <a:solidFill>
                <a:schemeClr val="tx1"/>
              </a:solidFill>
            </a:endParaRPr>
          </a:p>
        </p:txBody>
      </p:sp>
    </p:spTree>
    <p:extLst>
      <p:ext uri="{BB962C8B-B14F-4D97-AF65-F5344CB8AC3E}">
        <p14:creationId xmlns:p14="http://schemas.microsoft.com/office/powerpoint/2010/main" val="34862632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8">
            <a:extLst>
              <a:ext uri="{FF2B5EF4-FFF2-40B4-BE49-F238E27FC236}">
                <a16:creationId xmlns:a16="http://schemas.microsoft.com/office/drawing/2014/main" id="{E581E84B-7D60-44CA-A529-99E166BBE73F}"/>
              </a:ext>
            </a:extLst>
          </p:cNvPr>
          <p:cNvSpPr>
            <a:spLocks noGrp="1"/>
          </p:cNvSpPr>
          <p:nvPr>
            <p:ph type="title"/>
          </p:nvPr>
        </p:nvSpPr>
        <p:spPr>
          <a:xfrm>
            <a:off x="457200" y="996881"/>
            <a:ext cx="8229600" cy="458787"/>
          </a:xfrm>
        </p:spPr>
        <p:txBody>
          <a:bodyPr>
            <a:normAutofit fontScale="90000"/>
          </a:bodyPr>
          <a:lstStyle/>
          <a:p>
            <a:pPr algn="ctr"/>
            <a:r>
              <a:rPr lang="el-GR" dirty="0"/>
              <a:t>Αποτελέσματα</a:t>
            </a:r>
          </a:p>
        </p:txBody>
      </p:sp>
      <p:graphicFrame>
        <p:nvGraphicFramePr>
          <p:cNvPr id="9" name="Θέση περιεχομένου 8">
            <a:extLst>
              <a:ext uri="{FF2B5EF4-FFF2-40B4-BE49-F238E27FC236}">
                <a16:creationId xmlns:a16="http://schemas.microsoft.com/office/drawing/2014/main" id="{E816B4B0-C648-4A65-90CF-65DA16DB29AD}"/>
              </a:ext>
            </a:extLst>
          </p:cNvPr>
          <p:cNvGraphicFramePr>
            <a:graphicFrameLocks noGrp="1"/>
          </p:cNvGraphicFramePr>
          <p:nvPr>
            <p:ph idx="1"/>
            <p:extLst>
              <p:ext uri="{D42A27DB-BD31-4B8C-83A1-F6EECF244321}">
                <p14:modId xmlns:p14="http://schemas.microsoft.com/office/powerpoint/2010/main" val="567991370"/>
              </p:ext>
            </p:extLst>
          </p:nvPr>
        </p:nvGraphicFramePr>
        <p:xfrm>
          <a:off x="678023" y="1328689"/>
          <a:ext cx="7787953" cy="5474980"/>
        </p:xfrm>
        <a:graphic>
          <a:graphicData uri="http://schemas.openxmlformats.org/drawingml/2006/table">
            <a:tbl>
              <a:tblPr firstRow="1" firstCol="1" bandRow="1">
                <a:tableStyleId>{3B4B98B0-60AC-42C2-AFA5-B58CD77FA1E5}</a:tableStyleId>
              </a:tblPr>
              <a:tblGrid>
                <a:gridCol w="1782327">
                  <a:extLst>
                    <a:ext uri="{9D8B030D-6E8A-4147-A177-3AD203B41FA5}">
                      <a16:colId xmlns:a16="http://schemas.microsoft.com/office/drawing/2014/main" val="3494768276"/>
                    </a:ext>
                  </a:extLst>
                </a:gridCol>
                <a:gridCol w="2018378">
                  <a:extLst>
                    <a:ext uri="{9D8B030D-6E8A-4147-A177-3AD203B41FA5}">
                      <a16:colId xmlns:a16="http://schemas.microsoft.com/office/drawing/2014/main" val="1824477637"/>
                    </a:ext>
                  </a:extLst>
                </a:gridCol>
                <a:gridCol w="1006094">
                  <a:extLst>
                    <a:ext uri="{9D8B030D-6E8A-4147-A177-3AD203B41FA5}">
                      <a16:colId xmlns:a16="http://schemas.microsoft.com/office/drawing/2014/main" val="3090987838"/>
                    </a:ext>
                  </a:extLst>
                </a:gridCol>
                <a:gridCol w="1877808">
                  <a:extLst>
                    <a:ext uri="{9D8B030D-6E8A-4147-A177-3AD203B41FA5}">
                      <a16:colId xmlns:a16="http://schemas.microsoft.com/office/drawing/2014/main" val="1388330951"/>
                    </a:ext>
                  </a:extLst>
                </a:gridCol>
                <a:gridCol w="1103346">
                  <a:extLst>
                    <a:ext uri="{9D8B030D-6E8A-4147-A177-3AD203B41FA5}">
                      <a16:colId xmlns:a16="http://schemas.microsoft.com/office/drawing/2014/main" val="3638717778"/>
                    </a:ext>
                  </a:extLst>
                </a:gridCol>
              </a:tblGrid>
              <a:tr h="225441">
                <a:tc gridSpan="5">
                  <a:txBody>
                    <a:bodyPr/>
                    <a:lstStyle/>
                    <a:p>
                      <a:pPr algn="ctr">
                        <a:lnSpc>
                          <a:spcPct val="115000"/>
                        </a:lnSpc>
                        <a:spcAft>
                          <a:spcPts val="800"/>
                        </a:spcAft>
                      </a:pPr>
                      <a:r>
                        <a:rPr lang="el-GR" sz="1500" dirty="0">
                          <a:solidFill>
                            <a:schemeClr val="bg1"/>
                          </a:solidFill>
                          <a:effectLst/>
                        </a:rPr>
                        <a:t>Δείγματα Καβουριών </a:t>
                      </a:r>
                      <a:r>
                        <a:rPr lang="el-GR" sz="1500" dirty="0" err="1">
                          <a:solidFill>
                            <a:schemeClr val="bg1"/>
                          </a:solidFill>
                          <a:effectLst/>
                        </a:rPr>
                        <a:t>Βισθωνίδας</a:t>
                      </a:r>
                      <a:endParaRPr lang="el-GR" sz="1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532907514"/>
                  </a:ext>
                </a:extLst>
              </a:tr>
              <a:tr h="642690">
                <a:tc>
                  <a:txBody>
                    <a:bodyPr/>
                    <a:lstStyle/>
                    <a:p>
                      <a:pPr algn="ctr">
                        <a:lnSpc>
                          <a:spcPct val="115000"/>
                        </a:lnSpc>
                        <a:spcAft>
                          <a:spcPts val="800"/>
                        </a:spcAft>
                      </a:pPr>
                      <a:r>
                        <a:rPr lang="el-GR" sz="1500" dirty="0">
                          <a:solidFill>
                            <a:schemeClr val="bg1"/>
                          </a:solidFill>
                          <a:effectLst/>
                        </a:rPr>
                        <a:t>Αμινοξέα</a:t>
                      </a:r>
                      <a:endParaRPr lang="el-GR" sz="1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a:txBody>
                    <a:bodyPr/>
                    <a:lstStyle/>
                    <a:p>
                      <a:pPr algn="ctr">
                        <a:lnSpc>
                          <a:spcPct val="115000"/>
                        </a:lnSpc>
                        <a:spcAft>
                          <a:spcPts val="800"/>
                        </a:spcAft>
                      </a:pPr>
                      <a:r>
                        <a:rPr lang="el-GR" sz="1500">
                          <a:solidFill>
                            <a:schemeClr val="bg1"/>
                          </a:solidFill>
                          <a:effectLst/>
                        </a:rPr>
                        <a:t>Περιεκτικότητα σε μ</a:t>
                      </a:r>
                      <a:r>
                        <a:rPr lang="en-GB" sz="1500">
                          <a:solidFill>
                            <a:schemeClr val="bg1"/>
                          </a:solidFill>
                          <a:effectLst/>
                        </a:rPr>
                        <a:t>g</a:t>
                      </a:r>
                      <a:r>
                        <a:rPr lang="el-GR" sz="1500">
                          <a:solidFill>
                            <a:schemeClr val="bg1"/>
                          </a:solidFill>
                          <a:effectLst/>
                        </a:rPr>
                        <a:t>/</a:t>
                      </a:r>
                      <a:r>
                        <a:rPr lang="en-GB" sz="1500">
                          <a:solidFill>
                            <a:schemeClr val="bg1"/>
                          </a:solidFill>
                          <a:effectLst/>
                        </a:rPr>
                        <a:t>g</a:t>
                      </a:r>
                      <a:r>
                        <a:rPr lang="el-GR" sz="1500">
                          <a:solidFill>
                            <a:schemeClr val="bg1"/>
                          </a:solidFill>
                          <a:effectLst/>
                        </a:rPr>
                        <a:t> ξηρού καβουριού</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a:txBody>
                    <a:bodyPr/>
                    <a:lstStyle/>
                    <a:p>
                      <a:pPr algn="ctr">
                        <a:lnSpc>
                          <a:spcPct val="115000"/>
                        </a:lnSpc>
                        <a:spcAft>
                          <a:spcPts val="800"/>
                        </a:spcAft>
                      </a:pPr>
                      <a:r>
                        <a:rPr lang="el-GR" sz="1500">
                          <a:solidFill>
                            <a:schemeClr val="bg1"/>
                          </a:solidFill>
                          <a:effectLst/>
                        </a:rPr>
                        <a:t>Απόκλιση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a:txBody>
                    <a:bodyPr/>
                    <a:lstStyle/>
                    <a:p>
                      <a:pPr algn="ctr">
                        <a:lnSpc>
                          <a:spcPct val="115000"/>
                        </a:lnSpc>
                        <a:spcAft>
                          <a:spcPts val="800"/>
                        </a:spcAft>
                      </a:pPr>
                      <a:r>
                        <a:rPr lang="el-GR" sz="1500">
                          <a:solidFill>
                            <a:schemeClr val="bg1"/>
                          </a:solidFill>
                          <a:effectLst/>
                        </a:rPr>
                        <a:t>Περιεκτικότητα σε </a:t>
                      </a:r>
                      <a:r>
                        <a:rPr lang="en-GB" sz="1500">
                          <a:solidFill>
                            <a:schemeClr val="bg1"/>
                          </a:solidFill>
                          <a:effectLst/>
                        </a:rPr>
                        <a:t>mg</a:t>
                      </a:r>
                      <a:r>
                        <a:rPr lang="el-GR" sz="1500">
                          <a:solidFill>
                            <a:schemeClr val="bg1"/>
                          </a:solidFill>
                          <a:effectLst/>
                        </a:rPr>
                        <a:t>/100 </a:t>
                      </a:r>
                      <a:r>
                        <a:rPr lang="en-GB" sz="1500">
                          <a:solidFill>
                            <a:schemeClr val="bg1"/>
                          </a:solidFill>
                          <a:effectLst/>
                        </a:rPr>
                        <a:t>g</a:t>
                      </a:r>
                      <a:r>
                        <a:rPr lang="el-GR" sz="1500">
                          <a:solidFill>
                            <a:schemeClr val="bg1"/>
                          </a:solidFill>
                          <a:effectLst/>
                        </a:rPr>
                        <a:t> υγρής σάρκας</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a:txBody>
                    <a:bodyPr/>
                    <a:lstStyle/>
                    <a:p>
                      <a:pPr algn="ctr">
                        <a:lnSpc>
                          <a:spcPct val="115000"/>
                        </a:lnSpc>
                        <a:spcAft>
                          <a:spcPts val="800"/>
                        </a:spcAft>
                      </a:pPr>
                      <a:r>
                        <a:rPr lang="el-GR" sz="1500">
                          <a:solidFill>
                            <a:schemeClr val="bg1"/>
                          </a:solidFill>
                          <a:effectLst/>
                        </a:rPr>
                        <a:t>Απόκλιση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extLst>
                  <a:ext uri="{0D108BD9-81ED-4DB2-BD59-A6C34878D82A}">
                    <a16:rowId xmlns:a16="http://schemas.microsoft.com/office/drawing/2014/main" val="365633199"/>
                  </a:ext>
                </a:extLst>
              </a:tr>
              <a:tr h="205690">
                <a:tc gridSpan="5">
                  <a:txBody>
                    <a:bodyPr/>
                    <a:lstStyle/>
                    <a:p>
                      <a:pPr algn="ctr">
                        <a:lnSpc>
                          <a:spcPct val="115000"/>
                        </a:lnSpc>
                        <a:spcAft>
                          <a:spcPts val="800"/>
                        </a:spcAft>
                      </a:pPr>
                      <a:r>
                        <a:rPr lang="el-GR" sz="1500">
                          <a:solidFill>
                            <a:schemeClr val="bg1"/>
                          </a:solidFill>
                          <a:effectLst/>
                        </a:rPr>
                        <a:t>Απαραίτητα αμινοξέα (Α.Α.)</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672433986"/>
                  </a:ext>
                </a:extLst>
              </a:tr>
              <a:tr h="225441">
                <a:tc>
                  <a:txBody>
                    <a:bodyPr/>
                    <a:lstStyle/>
                    <a:p>
                      <a:pPr algn="ctr">
                        <a:lnSpc>
                          <a:spcPct val="115000"/>
                        </a:lnSpc>
                        <a:spcAft>
                          <a:spcPts val="800"/>
                        </a:spcAft>
                      </a:pPr>
                      <a:r>
                        <a:rPr lang="el-GR" sz="1500">
                          <a:solidFill>
                            <a:schemeClr val="bg1"/>
                          </a:solidFill>
                          <a:effectLst/>
                        </a:rPr>
                        <a:t>Βαλίνη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121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9</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2,6</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2171257085"/>
                  </a:ext>
                </a:extLst>
              </a:tr>
              <a:tr h="225441">
                <a:tc>
                  <a:txBody>
                    <a:bodyPr/>
                    <a:lstStyle/>
                    <a:p>
                      <a:pPr algn="ctr">
                        <a:lnSpc>
                          <a:spcPct val="115000"/>
                        </a:lnSpc>
                        <a:spcAft>
                          <a:spcPts val="800"/>
                        </a:spcAft>
                      </a:pPr>
                      <a:r>
                        <a:rPr lang="el-GR" sz="1500">
                          <a:solidFill>
                            <a:schemeClr val="bg1"/>
                          </a:solidFill>
                          <a:effectLst/>
                        </a:rPr>
                        <a:t>Λευκίνη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624</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35</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13,7</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0,8</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3708502340"/>
                  </a:ext>
                </a:extLst>
              </a:tr>
              <a:tr h="225441">
                <a:tc>
                  <a:txBody>
                    <a:bodyPr/>
                    <a:lstStyle/>
                    <a:p>
                      <a:pPr algn="ctr">
                        <a:lnSpc>
                          <a:spcPct val="115000"/>
                        </a:lnSpc>
                        <a:spcAft>
                          <a:spcPts val="800"/>
                        </a:spcAft>
                      </a:pPr>
                      <a:r>
                        <a:rPr lang="el-GR" sz="1500" dirty="0">
                          <a:solidFill>
                            <a:schemeClr val="bg1"/>
                          </a:solidFill>
                          <a:effectLst/>
                        </a:rPr>
                        <a:t>Ισολευκίνη</a:t>
                      </a:r>
                      <a:endParaRPr lang="el-GR" sz="1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72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5</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1,6</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292007411"/>
                  </a:ext>
                </a:extLst>
              </a:tr>
              <a:tr h="225441">
                <a:tc>
                  <a:txBody>
                    <a:bodyPr/>
                    <a:lstStyle/>
                    <a:p>
                      <a:pPr algn="ctr">
                        <a:lnSpc>
                          <a:spcPct val="115000"/>
                        </a:lnSpc>
                        <a:spcAft>
                          <a:spcPts val="800"/>
                        </a:spcAft>
                      </a:pPr>
                      <a:r>
                        <a:rPr lang="el-GR" sz="1500" dirty="0">
                          <a:solidFill>
                            <a:schemeClr val="bg1"/>
                          </a:solidFill>
                          <a:effectLst/>
                        </a:rPr>
                        <a:t>Μεθειονίνη</a:t>
                      </a:r>
                      <a:endParaRPr lang="el-GR" sz="1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7</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0,14</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0,02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3583706926"/>
                  </a:ext>
                </a:extLst>
              </a:tr>
              <a:tr h="225441">
                <a:tc>
                  <a:txBody>
                    <a:bodyPr/>
                    <a:lstStyle/>
                    <a:p>
                      <a:pPr algn="ctr">
                        <a:lnSpc>
                          <a:spcPct val="115000"/>
                        </a:lnSpc>
                        <a:spcAft>
                          <a:spcPts val="800"/>
                        </a:spcAft>
                      </a:pPr>
                      <a:r>
                        <a:rPr lang="el-GR" sz="1500" dirty="0">
                          <a:solidFill>
                            <a:schemeClr val="bg1"/>
                          </a:solidFill>
                          <a:effectLst/>
                        </a:rPr>
                        <a:t>Φαινυλαλανίνη</a:t>
                      </a:r>
                      <a:endParaRPr lang="el-GR" sz="1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65</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5</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1,4</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dirty="0">
                          <a:solidFill>
                            <a:schemeClr val="bg1"/>
                          </a:solidFill>
                          <a:effectLst/>
                        </a:rPr>
                        <a:t>0,1</a:t>
                      </a:r>
                      <a:endParaRPr lang="el-GR" sz="1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2853740832"/>
                  </a:ext>
                </a:extLst>
              </a:tr>
              <a:tr h="225441">
                <a:tc>
                  <a:txBody>
                    <a:bodyPr/>
                    <a:lstStyle/>
                    <a:p>
                      <a:pPr algn="ctr">
                        <a:lnSpc>
                          <a:spcPct val="115000"/>
                        </a:lnSpc>
                        <a:spcAft>
                          <a:spcPts val="800"/>
                        </a:spcAft>
                      </a:pPr>
                      <a:r>
                        <a:rPr lang="el-GR" sz="1500" dirty="0">
                          <a:solidFill>
                            <a:schemeClr val="bg1"/>
                          </a:solidFill>
                          <a:effectLst/>
                        </a:rPr>
                        <a:t>Λυσίνη</a:t>
                      </a:r>
                      <a:endParaRPr lang="el-GR" sz="1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155</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3,4</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2109488001"/>
                  </a:ext>
                </a:extLst>
              </a:tr>
              <a:tr h="225441">
                <a:tc>
                  <a:txBody>
                    <a:bodyPr/>
                    <a:lstStyle/>
                    <a:p>
                      <a:pPr algn="ctr">
                        <a:lnSpc>
                          <a:spcPct val="115000"/>
                        </a:lnSpc>
                        <a:spcAft>
                          <a:spcPts val="800"/>
                        </a:spcAft>
                      </a:pPr>
                      <a:r>
                        <a:rPr lang="el-GR" sz="1500">
                          <a:solidFill>
                            <a:schemeClr val="bg1"/>
                          </a:solidFill>
                          <a:effectLst/>
                        </a:rPr>
                        <a:t>Τρυπτοφάνη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2188</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139</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48</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1857910232"/>
                  </a:ext>
                </a:extLst>
              </a:tr>
              <a:tr h="225441">
                <a:tc>
                  <a:txBody>
                    <a:bodyPr/>
                    <a:lstStyle/>
                    <a:p>
                      <a:pPr algn="ctr">
                        <a:lnSpc>
                          <a:spcPct val="115000"/>
                        </a:lnSpc>
                        <a:spcAft>
                          <a:spcPts val="800"/>
                        </a:spcAft>
                      </a:pPr>
                      <a:r>
                        <a:rPr lang="el-GR" sz="1500">
                          <a:solidFill>
                            <a:schemeClr val="bg1"/>
                          </a:solidFill>
                          <a:effectLst/>
                        </a:rPr>
                        <a:t>Σύνολο</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3232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145</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71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262805985"/>
                  </a:ext>
                </a:extLst>
              </a:tr>
              <a:tr h="205690">
                <a:tc gridSpan="5">
                  <a:txBody>
                    <a:bodyPr/>
                    <a:lstStyle/>
                    <a:p>
                      <a:pPr algn="ctr">
                        <a:lnSpc>
                          <a:spcPct val="115000"/>
                        </a:lnSpc>
                        <a:spcAft>
                          <a:spcPts val="800"/>
                        </a:spcAft>
                      </a:pPr>
                      <a:r>
                        <a:rPr lang="el-GR" sz="1500">
                          <a:solidFill>
                            <a:schemeClr val="bg1"/>
                          </a:solidFill>
                          <a:effectLst/>
                        </a:rPr>
                        <a:t>Μη Απαραίτητα αμινοξέα (Μ.Α.Α.)</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470842026"/>
                  </a:ext>
                </a:extLst>
              </a:tr>
              <a:tr h="225441">
                <a:tc>
                  <a:txBody>
                    <a:bodyPr/>
                    <a:lstStyle/>
                    <a:p>
                      <a:pPr algn="ctr">
                        <a:lnSpc>
                          <a:spcPct val="115000"/>
                        </a:lnSpc>
                        <a:spcAft>
                          <a:spcPts val="800"/>
                        </a:spcAft>
                      </a:pPr>
                      <a:r>
                        <a:rPr lang="el-GR" sz="1500">
                          <a:solidFill>
                            <a:schemeClr val="bg1"/>
                          </a:solidFill>
                          <a:effectLst/>
                        </a:rPr>
                        <a:t>Αλανίνη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930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42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20,4</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0,9</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3184732512"/>
                  </a:ext>
                </a:extLst>
              </a:tr>
              <a:tr h="225441">
                <a:tc>
                  <a:txBody>
                    <a:bodyPr/>
                    <a:lstStyle/>
                    <a:p>
                      <a:pPr algn="ctr">
                        <a:lnSpc>
                          <a:spcPct val="115000"/>
                        </a:lnSpc>
                        <a:spcAft>
                          <a:spcPts val="800"/>
                        </a:spcAft>
                      </a:pPr>
                      <a:r>
                        <a:rPr lang="el-GR" sz="1500">
                          <a:solidFill>
                            <a:schemeClr val="bg1"/>
                          </a:solidFill>
                          <a:effectLst/>
                        </a:rPr>
                        <a:t>Γλυκίνη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7676</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299</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168</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7</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1610389304"/>
                  </a:ext>
                </a:extLst>
              </a:tr>
              <a:tr h="225441">
                <a:tc>
                  <a:txBody>
                    <a:bodyPr/>
                    <a:lstStyle/>
                    <a:p>
                      <a:pPr algn="ctr">
                        <a:lnSpc>
                          <a:spcPct val="115000"/>
                        </a:lnSpc>
                        <a:spcAft>
                          <a:spcPts val="800"/>
                        </a:spcAft>
                      </a:pPr>
                      <a:r>
                        <a:rPr lang="el-GR" sz="1500">
                          <a:solidFill>
                            <a:schemeClr val="bg1"/>
                          </a:solidFill>
                          <a:effectLst/>
                        </a:rPr>
                        <a:t>Προλίνη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834</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88</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18</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3501918490"/>
                  </a:ext>
                </a:extLst>
              </a:tr>
              <a:tr h="225441">
                <a:tc>
                  <a:txBody>
                    <a:bodyPr/>
                    <a:lstStyle/>
                    <a:p>
                      <a:pPr algn="ctr">
                        <a:lnSpc>
                          <a:spcPct val="115000"/>
                        </a:lnSpc>
                        <a:spcAft>
                          <a:spcPts val="800"/>
                        </a:spcAft>
                      </a:pPr>
                      <a:r>
                        <a:rPr lang="el-GR" sz="1500">
                          <a:solidFill>
                            <a:schemeClr val="bg1"/>
                          </a:solidFill>
                          <a:effectLst/>
                        </a:rPr>
                        <a:t>Γλουταμινικό οξύ</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27</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0,6</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4272454143"/>
                  </a:ext>
                </a:extLst>
              </a:tr>
              <a:tr h="225441">
                <a:tc>
                  <a:txBody>
                    <a:bodyPr/>
                    <a:lstStyle/>
                    <a:p>
                      <a:pPr algn="ctr">
                        <a:lnSpc>
                          <a:spcPct val="115000"/>
                        </a:lnSpc>
                        <a:spcAft>
                          <a:spcPts val="800"/>
                        </a:spcAft>
                      </a:pPr>
                      <a:r>
                        <a:rPr lang="el-GR" sz="1500">
                          <a:solidFill>
                            <a:schemeClr val="bg1"/>
                          </a:solidFill>
                          <a:effectLst/>
                        </a:rPr>
                        <a:t>Τυροσίνη*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&lt;13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&lt;0,3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574061262"/>
                  </a:ext>
                </a:extLst>
              </a:tr>
              <a:tr h="225441">
                <a:tc>
                  <a:txBody>
                    <a:bodyPr/>
                    <a:lstStyle/>
                    <a:p>
                      <a:pPr algn="ctr">
                        <a:lnSpc>
                          <a:spcPct val="115000"/>
                        </a:lnSpc>
                        <a:spcAft>
                          <a:spcPts val="800"/>
                        </a:spcAft>
                      </a:pPr>
                      <a:r>
                        <a:rPr lang="el-GR" sz="1500">
                          <a:solidFill>
                            <a:schemeClr val="bg1"/>
                          </a:solidFill>
                          <a:effectLst/>
                        </a:rPr>
                        <a:t>Αργινίνη*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1025</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145</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2300595364"/>
                  </a:ext>
                </a:extLst>
              </a:tr>
              <a:tr h="225441">
                <a:tc>
                  <a:txBody>
                    <a:bodyPr/>
                    <a:lstStyle/>
                    <a:p>
                      <a:pPr algn="ctr">
                        <a:lnSpc>
                          <a:spcPct val="115000"/>
                        </a:lnSpc>
                        <a:spcAft>
                          <a:spcPts val="800"/>
                        </a:spcAft>
                      </a:pPr>
                      <a:r>
                        <a:rPr lang="el-GR" sz="1500">
                          <a:solidFill>
                            <a:schemeClr val="bg1"/>
                          </a:solidFill>
                          <a:effectLst/>
                        </a:rPr>
                        <a:t>Γλουταμίνη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3359</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361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74</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8</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3947265265"/>
                  </a:ext>
                </a:extLst>
              </a:tr>
              <a:tr h="225441">
                <a:tc>
                  <a:txBody>
                    <a:bodyPr/>
                    <a:lstStyle/>
                    <a:p>
                      <a:pPr algn="ctr">
                        <a:lnSpc>
                          <a:spcPct val="115000"/>
                        </a:lnSpc>
                        <a:spcAft>
                          <a:spcPts val="800"/>
                        </a:spcAft>
                      </a:pPr>
                      <a:r>
                        <a:rPr lang="el-GR" sz="1500">
                          <a:solidFill>
                            <a:schemeClr val="bg1"/>
                          </a:solidFill>
                          <a:effectLst/>
                        </a:rPr>
                        <a:t>Σύνολο</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13850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501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303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dirty="0">
                          <a:solidFill>
                            <a:schemeClr val="bg1"/>
                          </a:solidFill>
                          <a:effectLst/>
                        </a:rPr>
                        <a:t>11</a:t>
                      </a:r>
                      <a:endParaRPr lang="el-GR" sz="1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4154331982"/>
                  </a:ext>
                </a:extLst>
              </a:tr>
            </a:tbl>
          </a:graphicData>
        </a:graphic>
      </p:graphicFrame>
    </p:spTree>
    <p:extLst>
      <p:ext uri="{BB962C8B-B14F-4D97-AF65-F5344CB8AC3E}">
        <p14:creationId xmlns:p14="http://schemas.microsoft.com/office/powerpoint/2010/main" val="34534594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8">
            <a:extLst>
              <a:ext uri="{FF2B5EF4-FFF2-40B4-BE49-F238E27FC236}">
                <a16:creationId xmlns:a16="http://schemas.microsoft.com/office/drawing/2014/main" id="{E581E84B-7D60-44CA-A529-99E166BBE73F}"/>
              </a:ext>
            </a:extLst>
          </p:cNvPr>
          <p:cNvSpPr>
            <a:spLocks noGrp="1"/>
          </p:cNvSpPr>
          <p:nvPr>
            <p:ph type="title"/>
          </p:nvPr>
        </p:nvSpPr>
        <p:spPr>
          <a:xfrm>
            <a:off x="457200" y="985720"/>
            <a:ext cx="8229600" cy="458787"/>
          </a:xfrm>
        </p:spPr>
        <p:txBody>
          <a:bodyPr>
            <a:normAutofit fontScale="90000"/>
          </a:bodyPr>
          <a:lstStyle/>
          <a:p>
            <a:pPr algn="ctr"/>
            <a:r>
              <a:rPr lang="el-GR" dirty="0"/>
              <a:t>Αποτελέσματα</a:t>
            </a:r>
          </a:p>
        </p:txBody>
      </p:sp>
      <p:graphicFrame>
        <p:nvGraphicFramePr>
          <p:cNvPr id="6" name="Θέση περιεχομένου 5">
            <a:extLst>
              <a:ext uri="{FF2B5EF4-FFF2-40B4-BE49-F238E27FC236}">
                <a16:creationId xmlns:a16="http://schemas.microsoft.com/office/drawing/2014/main" id="{21E14C18-ACCE-4BC9-9A1B-43D8FCF06B47}"/>
              </a:ext>
            </a:extLst>
          </p:cNvPr>
          <p:cNvGraphicFramePr>
            <a:graphicFrameLocks noGrp="1"/>
          </p:cNvGraphicFramePr>
          <p:nvPr>
            <p:ph idx="1"/>
            <p:extLst>
              <p:ext uri="{D42A27DB-BD31-4B8C-83A1-F6EECF244321}">
                <p14:modId xmlns:p14="http://schemas.microsoft.com/office/powerpoint/2010/main" val="4071714463"/>
              </p:ext>
            </p:extLst>
          </p:nvPr>
        </p:nvGraphicFramePr>
        <p:xfrm>
          <a:off x="678023" y="1383020"/>
          <a:ext cx="7787953" cy="5474980"/>
        </p:xfrm>
        <a:graphic>
          <a:graphicData uri="http://schemas.openxmlformats.org/drawingml/2006/table">
            <a:tbl>
              <a:tblPr firstRow="1" firstCol="1" bandRow="1">
                <a:tableStyleId>{3B4B98B0-60AC-42C2-AFA5-B58CD77FA1E5}</a:tableStyleId>
              </a:tblPr>
              <a:tblGrid>
                <a:gridCol w="1782327">
                  <a:extLst>
                    <a:ext uri="{9D8B030D-6E8A-4147-A177-3AD203B41FA5}">
                      <a16:colId xmlns:a16="http://schemas.microsoft.com/office/drawing/2014/main" val="552627900"/>
                    </a:ext>
                  </a:extLst>
                </a:gridCol>
                <a:gridCol w="2018378">
                  <a:extLst>
                    <a:ext uri="{9D8B030D-6E8A-4147-A177-3AD203B41FA5}">
                      <a16:colId xmlns:a16="http://schemas.microsoft.com/office/drawing/2014/main" val="3860526148"/>
                    </a:ext>
                  </a:extLst>
                </a:gridCol>
                <a:gridCol w="1006094">
                  <a:extLst>
                    <a:ext uri="{9D8B030D-6E8A-4147-A177-3AD203B41FA5}">
                      <a16:colId xmlns:a16="http://schemas.microsoft.com/office/drawing/2014/main" val="3930391805"/>
                    </a:ext>
                  </a:extLst>
                </a:gridCol>
                <a:gridCol w="1877808">
                  <a:extLst>
                    <a:ext uri="{9D8B030D-6E8A-4147-A177-3AD203B41FA5}">
                      <a16:colId xmlns:a16="http://schemas.microsoft.com/office/drawing/2014/main" val="3481908126"/>
                    </a:ext>
                  </a:extLst>
                </a:gridCol>
                <a:gridCol w="1103346">
                  <a:extLst>
                    <a:ext uri="{9D8B030D-6E8A-4147-A177-3AD203B41FA5}">
                      <a16:colId xmlns:a16="http://schemas.microsoft.com/office/drawing/2014/main" val="3280465558"/>
                    </a:ext>
                  </a:extLst>
                </a:gridCol>
              </a:tblGrid>
              <a:tr h="232463">
                <a:tc gridSpan="5">
                  <a:txBody>
                    <a:bodyPr/>
                    <a:lstStyle/>
                    <a:p>
                      <a:pPr algn="ctr">
                        <a:lnSpc>
                          <a:spcPct val="115000"/>
                        </a:lnSpc>
                        <a:spcAft>
                          <a:spcPts val="800"/>
                        </a:spcAft>
                      </a:pPr>
                      <a:r>
                        <a:rPr lang="el-GR" sz="1500">
                          <a:solidFill>
                            <a:schemeClr val="bg1"/>
                          </a:solidFill>
                          <a:effectLst/>
                        </a:rPr>
                        <a:t>Δείγματα Καβουριών Σαγιάδας</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73628663"/>
                  </a:ext>
                </a:extLst>
              </a:tr>
              <a:tr h="662710">
                <a:tc>
                  <a:txBody>
                    <a:bodyPr/>
                    <a:lstStyle/>
                    <a:p>
                      <a:pPr algn="ctr">
                        <a:lnSpc>
                          <a:spcPct val="115000"/>
                        </a:lnSpc>
                        <a:spcAft>
                          <a:spcPts val="800"/>
                        </a:spcAft>
                      </a:pPr>
                      <a:r>
                        <a:rPr lang="el-GR" sz="1500" dirty="0">
                          <a:solidFill>
                            <a:schemeClr val="bg1"/>
                          </a:solidFill>
                          <a:effectLst/>
                        </a:rPr>
                        <a:t>Αμινοξέα</a:t>
                      </a:r>
                      <a:endParaRPr lang="el-GR" sz="1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a:txBody>
                    <a:bodyPr/>
                    <a:lstStyle/>
                    <a:p>
                      <a:pPr algn="ctr">
                        <a:lnSpc>
                          <a:spcPct val="115000"/>
                        </a:lnSpc>
                        <a:spcAft>
                          <a:spcPts val="800"/>
                        </a:spcAft>
                      </a:pPr>
                      <a:r>
                        <a:rPr lang="el-GR" sz="1500">
                          <a:solidFill>
                            <a:schemeClr val="bg1"/>
                          </a:solidFill>
                          <a:effectLst/>
                        </a:rPr>
                        <a:t>Περιεκτικότητα σε μ</a:t>
                      </a:r>
                      <a:r>
                        <a:rPr lang="en-GB" sz="1500">
                          <a:solidFill>
                            <a:schemeClr val="bg1"/>
                          </a:solidFill>
                          <a:effectLst/>
                        </a:rPr>
                        <a:t>g</a:t>
                      </a:r>
                      <a:r>
                        <a:rPr lang="el-GR" sz="1500">
                          <a:solidFill>
                            <a:schemeClr val="bg1"/>
                          </a:solidFill>
                          <a:effectLst/>
                        </a:rPr>
                        <a:t>/</a:t>
                      </a:r>
                      <a:r>
                        <a:rPr lang="en-GB" sz="1500">
                          <a:solidFill>
                            <a:schemeClr val="bg1"/>
                          </a:solidFill>
                          <a:effectLst/>
                        </a:rPr>
                        <a:t>g</a:t>
                      </a:r>
                      <a:r>
                        <a:rPr lang="el-GR" sz="1500">
                          <a:solidFill>
                            <a:schemeClr val="bg1"/>
                          </a:solidFill>
                          <a:effectLst/>
                        </a:rPr>
                        <a:t> ξηρού καβουριού</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a:txBody>
                    <a:bodyPr/>
                    <a:lstStyle/>
                    <a:p>
                      <a:pPr algn="ctr">
                        <a:lnSpc>
                          <a:spcPct val="115000"/>
                        </a:lnSpc>
                        <a:spcAft>
                          <a:spcPts val="800"/>
                        </a:spcAft>
                      </a:pPr>
                      <a:r>
                        <a:rPr lang="el-GR" sz="1500">
                          <a:solidFill>
                            <a:schemeClr val="bg1"/>
                          </a:solidFill>
                          <a:effectLst/>
                        </a:rPr>
                        <a:t>Απόκλιση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a:txBody>
                    <a:bodyPr/>
                    <a:lstStyle/>
                    <a:p>
                      <a:pPr algn="ctr">
                        <a:lnSpc>
                          <a:spcPct val="115000"/>
                        </a:lnSpc>
                        <a:spcAft>
                          <a:spcPts val="800"/>
                        </a:spcAft>
                      </a:pPr>
                      <a:r>
                        <a:rPr lang="el-GR" sz="1500">
                          <a:solidFill>
                            <a:schemeClr val="bg1"/>
                          </a:solidFill>
                          <a:effectLst/>
                        </a:rPr>
                        <a:t>Περιεκτικότητα σε </a:t>
                      </a:r>
                      <a:r>
                        <a:rPr lang="en-GB" sz="1500">
                          <a:solidFill>
                            <a:schemeClr val="bg1"/>
                          </a:solidFill>
                          <a:effectLst/>
                        </a:rPr>
                        <a:t>mg</a:t>
                      </a:r>
                      <a:r>
                        <a:rPr lang="el-GR" sz="1500">
                          <a:solidFill>
                            <a:schemeClr val="bg1"/>
                          </a:solidFill>
                          <a:effectLst/>
                        </a:rPr>
                        <a:t>/100 </a:t>
                      </a:r>
                      <a:r>
                        <a:rPr lang="en-GB" sz="1500">
                          <a:solidFill>
                            <a:schemeClr val="bg1"/>
                          </a:solidFill>
                          <a:effectLst/>
                        </a:rPr>
                        <a:t>g</a:t>
                      </a:r>
                      <a:r>
                        <a:rPr lang="el-GR" sz="1500">
                          <a:solidFill>
                            <a:schemeClr val="bg1"/>
                          </a:solidFill>
                          <a:effectLst/>
                        </a:rPr>
                        <a:t> υγρής σάρκας</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a:txBody>
                    <a:bodyPr/>
                    <a:lstStyle/>
                    <a:p>
                      <a:pPr algn="ctr">
                        <a:lnSpc>
                          <a:spcPct val="115000"/>
                        </a:lnSpc>
                        <a:spcAft>
                          <a:spcPts val="800"/>
                        </a:spcAft>
                      </a:pPr>
                      <a:r>
                        <a:rPr lang="el-GR" sz="1500">
                          <a:solidFill>
                            <a:schemeClr val="bg1"/>
                          </a:solidFill>
                          <a:effectLst/>
                        </a:rPr>
                        <a:t>Απόκλιση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extLst>
                  <a:ext uri="{0D108BD9-81ED-4DB2-BD59-A6C34878D82A}">
                    <a16:rowId xmlns:a16="http://schemas.microsoft.com/office/drawing/2014/main" val="3721310969"/>
                  </a:ext>
                </a:extLst>
              </a:tr>
              <a:tr h="212096">
                <a:tc gridSpan="5">
                  <a:txBody>
                    <a:bodyPr/>
                    <a:lstStyle/>
                    <a:p>
                      <a:pPr algn="ctr">
                        <a:lnSpc>
                          <a:spcPct val="115000"/>
                        </a:lnSpc>
                        <a:spcAft>
                          <a:spcPts val="800"/>
                        </a:spcAft>
                      </a:pPr>
                      <a:r>
                        <a:rPr lang="el-GR" sz="1500">
                          <a:solidFill>
                            <a:schemeClr val="bg1"/>
                          </a:solidFill>
                          <a:effectLst/>
                        </a:rPr>
                        <a:t>Απαραίτητα αμινοξέα (Α.Α.)</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725855017"/>
                  </a:ext>
                </a:extLst>
              </a:tr>
              <a:tr h="232463">
                <a:tc>
                  <a:txBody>
                    <a:bodyPr/>
                    <a:lstStyle/>
                    <a:p>
                      <a:pPr algn="ctr">
                        <a:lnSpc>
                          <a:spcPct val="115000"/>
                        </a:lnSpc>
                        <a:spcAft>
                          <a:spcPts val="800"/>
                        </a:spcAft>
                      </a:pPr>
                      <a:r>
                        <a:rPr lang="el-GR" sz="1500">
                          <a:solidFill>
                            <a:schemeClr val="bg1"/>
                          </a:solidFill>
                          <a:effectLst/>
                        </a:rPr>
                        <a:t>Βαλίνη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&lt;5,0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&lt;0,12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657740967"/>
                  </a:ext>
                </a:extLst>
              </a:tr>
              <a:tr h="232463">
                <a:tc>
                  <a:txBody>
                    <a:bodyPr/>
                    <a:lstStyle/>
                    <a:p>
                      <a:pPr algn="ctr">
                        <a:lnSpc>
                          <a:spcPct val="115000"/>
                        </a:lnSpc>
                        <a:spcAft>
                          <a:spcPts val="800"/>
                        </a:spcAft>
                      </a:pPr>
                      <a:r>
                        <a:rPr lang="el-GR" sz="1500">
                          <a:solidFill>
                            <a:schemeClr val="bg1"/>
                          </a:solidFill>
                          <a:effectLst/>
                        </a:rPr>
                        <a:t>Λευκίνη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112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6</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2,5</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2934151424"/>
                  </a:ext>
                </a:extLst>
              </a:tr>
              <a:tr h="232463">
                <a:tc>
                  <a:txBody>
                    <a:bodyPr/>
                    <a:lstStyle/>
                    <a:p>
                      <a:pPr algn="ctr">
                        <a:lnSpc>
                          <a:spcPct val="115000"/>
                        </a:lnSpc>
                        <a:spcAft>
                          <a:spcPts val="800"/>
                        </a:spcAft>
                      </a:pPr>
                      <a:r>
                        <a:rPr lang="el-GR" sz="1500">
                          <a:solidFill>
                            <a:schemeClr val="bg1"/>
                          </a:solidFill>
                          <a:effectLst/>
                        </a:rPr>
                        <a:t>Ισολευκίνη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&lt;4,0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&lt;0,10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3745510737"/>
                  </a:ext>
                </a:extLst>
              </a:tr>
              <a:tr h="232463">
                <a:tc>
                  <a:txBody>
                    <a:bodyPr/>
                    <a:lstStyle/>
                    <a:p>
                      <a:pPr algn="ctr">
                        <a:lnSpc>
                          <a:spcPct val="115000"/>
                        </a:lnSpc>
                        <a:spcAft>
                          <a:spcPts val="800"/>
                        </a:spcAft>
                      </a:pPr>
                      <a:r>
                        <a:rPr lang="el-GR" sz="1500">
                          <a:solidFill>
                            <a:schemeClr val="bg1"/>
                          </a:solidFill>
                          <a:effectLst/>
                        </a:rPr>
                        <a:t>Μεθειονίνη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4</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0,10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0,01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2566885590"/>
                  </a:ext>
                </a:extLst>
              </a:tr>
              <a:tr h="232463">
                <a:tc>
                  <a:txBody>
                    <a:bodyPr/>
                    <a:lstStyle/>
                    <a:p>
                      <a:pPr algn="ctr">
                        <a:lnSpc>
                          <a:spcPct val="115000"/>
                        </a:lnSpc>
                        <a:spcAft>
                          <a:spcPts val="800"/>
                        </a:spcAft>
                      </a:pPr>
                      <a:r>
                        <a:rPr lang="el-GR" sz="1500">
                          <a:solidFill>
                            <a:schemeClr val="bg1"/>
                          </a:solidFill>
                          <a:effectLst/>
                        </a:rPr>
                        <a:t>Φαινυλαλανίνη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8</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0,18</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0,01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1320445343"/>
                  </a:ext>
                </a:extLst>
              </a:tr>
              <a:tr h="232463">
                <a:tc>
                  <a:txBody>
                    <a:bodyPr/>
                    <a:lstStyle/>
                    <a:p>
                      <a:pPr algn="ctr">
                        <a:lnSpc>
                          <a:spcPct val="115000"/>
                        </a:lnSpc>
                        <a:spcAft>
                          <a:spcPts val="800"/>
                        </a:spcAft>
                      </a:pPr>
                      <a:r>
                        <a:rPr lang="el-GR" sz="1500">
                          <a:solidFill>
                            <a:schemeClr val="bg1"/>
                          </a:solidFill>
                          <a:effectLst/>
                        </a:rPr>
                        <a:t>Λυσίνη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96</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8</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2286143338"/>
                  </a:ext>
                </a:extLst>
              </a:tr>
              <a:tr h="232463">
                <a:tc>
                  <a:txBody>
                    <a:bodyPr/>
                    <a:lstStyle/>
                    <a:p>
                      <a:pPr algn="ctr">
                        <a:lnSpc>
                          <a:spcPct val="115000"/>
                        </a:lnSpc>
                        <a:spcAft>
                          <a:spcPts val="800"/>
                        </a:spcAft>
                      </a:pPr>
                      <a:r>
                        <a:rPr lang="el-GR" sz="1500">
                          <a:solidFill>
                            <a:schemeClr val="bg1"/>
                          </a:solidFill>
                          <a:effectLst/>
                        </a:rPr>
                        <a:t>Τρυπτοφάνη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1393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89</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2385025855"/>
                  </a:ext>
                </a:extLst>
              </a:tr>
              <a:tr h="232463">
                <a:tc>
                  <a:txBody>
                    <a:bodyPr/>
                    <a:lstStyle/>
                    <a:p>
                      <a:pPr algn="ctr">
                        <a:lnSpc>
                          <a:spcPct val="115000"/>
                        </a:lnSpc>
                        <a:spcAft>
                          <a:spcPts val="800"/>
                        </a:spcAft>
                      </a:pPr>
                      <a:r>
                        <a:rPr lang="el-GR" sz="1500">
                          <a:solidFill>
                            <a:schemeClr val="bg1"/>
                          </a:solidFill>
                          <a:effectLst/>
                        </a:rPr>
                        <a:t>Σύνολο</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1614</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89</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35,3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1071866610"/>
                  </a:ext>
                </a:extLst>
              </a:tr>
              <a:tr h="212096">
                <a:tc gridSpan="5">
                  <a:txBody>
                    <a:bodyPr/>
                    <a:lstStyle/>
                    <a:p>
                      <a:pPr algn="ctr">
                        <a:lnSpc>
                          <a:spcPct val="115000"/>
                        </a:lnSpc>
                        <a:spcAft>
                          <a:spcPts val="800"/>
                        </a:spcAft>
                      </a:pPr>
                      <a:r>
                        <a:rPr lang="el-GR" sz="1500">
                          <a:solidFill>
                            <a:schemeClr val="bg1"/>
                          </a:solidFill>
                          <a:effectLst/>
                        </a:rPr>
                        <a:t>Μη Απαραίτητα αμινοξέα (Μ.Α.Α.)</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575718247"/>
                  </a:ext>
                </a:extLst>
              </a:tr>
              <a:tr h="232463">
                <a:tc>
                  <a:txBody>
                    <a:bodyPr/>
                    <a:lstStyle/>
                    <a:p>
                      <a:pPr algn="ctr">
                        <a:lnSpc>
                          <a:spcPct val="115000"/>
                        </a:lnSpc>
                        <a:spcAft>
                          <a:spcPts val="800"/>
                        </a:spcAft>
                      </a:pPr>
                      <a:r>
                        <a:rPr lang="el-GR" sz="1500">
                          <a:solidFill>
                            <a:schemeClr val="bg1"/>
                          </a:solidFill>
                          <a:effectLst/>
                        </a:rPr>
                        <a:t>Αλανίνη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126</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6</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2,8</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679942733"/>
                  </a:ext>
                </a:extLst>
              </a:tr>
              <a:tr h="232463">
                <a:tc>
                  <a:txBody>
                    <a:bodyPr/>
                    <a:lstStyle/>
                    <a:p>
                      <a:pPr algn="ctr">
                        <a:lnSpc>
                          <a:spcPct val="115000"/>
                        </a:lnSpc>
                        <a:spcAft>
                          <a:spcPts val="800"/>
                        </a:spcAft>
                      </a:pPr>
                      <a:r>
                        <a:rPr lang="el-GR" sz="1500">
                          <a:solidFill>
                            <a:schemeClr val="bg1"/>
                          </a:solidFill>
                          <a:effectLst/>
                        </a:rPr>
                        <a:t>Γλυκίνη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5024</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196</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110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4</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2834198426"/>
                  </a:ext>
                </a:extLst>
              </a:tr>
              <a:tr h="232463">
                <a:tc>
                  <a:txBody>
                    <a:bodyPr/>
                    <a:lstStyle/>
                    <a:p>
                      <a:pPr algn="ctr">
                        <a:lnSpc>
                          <a:spcPct val="115000"/>
                        </a:lnSpc>
                        <a:spcAft>
                          <a:spcPts val="800"/>
                        </a:spcAft>
                      </a:pPr>
                      <a:r>
                        <a:rPr lang="el-GR" sz="1500">
                          <a:solidFill>
                            <a:schemeClr val="bg1"/>
                          </a:solidFill>
                          <a:effectLst/>
                        </a:rPr>
                        <a:t>Προλίνη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230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24</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5,0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0,5</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3389562478"/>
                  </a:ext>
                </a:extLst>
              </a:tr>
              <a:tr h="232463">
                <a:tc>
                  <a:txBody>
                    <a:bodyPr/>
                    <a:lstStyle/>
                    <a:p>
                      <a:pPr algn="ctr">
                        <a:lnSpc>
                          <a:spcPct val="115000"/>
                        </a:lnSpc>
                        <a:spcAft>
                          <a:spcPts val="800"/>
                        </a:spcAft>
                      </a:pPr>
                      <a:r>
                        <a:rPr lang="el-GR" sz="1500">
                          <a:solidFill>
                            <a:schemeClr val="bg1"/>
                          </a:solidFill>
                          <a:effectLst/>
                        </a:rPr>
                        <a:t>Γλουταμινικό οξύ</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0,47</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0,04</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3858804917"/>
                  </a:ext>
                </a:extLst>
              </a:tr>
              <a:tr h="232463">
                <a:tc>
                  <a:txBody>
                    <a:bodyPr/>
                    <a:lstStyle/>
                    <a:p>
                      <a:pPr algn="ctr">
                        <a:lnSpc>
                          <a:spcPct val="115000"/>
                        </a:lnSpc>
                        <a:spcAft>
                          <a:spcPts val="800"/>
                        </a:spcAft>
                      </a:pPr>
                      <a:r>
                        <a:rPr lang="el-GR" sz="1500">
                          <a:solidFill>
                            <a:schemeClr val="bg1"/>
                          </a:solidFill>
                          <a:effectLst/>
                        </a:rPr>
                        <a:t>Τυροσίνη*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&lt;13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&lt;0,3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113778465"/>
                  </a:ext>
                </a:extLst>
              </a:tr>
              <a:tr h="232463">
                <a:tc>
                  <a:txBody>
                    <a:bodyPr/>
                    <a:lstStyle/>
                    <a:p>
                      <a:pPr algn="ctr">
                        <a:lnSpc>
                          <a:spcPct val="115000"/>
                        </a:lnSpc>
                        <a:spcAft>
                          <a:spcPts val="800"/>
                        </a:spcAft>
                      </a:pPr>
                      <a:r>
                        <a:rPr lang="el-GR" sz="1500">
                          <a:solidFill>
                            <a:schemeClr val="bg1"/>
                          </a:solidFill>
                          <a:effectLst/>
                        </a:rPr>
                        <a:t>Αργινίνη*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3151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445</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69</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2964832415"/>
                  </a:ext>
                </a:extLst>
              </a:tr>
              <a:tr h="232463">
                <a:tc>
                  <a:txBody>
                    <a:bodyPr/>
                    <a:lstStyle/>
                    <a:p>
                      <a:pPr algn="ctr">
                        <a:lnSpc>
                          <a:spcPct val="115000"/>
                        </a:lnSpc>
                        <a:spcAft>
                          <a:spcPts val="800"/>
                        </a:spcAft>
                      </a:pPr>
                      <a:r>
                        <a:rPr lang="el-GR" sz="1500">
                          <a:solidFill>
                            <a:schemeClr val="bg1"/>
                          </a:solidFill>
                          <a:effectLst/>
                        </a:rPr>
                        <a:t>Γλουταμίνη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3422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368</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75</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8</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2705710940"/>
                  </a:ext>
                </a:extLst>
              </a:tr>
              <a:tr h="232463">
                <a:tc>
                  <a:txBody>
                    <a:bodyPr/>
                    <a:lstStyle/>
                    <a:p>
                      <a:pPr algn="ctr">
                        <a:lnSpc>
                          <a:spcPct val="115000"/>
                        </a:lnSpc>
                        <a:spcAft>
                          <a:spcPts val="800"/>
                        </a:spcAft>
                      </a:pPr>
                      <a:r>
                        <a:rPr lang="el-GR" sz="1500">
                          <a:solidFill>
                            <a:schemeClr val="bg1"/>
                          </a:solidFill>
                          <a:effectLst/>
                        </a:rPr>
                        <a:t>Σύνολο</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11975</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610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262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dirty="0">
                          <a:solidFill>
                            <a:schemeClr val="bg1"/>
                          </a:solidFill>
                          <a:effectLst/>
                        </a:rPr>
                        <a:t>13</a:t>
                      </a:r>
                      <a:endParaRPr lang="el-GR" sz="1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620929271"/>
                  </a:ext>
                </a:extLst>
              </a:tr>
            </a:tbl>
          </a:graphicData>
        </a:graphic>
      </p:graphicFrame>
    </p:spTree>
    <p:extLst>
      <p:ext uri="{BB962C8B-B14F-4D97-AF65-F5344CB8AC3E}">
        <p14:creationId xmlns:p14="http://schemas.microsoft.com/office/powerpoint/2010/main" val="27177310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8">
            <a:extLst>
              <a:ext uri="{FF2B5EF4-FFF2-40B4-BE49-F238E27FC236}">
                <a16:creationId xmlns:a16="http://schemas.microsoft.com/office/drawing/2014/main" id="{E581E84B-7D60-44CA-A529-99E166BBE73F}"/>
              </a:ext>
            </a:extLst>
          </p:cNvPr>
          <p:cNvSpPr>
            <a:spLocks noGrp="1"/>
          </p:cNvSpPr>
          <p:nvPr>
            <p:ph type="title"/>
          </p:nvPr>
        </p:nvSpPr>
        <p:spPr>
          <a:xfrm>
            <a:off x="449263" y="1138238"/>
            <a:ext cx="8229600" cy="458787"/>
          </a:xfrm>
        </p:spPr>
        <p:txBody>
          <a:bodyPr>
            <a:normAutofit fontScale="90000"/>
          </a:bodyPr>
          <a:lstStyle/>
          <a:p>
            <a:pPr algn="ctr"/>
            <a:r>
              <a:rPr lang="el-GR" dirty="0"/>
              <a:t>Αποτελέσματα</a:t>
            </a:r>
          </a:p>
        </p:txBody>
      </p:sp>
      <p:graphicFrame>
        <p:nvGraphicFramePr>
          <p:cNvPr id="5" name="Θέση περιεχομένου 4">
            <a:extLst>
              <a:ext uri="{FF2B5EF4-FFF2-40B4-BE49-F238E27FC236}">
                <a16:creationId xmlns:a16="http://schemas.microsoft.com/office/drawing/2014/main" id="{97D72A53-522C-4709-9DC6-E30927E5DFB1}"/>
              </a:ext>
            </a:extLst>
          </p:cNvPr>
          <p:cNvGraphicFramePr>
            <a:graphicFrameLocks noGrp="1"/>
          </p:cNvGraphicFramePr>
          <p:nvPr>
            <p:ph idx="1"/>
            <p:extLst>
              <p:ext uri="{D42A27DB-BD31-4B8C-83A1-F6EECF244321}">
                <p14:modId xmlns:p14="http://schemas.microsoft.com/office/powerpoint/2010/main" val="2511836950"/>
              </p:ext>
            </p:extLst>
          </p:nvPr>
        </p:nvGraphicFramePr>
        <p:xfrm>
          <a:off x="906782" y="1417945"/>
          <a:ext cx="7787955" cy="5474980"/>
        </p:xfrm>
        <a:graphic>
          <a:graphicData uri="http://schemas.openxmlformats.org/drawingml/2006/table">
            <a:tbl>
              <a:tblPr firstRow="1" firstCol="1" bandRow="1">
                <a:tableStyleId>{3B4B98B0-60AC-42C2-AFA5-B58CD77FA1E5}</a:tableStyleId>
              </a:tblPr>
              <a:tblGrid>
                <a:gridCol w="1782327">
                  <a:extLst>
                    <a:ext uri="{9D8B030D-6E8A-4147-A177-3AD203B41FA5}">
                      <a16:colId xmlns:a16="http://schemas.microsoft.com/office/drawing/2014/main" val="2674078093"/>
                    </a:ext>
                  </a:extLst>
                </a:gridCol>
                <a:gridCol w="2018379">
                  <a:extLst>
                    <a:ext uri="{9D8B030D-6E8A-4147-A177-3AD203B41FA5}">
                      <a16:colId xmlns:a16="http://schemas.microsoft.com/office/drawing/2014/main" val="2838913247"/>
                    </a:ext>
                  </a:extLst>
                </a:gridCol>
                <a:gridCol w="1006094">
                  <a:extLst>
                    <a:ext uri="{9D8B030D-6E8A-4147-A177-3AD203B41FA5}">
                      <a16:colId xmlns:a16="http://schemas.microsoft.com/office/drawing/2014/main" val="891350439"/>
                    </a:ext>
                  </a:extLst>
                </a:gridCol>
                <a:gridCol w="1877809">
                  <a:extLst>
                    <a:ext uri="{9D8B030D-6E8A-4147-A177-3AD203B41FA5}">
                      <a16:colId xmlns:a16="http://schemas.microsoft.com/office/drawing/2014/main" val="2408301016"/>
                    </a:ext>
                  </a:extLst>
                </a:gridCol>
                <a:gridCol w="1103346">
                  <a:extLst>
                    <a:ext uri="{9D8B030D-6E8A-4147-A177-3AD203B41FA5}">
                      <a16:colId xmlns:a16="http://schemas.microsoft.com/office/drawing/2014/main" val="1496277976"/>
                    </a:ext>
                  </a:extLst>
                </a:gridCol>
              </a:tblGrid>
              <a:tr h="232464">
                <a:tc gridSpan="5">
                  <a:txBody>
                    <a:bodyPr/>
                    <a:lstStyle/>
                    <a:p>
                      <a:pPr algn="ctr">
                        <a:lnSpc>
                          <a:spcPct val="115000"/>
                        </a:lnSpc>
                        <a:spcAft>
                          <a:spcPts val="800"/>
                        </a:spcAft>
                      </a:pPr>
                      <a:r>
                        <a:rPr lang="el-GR" sz="1500">
                          <a:solidFill>
                            <a:schemeClr val="bg1"/>
                          </a:solidFill>
                          <a:effectLst/>
                        </a:rPr>
                        <a:t>Δείγματα Καβουριών Μεσολογγίου</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926917396"/>
                  </a:ext>
                </a:extLst>
              </a:tr>
              <a:tr h="662710">
                <a:tc>
                  <a:txBody>
                    <a:bodyPr/>
                    <a:lstStyle/>
                    <a:p>
                      <a:pPr algn="ctr">
                        <a:lnSpc>
                          <a:spcPct val="115000"/>
                        </a:lnSpc>
                        <a:spcAft>
                          <a:spcPts val="800"/>
                        </a:spcAft>
                      </a:pPr>
                      <a:r>
                        <a:rPr lang="el-GR" sz="1500">
                          <a:solidFill>
                            <a:schemeClr val="bg1"/>
                          </a:solidFill>
                          <a:effectLst/>
                        </a:rPr>
                        <a:t>Αμινοξέα</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a:txBody>
                    <a:bodyPr/>
                    <a:lstStyle/>
                    <a:p>
                      <a:pPr algn="ctr">
                        <a:lnSpc>
                          <a:spcPct val="115000"/>
                        </a:lnSpc>
                        <a:spcAft>
                          <a:spcPts val="800"/>
                        </a:spcAft>
                      </a:pPr>
                      <a:r>
                        <a:rPr lang="el-GR" sz="1500">
                          <a:solidFill>
                            <a:schemeClr val="bg1"/>
                          </a:solidFill>
                          <a:effectLst/>
                        </a:rPr>
                        <a:t>Περιεκτικότητα σε μ</a:t>
                      </a:r>
                      <a:r>
                        <a:rPr lang="en-GB" sz="1500">
                          <a:solidFill>
                            <a:schemeClr val="bg1"/>
                          </a:solidFill>
                          <a:effectLst/>
                        </a:rPr>
                        <a:t>g</a:t>
                      </a:r>
                      <a:r>
                        <a:rPr lang="el-GR" sz="1500">
                          <a:solidFill>
                            <a:schemeClr val="bg1"/>
                          </a:solidFill>
                          <a:effectLst/>
                        </a:rPr>
                        <a:t>/</a:t>
                      </a:r>
                      <a:r>
                        <a:rPr lang="en-GB" sz="1500">
                          <a:solidFill>
                            <a:schemeClr val="bg1"/>
                          </a:solidFill>
                          <a:effectLst/>
                        </a:rPr>
                        <a:t>g</a:t>
                      </a:r>
                      <a:r>
                        <a:rPr lang="el-GR" sz="1500">
                          <a:solidFill>
                            <a:schemeClr val="bg1"/>
                          </a:solidFill>
                          <a:effectLst/>
                        </a:rPr>
                        <a:t> ξηρού καβουριού</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a:txBody>
                    <a:bodyPr/>
                    <a:lstStyle/>
                    <a:p>
                      <a:pPr algn="ctr">
                        <a:lnSpc>
                          <a:spcPct val="115000"/>
                        </a:lnSpc>
                        <a:spcAft>
                          <a:spcPts val="800"/>
                        </a:spcAft>
                      </a:pPr>
                      <a:r>
                        <a:rPr lang="el-GR" sz="1500">
                          <a:solidFill>
                            <a:schemeClr val="bg1"/>
                          </a:solidFill>
                          <a:effectLst/>
                        </a:rPr>
                        <a:t>Απόκλιση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a:txBody>
                    <a:bodyPr/>
                    <a:lstStyle/>
                    <a:p>
                      <a:pPr algn="ctr">
                        <a:lnSpc>
                          <a:spcPct val="115000"/>
                        </a:lnSpc>
                        <a:spcAft>
                          <a:spcPts val="800"/>
                        </a:spcAft>
                      </a:pPr>
                      <a:r>
                        <a:rPr lang="el-GR" sz="1500">
                          <a:solidFill>
                            <a:schemeClr val="bg1"/>
                          </a:solidFill>
                          <a:effectLst/>
                        </a:rPr>
                        <a:t>Περιεκτικότητα σε </a:t>
                      </a:r>
                      <a:r>
                        <a:rPr lang="en-GB" sz="1500">
                          <a:solidFill>
                            <a:schemeClr val="bg1"/>
                          </a:solidFill>
                          <a:effectLst/>
                        </a:rPr>
                        <a:t>mg</a:t>
                      </a:r>
                      <a:r>
                        <a:rPr lang="el-GR" sz="1500">
                          <a:solidFill>
                            <a:schemeClr val="bg1"/>
                          </a:solidFill>
                          <a:effectLst/>
                        </a:rPr>
                        <a:t>/100 </a:t>
                      </a:r>
                      <a:r>
                        <a:rPr lang="en-GB" sz="1500">
                          <a:solidFill>
                            <a:schemeClr val="bg1"/>
                          </a:solidFill>
                          <a:effectLst/>
                        </a:rPr>
                        <a:t>g</a:t>
                      </a:r>
                      <a:r>
                        <a:rPr lang="el-GR" sz="1500">
                          <a:solidFill>
                            <a:schemeClr val="bg1"/>
                          </a:solidFill>
                          <a:effectLst/>
                        </a:rPr>
                        <a:t> υγρής σάρκας</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a:txBody>
                    <a:bodyPr/>
                    <a:lstStyle/>
                    <a:p>
                      <a:pPr algn="ctr">
                        <a:lnSpc>
                          <a:spcPct val="115000"/>
                        </a:lnSpc>
                        <a:spcAft>
                          <a:spcPts val="800"/>
                        </a:spcAft>
                      </a:pPr>
                      <a:r>
                        <a:rPr lang="el-GR" sz="1500">
                          <a:solidFill>
                            <a:schemeClr val="bg1"/>
                          </a:solidFill>
                          <a:effectLst/>
                        </a:rPr>
                        <a:t>Απόκλιση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extLst>
                  <a:ext uri="{0D108BD9-81ED-4DB2-BD59-A6C34878D82A}">
                    <a16:rowId xmlns:a16="http://schemas.microsoft.com/office/drawing/2014/main" val="587279772"/>
                  </a:ext>
                </a:extLst>
              </a:tr>
              <a:tr h="212097">
                <a:tc gridSpan="5">
                  <a:txBody>
                    <a:bodyPr/>
                    <a:lstStyle/>
                    <a:p>
                      <a:pPr algn="ctr">
                        <a:lnSpc>
                          <a:spcPct val="115000"/>
                        </a:lnSpc>
                        <a:spcAft>
                          <a:spcPts val="800"/>
                        </a:spcAft>
                      </a:pPr>
                      <a:r>
                        <a:rPr lang="el-GR" sz="1500">
                          <a:solidFill>
                            <a:schemeClr val="bg1"/>
                          </a:solidFill>
                          <a:effectLst/>
                        </a:rPr>
                        <a:t>Απαραίτητα αμινοξέα (Α.Α.)</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762931334"/>
                  </a:ext>
                </a:extLst>
              </a:tr>
              <a:tr h="232464">
                <a:tc>
                  <a:txBody>
                    <a:bodyPr/>
                    <a:lstStyle/>
                    <a:p>
                      <a:pPr algn="ctr">
                        <a:lnSpc>
                          <a:spcPct val="115000"/>
                        </a:lnSpc>
                        <a:spcAft>
                          <a:spcPts val="800"/>
                        </a:spcAft>
                      </a:pPr>
                      <a:r>
                        <a:rPr lang="el-GR" sz="1500">
                          <a:solidFill>
                            <a:schemeClr val="bg1"/>
                          </a:solidFill>
                          <a:effectLst/>
                        </a:rPr>
                        <a:t>Βαλίνη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0,7</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4106238406"/>
                  </a:ext>
                </a:extLst>
              </a:tr>
              <a:tr h="232464">
                <a:tc>
                  <a:txBody>
                    <a:bodyPr/>
                    <a:lstStyle/>
                    <a:p>
                      <a:pPr algn="ctr">
                        <a:lnSpc>
                          <a:spcPct val="115000"/>
                        </a:lnSpc>
                        <a:spcAft>
                          <a:spcPts val="800"/>
                        </a:spcAft>
                      </a:pPr>
                      <a:r>
                        <a:rPr lang="el-GR" sz="1500">
                          <a:solidFill>
                            <a:schemeClr val="bg1"/>
                          </a:solidFill>
                          <a:effectLst/>
                        </a:rPr>
                        <a:t>Λευκίνη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384</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8,4</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0,5</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415019334"/>
                  </a:ext>
                </a:extLst>
              </a:tr>
              <a:tr h="232464">
                <a:tc>
                  <a:txBody>
                    <a:bodyPr/>
                    <a:lstStyle/>
                    <a:p>
                      <a:pPr algn="ctr">
                        <a:lnSpc>
                          <a:spcPct val="115000"/>
                        </a:lnSpc>
                        <a:spcAft>
                          <a:spcPts val="800"/>
                        </a:spcAft>
                      </a:pPr>
                      <a:r>
                        <a:rPr lang="el-GR" sz="1500">
                          <a:solidFill>
                            <a:schemeClr val="bg1"/>
                          </a:solidFill>
                          <a:effectLst/>
                        </a:rPr>
                        <a:t>Ισολευκίνη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61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4</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199548462"/>
                  </a:ext>
                </a:extLst>
              </a:tr>
              <a:tr h="232464">
                <a:tc>
                  <a:txBody>
                    <a:bodyPr/>
                    <a:lstStyle/>
                    <a:p>
                      <a:pPr algn="ctr">
                        <a:lnSpc>
                          <a:spcPct val="115000"/>
                        </a:lnSpc>
                        <a:spcAft>
                          <a:spcPts val="800"/>
                        </a:spcAft>
                      </a:pPr>
                      <a:r>
                        <a:rPr lang="el-GR" sz="1500">
                          <a:solidFill>
                            <a:schemeClr val="bg1"/>
                          </a:solidFill>
                          <a:effectLst/>
                        </a:rPr>
                        <a:t>Μεθειονίνη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7</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0,16</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0,02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483897023"/>
                  </a:ext>
                </a:extLst>
              </a:tr>
              <a:tr h="232464">
                <a:tc>
                  <a:txBody>
                    <a:bodyPr/>
                    <a:lstStyle/>
                    <a:p>
                      <a:pPr algn="ctr">
                        <a:lnSpc>
                          <a:spcPct val="115000"/>
                        </a:lnSpc>
                        <a:spcAft>
                          <a:spcPts val="800"/>
                        </a:spcAft>
                      </a:pPr>
                      <a:r>
                        <a:rPr lang="el-GR" sz="1500">
                          <a:solidFill>
                            <a:schemeClr val="bg1"/>
                          </a:solidFill>
                          <a:effectLst/>
                        </a:rPr>
                        <a:t>Φαινυλαλανίνη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47</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1376284961"/>
                  </a:ext>
                </a:extLst>
              </a:tr>
              <a:tr h="232464">
                <a:tc>
                  <a:txBody>
                    <a:bodyPr/>
                    <a:lstStyle/>
                    <a:p>
                      <a:pPr algn="ctr">
                        <a:lnSpc>
                          <a:spcPct val="115000"/>
                        </a:lnSpc>
                        <a:spcAft>
                          <a:spcPts val="800"/>
                        </a:spcAft>
                      </a:pPr>
                      <a:r>
                        <a:rPr lang="el-GR" sz="1500">
                          <a:solidFill>
                            <a:schemeClr val="bg1"/>
                          </a:solidFill>
                          <a:effectLst/>
                        </a:rPr>
                        <a:t>Λυσίνη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92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7</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3969495460"/>
                  </a:ext>
                </a:extLst>
              </a:tr>
              <a:tr h="232464">
                <a:tc>
                  <a:txBody>
                    <a:bodyPr/>
                    <a:lstStyle/>
                    <a:p>
                      <a:pPr algn="ctr">
                        <a:lnSpc>
                          <a:spcPct val="115000"/>
                        </a:lnSpc>
                        <a:spcAft>
                          <a:spcPts val="800"/>
                        </a:spcAft>
                      </a:pPr>
                      <a:r>
                        <a:rPr lang="el-GR" sz="1500">
                          <a:solidFill>
                            <a:schemeClr val="bg1"/>
                          </a:solidFill>
                          <a:effectLst/>
                        </a:rPr>
                        <a:t>Τρυπτοφάνη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1157</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74</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25</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2512682940"/>
                  </a:ext>
                </a:extLst>
              </a:tr>
              <a:tr h="232464">
                <a:tc>
                  <a:txBody>
                    <a:bodyPr/>
                    <a:lstStyle/>
                    <a:p>
                      <a:pPr algn="ctr">
                        <a:lnSpc>
                          <a:spcPct val="115000"/>
                        </a:lnSpc>
                        <a:spcAft>
                          <a:spcPts val="800"/>
                        </a:spcAft>
                      </a:pPr>
                      <a:r>
                        <a:rPr lang="el-GR" sz="1500">
                          <a:solidFill>
                            <a:schemeClr val="bg1"/>
                          </a:solidFill>
                          <a:effectLst/>
                        </a:rPr>
                        <a:t>Σύνολο</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1782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77</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39</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1105835229"/>
                  </a:ext>
                </a:extLst>
              </a:tr>
              <a:tr h="212097">
                <a:tc gridSpan="5">
                  <a:txBody>
                    <a:bodyPr/>
                    <a:lstStyle/>
                    <a:p>
                      <a:pPr algn="ctr">
                        <a:lnSpc>
                          <a:spcPct val="115000"/>
                        </a:lnSpc>
                        <a:spcAft>
                          <a:spcPts val="800"/>
                        </a:spcAft>
                      </a:pPr>
                      <a:r>
                        <a:rPr lang="el-GR" sz="1500">
                          <a:solidFill>
                            <a:schemeClr val="bg1"/>
                          </a:solidFill>
                          <a:effectLst/>
                        </a:rPr>
                        <a:t>Μη Απαραίτητα αμινοξέα (Μ.Α.Α.)</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800165230"/>
                  </a:ext>
                </a:extLst>
              </a:tr>
              <a:tr h="232464">
                <a:tc>
                  <a:txBody>
                    <a:bodyPr/>
                    <a:lstStyle/>
                    <a:p>
                      <a:pPr algn="ctr">
                        <a:lnSpc>
                          <a:spcPct val="115000"/>
                        </a:lnSpc>
                        <a:spcAft>
                          <a:spcPts val="800"/>
                        </a:spcAft>
                      </a:pPr>
                      <a:r>
                        <a:rPr lang="el-GR" sz="1500">
                          <a:solidFill>
                            <a:schemeClr val="bg1"/>
                          </a:solidFill>
                          <a:effectLst/>
                        </a:rPr>
                        <a:t>Αλανίνη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201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9</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4,4</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1870092008"/>
                  </a:ext>
                </a:extLst>
              </a:tr>
              <a:tr h="232464">
                <a:tc>
                  <a:txBody>
                    <a:bodyPr/>
                    <a:lstStyle/>
                    <a:p>
                      <a:pPr algn="ctr">
                        <a:lnSpc>
                          <a:spcPct val="115000"/>
                        </a:lnSpc>
                        <a:spcAft>
                          <a:spcPts val="800"/>
                        </a:spcAft>
                      </a:pPr>
                      <a:r>
                        <a:rPr lang="el-GR" sz="1500">
                          <a:solidFill>
                            <a:schemeClr val="bg1"/>
                          </a:solidFill>
                          <a:effectLst/>
                        </a:rPr>
                        <a:t>Γλυκίνη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8011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312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175</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7</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2981828916"/>
                  </a:ext>
                </a:extLst>
              </a:tr>
              <a:tr h="232464">
                <a:tc>
                  <a:txBody>
                    <a:bodyPr/>
                    <a:lstStyle/>
                    <a:p>
                      <a:pPr algn="ctr">
                        <a:lnSpc>
                          <a:spcPct val="115000"/>
                        </a:lnSpc>
                        <a:spcAft>
                          <a:spcPts val="800"/>
                        </a:spcAft>
                      </a:pPr>
                      <a:r>
                        <a:rPr lang="el-GR" sz="1500">
                          <a:solidFill>
                            <a:schemeClr val="bg1"/>
                          </a:solidFill>
                          <a:effectLst/>
                        </a:rPr>
                        <a:t>Προλίνη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750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79</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16</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2958942087"/>
                  </a:ext>
                </a:extLst>
              </a:tr>
              <a:tr h="232464">
                <a:tc>
                  <a:txBody>
                    <a:bodyPr/>
                    <a:lstStyle/>
                    <a:p>
                      <a:pPr algn="ctr">
                        <a:lnSpc>
                          <a:spcPct val="115000"/>
                        </a:lnSpc>
                        <a:spcAft>
                          <a:spcPts val="800"/>
                        </a:spcAft>
                      </a:pPr>
                      <a:r>
                        <a:rPr lang="el-GR" sz="1500">
                          <a:solidFill>
                            <a:schemeClr val="bg1"/>
                          </a:solidFill>
                          <a:effectLst/>
                        </a:rPr>
                        <a:t>Γλουταμινικό οξύ</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127</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2,8</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2233232918"/>
                  </a:ext>
                </a:extLst>
              </a:tr>
              <a:tr h="232464">
                <a:tc>
                  <a:txBody>
                    <a:bodyPr/>
                    <a:lstStyle/>
                    <a:p>
                      <a:pPr algn="ctr">
                        <a:lnSpc>
                          <a:spcPct val="115000"/>
                        </a:lnSpc>
                        <a:spcAft>
                          <a:spcPts val="800"/>
                        </a:spcAft>
                      </a:pPr>
                      <a:r>
                        <a:rPr lang="el-GR" sz="1500">
                          <a:solidFill>
                            <a:schemeClr val="bg1"/>
                          </a:solidFill>
                          <a:effectLst/>
                        </a:rPr>
                        <a:t>Τυροσίνη*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&lt;13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&lt;0,3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4138362455"/>
                  </a:ext>
                </a:extLst>
              </a:tr>
              <a:tr h="232464">
                <a:tc>
                  <a:txBody>
                    <a:bodyPr/>
                    <a:lstStyle/>
                    <a:p>
                      <a:pPr algn="ctr">
                        <a:lnSpc>
                          <a:spcPct val="115000"/>
                        </a:lnSpc>
                        <a:spcAft>
                          <a:spcPts val="800"/>
                        </a:spcAft>
                      </a:pPr>
                      <a:r>
                        <a:rPr lang="el-GR" sz="1500">
                          <a:solidFill>
                            <a:schemeClr val="bg1"/>
                          </a:solidFill>
                          <a:effectLst/>
                        </a:rPr>
                        <a:t>Αργινίνη*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682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96</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15</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3439917867"/>
                  </a:ext>
                </a:extLst>
              </a:tr>
              <a:tr h="232464">
                <a:tc>
                  <a:txBody>
                    <a:bodyPr/>
                    <a:lstStyle/>
                    <a:p>
                      <a:pPr algn="ctr">
                        <a:lnSpc>
                          <a:spcPct val="115000"/>
                        </a:lnSpc>
                        <a:spcAft>
                          <a:spcPts val="800"/>
                        </a:spcAft>
                      </a:pPr>
                      <a:r>
                        <a:rPr lang="el-GR" sz="1500">
                          <a:solidFill>
                            <a:schemeClr val="bg1"/>
                          </a:solidFill>
                          <a:effectLst/>
                        </a:rPr>
                        <a:t>Γλουταμίνη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4046</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435</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89</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1054078648"/>
                  </a:ext>
                </a:extLst>
              </a:tr>
              <a:tr h="232464">
                <a:tc>
                  <a:txBody>
                    <a:bodyPr/>
                    <a:lstStyle/>
                    <a:p>
                      <a:pPr algn="ctr">
                        <a:lnSpc>
                          <a:spcPct val="115000"/>
                        </a:lnSpc>
                        <a:spcAft>
                          <a:spcPts val="800"/>
                        </a:spcAft>
                      </a:pPr>
                      <a:r>
                        <a:rPr lang="el-GR" sz="1500">
                          <a:solidFill>
                            <a:schemeClr val="bg1"/>
                          </a:solidFill>
                          <a:effectLst/>
                        </a:rPr>
                        <a:t>Σύνολο</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13817</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550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303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dirty="0">
                          <a:solidFill>
                            <a:schemeClr val="bg1"/>
                          </a:solidFill>
                          <a:effectLst/>
                        </a:rPr>
                        <a:t>12</a:t>
                      </a:r>
                      <a:endParaRPr lang="el-GR" sz="1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3135277006"/>
                  </a:ext>
                </a:extLst>
              </a:tr>
            </a:tbl>
          </a:graphicData>
        </a:graphic>
      </p:graphicFrame>
    </p:spTree>
    <p:extLst>
      <p:ext uri="{BB962C8B-B14F-4D97-AF65-F5344CB8AC3E}">
        <p14:creationId xmlns:p14="http://schemas.microsoft.com/office/powerpoint/2010/main" val="17615521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8">
            <a:extLst>
              <a:ext uri="{FF2B5EF4-FFF2-40B4-BE49-F238E27FC236}">
                <a16:creationId xmlns:a16="http://schemas.microsoft.com/office/drawing/2014/main" id="{E581E84B-7D60-44CA-A529-99E166BBE73F}"/>
              </a:ext>
            </a:extLst>
          </p:cNvPr>
          <p:cNvSpPr>
            <a:spLocks noGrp="1"/>
          </p:cNvSpPr>
          <p:nvPr>
            <p:ph type="title"/>
          </p:nvPr>
        </p:nvSpPr>
        <p:spPr>
          <a:xfrm>
            <a:off x="457200" y="920901"/>
            <a:ext cx="8229600" cy="458787"/>
          </a:xfrm>
        </p:spPr>
        <p:txBody>
          <a:bodyPr>
            <a:normAutofit fontScale="90000"/>
          </a:bodyPr>
          <a:lstStyle/>
          <a:p>
            <a:pPr algn="ctr"/>
            <a:r>
              <a:rPr lang="el-GR" dirty="0"/>
              <a:t>Αποτελέσματα</a:t>
            </a:r>
          </a:p>
        </p:txBody>
      </p:sp>
      <p:graphicFrame>
        <p:nvGraphicFramePr>
          <p:cNvPr id="6" name="Θέση περιεχομένου 5">
            <a:extLst>
              <a:ext uri="{FF2B5EF4-FFF2-40B4-BE49-F238E27FC236}">
                <a16:creationId xmlns:a16="http://schemas.microsoft.com/office/drawing/2014/main" id="{AD69A3FC-DCAD-4CE3-AEDA-37967BF386D3}"/>
              </a:ext>
            </a:extLst>
          </p:cNvPr>
          <p:cNvGraphicFramePr>
            <a:graphicFrameLocks noGrp="1"/>
          </p:cNvGraphicFramePr>
          <p:nvPr>
            <p:ph idx="1"/>
            <p:extLst>
              <p:ext uri="{D42A27DB-BD31-4B8C-83A1-F6EECF244321}">
                <p14:modId xmlns:p14="http://schemas.microsoft.com/office/powerpoint/2010/main" val="3477740123"/>
              </p:ext>
            </p:extLst>
          </p:nvPr>
        </p:nvGraphicFramePr>
        <p:xfrm>
          <a:off x="838339" y="1383020"/>
          <a:ext cx="7787956" cy="5474980"/>
        </p:xfrm>
        <a:graphic>
          <a:graphicData uri="http://schemas.openxmlformats.org/drawingml/2006/table">
            <a:tbl>
              <a:tblPr firstRow="1" firstCol="1" bandRow="1">
                <a:tableStyleId>{3B4B98B0-60AC-42C2-AFA5-B58CD77FA1E5}</a:tableStyleId>
              </a:tblPr>
              <a:tblGrid>
                <a:gridCol w="1782328">
                  <a:extLst>
                    <a:ext uri="{9D8B030D-6E8A-4147-A177-3AD203B41FA5}">
                      <a16:colId xmlns:a16="http://schemas.microsoft.com/office/drawing/2014/main" val="3915926188"/>
                    </a:ext>
                  </a:extLst>
                </a:gridCol>
                <a:gridCol w="2018379">
                  <a:extLst>
                    <a:ext uri="{9D8B030D-6E8A-4147-A177-3AD203B41FA5}">
                      <a16:colId xmlns:a16="http://schemas.microsoft.com/office/drawing/2014/main" val="2179578973"/>
                    </a:ext>
                  </a:extLst>
                </a:gridCol>
                <a:gridCol w="1006095">
                  <a:extLst>
                    <a:ext uri="{9D8B030D-6E8A-4147-A177-3AD203B41FA5}">
                      <a16:colId xmlns:a16="http://schemas.microsoft.com/office/drawing/2014/main" val="1338538339"/>
                    </a:ext>
                  </a:extLst>
                </a:gridCol>
                <a:gridCol w="1877809">
                  <a:extLst>
                    <a:ext uri="{9D8B030D-6E8A-4147-A177-3AD203B41FA5}">
                      <a16:colId xmlns:a16="http://schemas.microsoft.com/office/drawing/2014/main" val="2769777154"/>
                    </a:ext>
                  </a:extLst>
                </a:gridCol>
                <a:gridCol w="1103345">
                  <a:extLst>
                    <a:ext uri="{9D8B030D-6E8A-4147-A177-3AD203B41FA5}">
                      <a16:colId xmlns:a16="http://schemas.microsoft.com/office/drawing/2014/main" val="2865990908"/>
                    </a:ext>
                  </a:extLst>
                </a:gridCol>
              </a:tblGrid>
              <a:tr h="245113">
                <a:tc gridSpan="5">
                  <a:txBody>
                    <a:bodyPr/>
                    <a:lstStyle/>
                    <a:p>
                      <a:pPr algn="ctr">
                        <a:lnSpc>
                          <a:spcPct val="115000"/>
                        </a:lnSpc>
                        <a:spcAft>
                          <a:spcPts val="800"/>
                        </a:spcAft>
                      </a:pPr>
                      <a:r>
                        <a:rPr lang="el-GR" sz="1500">
                          <a:solidFill>
                            <a:schemeClr val="bg1"/>
                          </a:solidFill>
                          <a:effectLst/>
                        </a:rPr>
                        <a:t>Δείγματα Καβουριών Μεσολογγίου (βρασμένο)</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164317244"/>
                  </a:ext>
                </a:extLst>
              </a:tr>
              <a:tr h="682103">
                <a:tc>
                  <a:txBody>
                    <a:bodyPr/>
                    <a:lstStyle/>
                    <a:p>
                      <a:pPr algn="ctr">
                        <a:lnSpc>
                          <a:spcPct val="115000"/>
                        </a:lnSpc>
                        <a:spcAft>
                          <a:spcPts val="800"/>
                        </a:spcAft>
                      </a:pPr>
                      <a:r>
                        <a:rPr lang="el-GR" sz="1500">
                          <a:solidFill>
                            <a:schemeClr val="bg1"/>
                          </a:solidFill>
                          <a:effectLst/>
                        </a:rPr>
                        <a:t>Αμινοξέα</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a:txBody>
                    <a:bodyPr/>
                    <a:lstStyle/>
                    <a:p>
                      <a:pPr algn="ctr">
                        <a:lnSpc>
                          <a:spcPct val="115000"/>
                        </a:lnSpc>
                        <a:spcAft>
                          <a:spcPts val="800"/>
                        </a:spcAft>
                      </a:pPr>
                      <a:r>
                        <a:rPr lang="el-GR" sz="1500">
                          <a:solidFill>
                            <a:schemeClr val="bg1"/>
                          </a:solidFill>
                          <a:effectLst/>
                        </a:rPr>
                        <a:t>Περιεκτικότητα σε μ</a:t>
                      </a:r>
                      <a:r>
                        <a:rPr lang="en-GB" sz="1500">
                          <a:solidFill>
                            <a:schemeClr val="bg1"/>
                          </a:solidFill>
                          <a:effectLst/>
                        </a:rPr>
                        <a:t>g</a:t>
                      </a:r>
                      <a:r>
                        <a:rPr lang="el-GR" sz="1500">
                          <a:solidFill>
                            <a:schemeClr val="bg1"/>
                          </a:solidFill>
                          <a:effectLst/>
                        </a:rPr>
                        <a:t>/</a:t>
                      </a:r>
                      <a:r>
                        <a:rPr lang="en-GB" sz="1500">
                          <a:solidFill>
                            <a:schemeClr val="bg1"/>
                          </a:solidFill>
                          <a:effectLst/>
                        </a:rPr>
                        <a:t>g</a:t>
                      </a:r>
                      <a:r>
                        <a:rPr lang="el-GR" sz="1500">
                          <a:solidFill>
                            <a:schemeClr val="bg1"/>
                          </a:solidFill>
                          <a:effectLst/>
                        </a:rPr>
                        <a:t> ξηρού καβουριού</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a:txBody>
                    <a:bodyPr/>
                    <a:lstStyle/>
                    <a:p>
                      <a:pPr algn="ctr">
                        <a:lnSpc>
                          <a:spcPct val="115000"/>
                        </a:lnSpc>
                        <a:spcAft>
                          <a:spcPts val="800"/>
                        </a:spcAft>
                      </a:pPr>
                      <a:r>
                        <a:rPr lang="el-GR" sz="1500">
                          <a:solidFill>
                            <a:schemeClr val="bg1"/>
                          </a:solidFill>
                          <a:effectLst/>
                        </a:rPr>
                        <a:t>Απόκλιση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a:txBody>
                    <a:bodyPr/>
                    <a:lstStyle/>
                    <a:p>
                      <a:pPr algn="ctr">
                        <a:lnSpc>
                          <a:spcPct val="115000"/>
                        </a:lnSpc>
                        <a:spcAft>
                          <a:spcPts val="800"/>
                        </a:spcAft>
                      </a:pPr>
                      <a:r>
                        <a:rPr lang="el-GR" sz="1500">
                          <a:solidFill>
                            <a:schemeClr val="bg1"/>
                          </a:solidFill>
                          <a:effectLst/>
                        </a:rPr>
                        <a:t>Περιεκτικότητα σε </a:t>
                      </a:r>
                      <a:r>
                        <a:rPr lang="en-GB" sz="1500">
                          <a:solidFill>
                            <a:schemeClr val="bg1"/>
                          </a:solidFill>
                          <a:effectLst/>
                        </a:rPr>
                        <a:t>mg</a:t>
                      </a:r>
                      <a:r>
                        <a:rPr lang="el-GR" sz="1500">
                          <a:solidFill>
                            <a:schemeClr val="bg1"/>
                          </a:solidFill>
                          <a:effectLst/>
                        </a:rPr>
                        <a:t>/100 </a:t>
                      </a:r>
                      <a:r>
                        <a:rPr lang="en-GB" sz="1500">
                          <a:solidFill>
                            <a:schemeClr val="bg1"/>
                          </a:solidFill>
                          <a:effectLst/>
                        </a:rPr>
                        <a:t>g</a:t>
                      </a:r>
                      <a:r>
                        <a:rPr lang="el-GR" sz="1500">
                          <a:solidFill>
                            <a:schemeClr val="bg1"/>
                          </a:solidFill>
                          <a:effectLst/>
                        </a:rPr>
                        <a:t> υγρής σάρκας</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a:txBody>
                    <a:bodyPr/>
                    <a:lstStyle/>
                    <a:p>
                      <a:pPr algn="ctr">
                        <a:lnSpc>
                          <a:spcPct val="115000"/>
                        </a:lnSpc>
                        <a:spcAft>
                          <a:spcPts val="800"/>
                        </a:spcAft>
                      </a:pPr>
                      <a:r>
                        <a:rPr lang="el-GR" sz="1500">
                          <a:solidFill>
                            <a:schemeClr val="bg1"/>
                          </a:solidFill>
                          <a:effectLst/>
                        </a:rPr>
                        <a:t>Απόκλιση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extLst>
                  <a:ext uri="{0D108BD9-81ED-4DB2-BD59-A6C34878D82A}">
                    <a16:rowId xmlns:a16="http://schemas.microsoft.com/office/drawing/2014/main" val="248815672"/>
                  </a:ext>
                </a:extLst>
              </a:tr>
              <a:tr h="218304">
                <a:tc gridSpan="5">
                  <a:txBody>
                    <a:bodyPr/>
                    <a:lstStyle/>
                    <a:p>
                      <a:pPr algn="ctr">
                        <a:lnSpc>
                          <a:spcPct val="115000"/>
                        </a:lnSpc>
                        <a:spcAft>
                          <a:spcPts val="800"/>
                        </a:spcAft>
                      </a:pPr>
                      <a:r>
                        <a:rPr lang="el-GR" sz="1500">
                          <a:solidFill>
                            <a:schemeClr val="bg1"/>
                          </a:solidFill>
                          <a:effectLst/>
                        </a:rPr>
                        <a:t>Απαραίτητα αμινοξέα (Α.Α.)</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208130305"/>
                  </a:ext>
                </a:extLst>
              </a:tr>
              <a:tr h="245113">
                <a:tc>
                  <a:txBody>
                    <a:bodyPr/>
                    <a:lstStyle/>
                    <a:p>
                      <a:pPr algn="ctr">
                        <a:lnSpc>
                          <a:spcPct val="115000"/>
                        </a:lnSpc>
                        <a:spcAft>
                          <a:spcPts val="800"/>
                        </a:spcAft>
                      </a:pPr>
                      <a:r>
                        <a:rPr lang="el-GR" sz="1500">
                          <a:solidFill>
                            <a:schemeClr val="bg1"/>
                          </a:solidFill>
                          <a:effectLst/>
                        </a:rPr>
                        <a:t>Βαλίνη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&lt;5,0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&lt;0,12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943840175"/>
                  </a:ext>
                </a:extLst>
              </a:tr>
              <a:tr h="245113">
                <a:tc>
                  <a:txBody>
                    <a:bodyPr/>
                    <a:lstStyle/>
                    <a:p>
                      <a:pPr algn="ctr">
                        <a:lnSpc>
                          <a:spcPct val="115000"/>
                        </a:lnSpc>
                        <a:spcAft>
                          <a:spcPts val="800"/>
                        </a:spcAft>
                      </a:pPr>
                      <a:r>
                        <a:rPr lang="el-GR" sz="1500">
                          <a:solidFill>
                            <a:schemeClr val="bg1"/>
                          </a:solidFill>
                          <a:effectLst/>
                        </a:rPr>
                        <a:t>Λευκίνη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270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15</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5,9</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3763941901"/>
                  </a:ext>
                </a:extLst>
              </a:tr>
              <a:tr h="245113">
                <a:tc>
                  <a:txBody>
                    <a:bodyPr/>
                    <a:lstStyle/>
                    <a:p>
                      <a:pPr algn="ctr">
                        <a:lnSpc>
                          <a:spcPct val="115000"/>
                        </a:lnSpc>
                        <a:spcAft>
                          <a:spcPts val="800"/>
                        </a:spcAft>
                      </a:pPr>
                      <a:r>
                        <a:rPr lang="el-GR" sz="1500">
                          <a:solidFill>
                            <a:schemeClr val="bg1"/>
                          </a:solidFill>
                          <a:effectLst/>
                        </a:rPr>
                        <a:t>Ισολευκίνη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&lt;4,0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&lt;0,10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3424173402"/>
                  </a:ext>
                </a:extLst>
              </a:tr>
              <a:tr h="245113">
                <a:tc>
                  <a:txBody>
                    <a:bodyPr/>
                    <a:lstStyle/>
                    <a:p>
                      <a:pPr algn="ctr">
                        <a:lnSpc>
                          <a:spcPct val="115000"/>
                        </a:lnSpc>
                        <a:spcAft>
                          <a:spcPts val="800"/>
                        </a:spcAft>
                      </a:pPr>
                      <a:r>
                        <a:rPr lang="el-GR" sz="1500">
                          <a:solidFill>
                            <a:schemeClr val="bg1"/>
                          </a:solidFill>
                          <a:effectLst/>
                        </a:rPr>
                        <a:t>Μεθειονίνη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6,2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0,9</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0,13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0,02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1392900178"/>
                  </a:ext>
                </a:extLst>
              </a:tr>
              <a:tr h="245113">
                <a:tc>
                  <a:txBody>
                    <a:bodyPr/>
                    <a:lstStyle/>
                    <a:p>
                      <a:pPr algn="ctr">
                        <a:lnSpc>
                          <a:spcPct val="115000"/>
                        </a:lnSpc>
                        <a:spcAft>
                          <a:spcPts val="800"/>
                        </a:spcAft>
                      </a:pPr>
                      <a:r>
                        <a:rPr lang="el-GR" sz="1500">
                          <a:solidFill>
                            <a:schemeClr val="bg1"/>
                          </a:solidFill>
                          <a:effectLst/>
                        </a:rPr>
                        <a:t>Φαινυλαλανίνη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dirty="0">
                          <a:solidFill>
                            <a:schemeClr val="bg1"/>
                          </a:solidFill>
                          <a:effectLst/>
                        </a:rPr>
                        <a:t>45</a:t>
                      </a:r>
                      <a:endParaRPr lang="el-GR" sz="1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0,99</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0,07</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1404464483"/>
                  </a:ext>
                </a:extLst>
              </a:tr>
              <a:tr h="245113">
                <a:tc>
                  <a:txBody>
                    <a:bodyPr/>
                    <a:lstStyle/>
                    <a:p>
                      <a:pPr algn="ctr">
                        <a:lnSpc>
                          <a:spcPct val="115000"/>
                        </a:lnSpc>
                        <a:spcAft>
                          <a:spcPts val="800"/>
                        </a:spcAft>
                      </a:pPr>
                      <a:r>
                        <a:rPr lang="el-GR" sz="1500">
                          <a:solidFill>
                            <a:schemeClr val="bg1"/>
                          </a:solidFill>
                          <a:effectLst/>
                        </a:rPr>
                        <a:t>Λυσίνη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87</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dirty="0">
                          <a:solidFill>
                            <a:schemeClr val="bg1"/>
                          </a:solidFill>
                          <a:effectLst/>
                        </a:rPr>
                        <a:t>7</a:t>
                      </a:r>
                      <a:endParaRPr lang="el-GR" sz="1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1,9</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3943980800"/>
                  </a:ext>
                </a:extLst>
              </a:tr>
              <a:tr h="245113">
                <a:tc>
                  <a:txBody>
                    <a:bodyPr/>
                    <a:lstStyle/>
                    <a:p>
                      <a:pPr algn="ctr">
                        <a:lnSpc>
                          <a:spcPct val="115000"/>
                        </a:lnSpc>
                        <a:spcAft>
                          <a:spcPts val="800"/>
                        </a:spcAft>
                      </a:pPr>
                      <a:r>
                        <a:rPr lang="el-GR" sz="1500">
                          <a:solidFill>
                            <a:schemeClr val="bg1"/>
                          </a:solidFill>
                          <a:effectLst/>
                        </a:rPr>
                        <a:t>Τρυπτοφάνη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1072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68</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24</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3976862964"/>
                  </a:ext>
                </a:extLst>
              </a:tr>
              <a:tr h="245113">
                <a:tc>
                  <a:txBody>
                    <a:bodyPr/>
                    <a:lstStyle/>
                    <a:p>
                      <a:pPr algn="ctr">
                        <a:lnSpc>
                          <a:spcPct val="115000"/>
                        </a:lnSpc>
                        <a:spcAft>
                          <a:spcPts val="800"/>
                        </a:spcAft>
                      </a:pPr>
                      <a:r>
                        <a:rPr lang="el-GR" sz="1500">
                          <a:solidFill>
                            <a:schemeClr val="bg1"/>
                          </a:solidFill>
                          <a:effectLst/>
                        </a:rPr>
                        <a:t>Σύνολο</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1480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70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4181793236"/>
                  </a:ext>
                </a:extLst>
              </a:tr>
              <a:tr h="218304">
                <a:tc gridSpan="5">
                  <a:txBody>
                    <a:bodyPr/>
                    <a:lstStyle/>
                    <a:p>
                      <a:pPr algn="ctr">
                        <a:lnSpc>
                          <a:spcPct val="115000"/>
                        </a:lnSpc>
                        <a:spcAft>
                          <a:spcPts val="800"/>
                        </a:spcAft>
                      </a:pPr>
                      <a:r>
                        <a:rPr lang="el-GR" sz="1500">
                          <a:solidFill>
                            <a:schemeClr val="bg1"/>
                          </a:solidFill>
                          <a:effectLst/>
                        </a:rPr>
                        <a:t>Μη Απαραίτητα αμινοξέα (Μ.Α.Α.)</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132978997"/>
                  </a:ext>
                </a:extLst>
              </a:tr>
              <a:tr h="245113">
                <a:tc>
                  <a:txBody>
                    <a:bodyPr/>
                    <a:lstStyle/>
                    <a:p>
                      <a:pPr algn="ctr">
                        <a:lnSpc>
                          <a:spcPct val="115000"/>
                        </a:lnSpc>
                        <a:spcAft>
                          <a:spcPts val="800"/>
                        </a:spcAft>
                      </a:pPr>
                      <a:r>
                        <a:rPr lang="el-GR" sz="1500">
                          <a:solidFill>
                            <a:schemeClr val="bg1"/>
                          </a:solidFill>
                          <a:effectLst/>
                        </a:rPr>
                        <a:t>Αλανίνη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133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6</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2,9</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407731444"/>
                  </a:ext>
                </a:extLst>
              </a:tr>
              <a:tr h="245113">
                <a:tc>
                  <a:txBody>
                    <a:bodyPr/>
                    <a:lstStyle/>
                    <a:p>
                      <a:pPr algn="ctr">
                        <a:lnSpc>
                          <a:spcPct val="115000"/>
                        </a:lnSpc>
                        <a:spcAft>
                          <a:spcPts val="800"/>
                        </a:spcAft>
                      </a:pPr>
                      <a:r>
                        <a:rPr lang="el-GR" sz="1500">
                          <a:solidFill>
                            <a:schemeClr val="bg1"/>
                          </a:solidFill>
                          <a:effectLst/>
                        </a:rPr>
                        <a:t>Γλυκίνη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3653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143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80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2219472920"/>
                  </a:ext>
                </a:extLst>
              </a:tr>
              <a:tr h="245113">
                <a:tc>
                  <a:txBody>
                    <a:bodyPr/>
                    <a:lstStyle/>
                    <a:p>
                      <a:pPr algn="ctr">
                        <a:lnSpc>
                          <a:spcPct val="115000"/>
                        </a:lnSpc>
                        <a:spcAft>
                          <a:spcPts val="800"/>
                        </a:spcAft>
                      </a:pPr>
                      <a:r>
                        <a:rPr lang="el-GR" sz="1500">
                          <a:solidFill>
                            <a:schemeClr val="bg1"/>
                          </a:solidFill>
                          <a:effectLst/>
                        </a:rPr>
                        <a:t>Προλίνη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406</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43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9</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4258487996"/>
                  </a:ext>
                </a:extLst>
              </a:tr>
              <a:tr h="245113">
                <a:tc>
                  <a:txBody>
                    <a:bodyPr/>
                    <a:lstStyle/>
                    <a:p>
                      <a:pPr algn="ctr">
                        <a:lnSpc>
                          <a:spcPct val="115000"/>
                        </a:lnSpc>
                        <a:spcAft>
                          <a:spcPts val="800"/>
                        </a:spcAft>
                      </a:pPr>
                      <a:r>
                        <a:rPr lang="el-GR" sz="1500">
                          <a:solidFill>
                            <a:schemeClr val="bg1"/>
                          </a:solidFill>
                          <a:effectLst/>
                        </a:rPr>
                        <a:t>Γλουταμινικό οξύ</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106</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9</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0,2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2974979122"/>
                  </a:ext>
                </a:extLst>
              </a:tr>
              <a:tr h="245113">
                <a:tc>
                  <a:txBody>
                    <a:bodyPr/>
                    <a:lstStyle/>
                    <a:p>
                      <a:pPr algn="ctr">
                        <a:lnSpc>
                          <a:spcPct val="115000"/>
                        </a:lnSpc>
                        <a:spcAft>
                          <a:spcPts val="800"/>
                        </a:spcAft>
                      </a:pPr>
                      <a:r>
                        <a:rPr lang="el-GR" sz="1500">
                          <a:solidFill>
                            <a:schemeClr val="bg1"/>
                          </a:solidFill>
                          <a:effectLst/>
                        </a:rPr>
                        <a:t>Τυροσίνη*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&lt;13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&lt;0,3</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 </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358051820"/>
                  </a:ext>
                </a:extLst>
              </a:tr>
              <a:tr h="245113">
                <a:tc>
                  <a:txBody>
                    <a:bodyPr/>
                    <a:lstStyle/>
                    <a:p>
                      <a:pPr algn="ctr">
                        <a:lnSpc>
                          <a:spcPct val="115000"/>
                        </a:lnSpc>
                        <a:spcAft>
                          <a:spcPts val="800"/>
                        </a:spcAft>
                      </a:pPr>
                      <a:r>
                        <a:rPr lang="el-GR" sz="1500">
                          <a:solidFill>
                            <a:schemeClr val="bg1"/>
                          </a:solidFill>
                          <a:effectLst/>
                        </a:rPr>
                        <a:t>Αργινίνη*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706</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100</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16</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2</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1646221837"/>
                  </a:ext>
                </a:extLst>
              </a:tr>
              <a:tr h="245113">
                <a:tc>
                  <a:txBody>
                    <a:bodyPr/>
                    <a:lstStyle/>
                    <a:p>
                      <a:pPr algn="ctr">
                        <a:lnSpc>
                          <a:spcPct val="115000"/>
                        </a:lnSpc>
                        <a:spcAft>
                          <a:spcPts val="800"/>
                        </a:spcAft>
                      </a:pPr>
                      <a:r>
                        <a:rPr lang="el-GR" sz="1500">
                          <a:solidFill>
                            <a:schemeClr val="bg1"/>
                          </a:solidFill>
                          <a:effectLst/>
                        </a:rPr>
                        <a:t>Γλουταμίνη</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3914</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421</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86</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9</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584029603"/>
                  </a:ext>
                </a:extLst>
              </a:tr>
              <a:tr h="245113">
                <a:tc>
                  <a:txBody>
                    <a:bodyPr/>
                    <a:lstStyle/>
                    <a:p>
                      <a:pPr algn="ctr">
                        <a:lnSpc>
                          <a:spcPct val="115000"/>
                        </a:lnSpc>
                        <a:spcAft>
                          <a:spcPts val="800"/>
                        </a:spcAft>
                      </a:pPr>
                      <a:r>
                        <a:rPr lang="el-GR" sz="1500">
                          <a:solidFill>
                            <a:schemeClr val="bg1"/>
                          </a:solidFill>
                          <a:effectLst/>
                        </a:rPr>
                        <a:t>Σύνολο</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8918</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458</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a:solidFill>
                            <a:schemeClr val="bg1"/>
                          </a:solidFill>
                          <a:effectLst/>
                        </a:rPr>
                        <a:t>195</a:t>
                      </a:r>
                      <a:endParaRPr lang="el-GR" sz="1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tc>
                  <a:txBody>
                    <a:bodyPr/>
                    <a:lstStyle/>
                    <a:p>
                      <a:pPr algn="ctr">
                        <a:lnSpc>
                          <a:spcPct val="115000"/>
                        </a:lnSpc>
                        <a:spcAft>
                          <a:spcPts val="800"/>
                        </a:spcAft>
                      </a:pPr>
                      <a:r>
                        <a:rPr lang="el-GR" sz="1500" dirty="0">
                          <a:solidFill>
                            <a:schemeClr val="bg1"/>
                          </a:solidFill>
                          <a:effectLst/>
                        </a:rPr>
                        <a:t>10</a:t>
                      </a:r>
                      <a:endParaRPr lang="el-GR" sz="1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2572" marR="62572" marT="0" marB="0"/>
                </a:tc>
                <a:extLst>
                  <a:ext uri="{0D108BD9-81ED-4DB2-BD59-A6C34878D82A}">
                    <a16:rowId xmlns:a16="http://schemas.microsoft.com/office/drawing/2014/main" val="3308488847"/>
                  </a:ext>
                </a:extLst>
              </a:tr>
            </a:tbl>
          </a:graphicData>
        </a:graphic>
      </p:graphicFrame>
    </p:spTree>
    <p:extLst>
      <p:ext uri="{BB962C8B-B14F-4D97-AF65-F5344CB8AC3E}">
        <p14:creationId xmlns:p14="http://schemas.microsoft.com/office/powerpoint/2010/main" val="40585569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8">
            <a:extLst>
              <a:ext uri="{FF2B5EF4-FFF2-40B4-BE49-F238E27FC236}">
                <a16:creationId xmlns:a16="http://schemas.microsoft.com/office/drawing/2014/main" id="{E581E84B-7D60-44CA-A529-99E166BBE73F}"/>
              </a:ext>
            </a:extLst>
          </p:cNvPr>
          <p:cNvSpPr>
            <a:spLocks noGrp="1"/>
          </p:cNvSpPr>
          <p:nvPr>
            <p:ph type="title"/>
          </p:nvPr>
        </p:nvSpPr>
        <p:spPr>
          <a:xfrm>
            <a:off x="449263" y="1138238"/>
            <a:ext cx="8229600" cy="458787"/>
          </a:xfrm>
        </p:spPr>
        <p:txBody>
          <a:bodyPr>
            <a:normAutofit fontScale="90000"/>
          </a:bodyPr>
          <a:lstStyle/>
          <a:p>
            <a:pPr algn="ctr"/>
            <a:r>
              <a:rPr lang="el-GR" dirty="0"/>
              <a:t>Αποτελέσματα</a:t>
            </a:r>
          </a:p>
        </p:txBody>
      </p:sp>
      <p:pic>
        <p:nvPicPr>
          <p:cNvPr id="11" name="Εικόνα 10">
            <a:extLst>
              <a:ext uri="{FF2B5EF4-FFF2-40B4-BE49-F238E27FC236}">
                <a16:creationId xmlns:a16="http://schemas.microsoft.com/office/drawing/2014/main" id="{DCDD61AE-0B45-4E98-81D1-4B0567C6521D}"/>
              </a:ext>
            </a:extLst>
          </p:cNvPr>
          <p:cNvPicPr>
            <a:picLocks noChangeAspect="1"/>
          </p:cNvPicPr>
          <p:nvPr/>
        </p:nvPicPr>
        <p:blipFill>
          <a:blip r:embed="rId3"/>
          <a:stretch>
            <a:fillRect/>
          </a:stretch>
        </p:blipFill>
        <p:spPr>
          <a:xfrm>
            <a:off x="58738" y="1597025"/>
            <a:ext cx="9010650" cy="4324350"/>
          </a:xfrm>
          <a:prstGeom prst="rect">
            <a:avLst/>
          </a:prstGeom>
        </p:spPr>
      </p:pic>
      <p:sp>
        <p:nvSpPr>
          <p:cNvPr id="13" name="TextBox 12">
            <a:extLst>
              <a:ext uri="{FF2B5EF4-FFF2-40B4-BE49-F238E27FC236}">
                <a16:creationId xmlns:a16="http://schemas.microsoft.com/office/drawing/2014/main" id="{01695795-3C47-445C-88BD-9F615FC0FBB5}"/>
              </a:ext>
            </a:extLst>
          </p:cNvPr>
          <p:cNvSpPr txBox="1"/>
          <p:nvPr/>
        </p:nvSpPr>
        <p:spPr>
          <a:xfrm>
            <a:off x="-23811" y="5918497"/>
            <a:ext cx="9093199" cy="923330"/>
          </a:xfrm>
          <a:prstGeom prst="rect">
            <a:avLst/>
          </a:prstGeom>
          <a:noFill/>
        </p:spPr>
        <p:txBody>
          <a:bodyPr wrap="square">
            <a:spAutoFit/>
          </a:bodyPr>
          <a:lstStyle/>
          <a:p>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Ποσοστά των απαραίτητων (Α.Α.) και μη-απαραίτητων (Μ.Α.Α.) αμινοξέων ως προς το σύνολο των ελεύθερων αμινοξέων που εντοπίστηκαν στην σάρκα των καβουριών ανά διαφορετική περιοχή. </a:t>
            </a:r>
            <a:endParaRPr lang="el-GR" dirty="0">
              <a:solidFill>
                <a:schemeClr val="bg1"/>
              </a:solidFill>
            </a:endParaRPr>
          </a:p>
        </p:txBody>
      </p:sp>
    </p:spTree>
    <p:extLst>
      <p:ext uri="{BB962C8B-B14F-4D97-AF65-F5344CB8AC3E}">
        <p14:creationId xmlns:p14="http://schemas.microsoft.com/office/powerpoint/2010/main" val="1126125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Callinectes Sapidus Atlantic Blue Crab Regionally Stock Photo (Edit Now)  1335520757">
            <a:extLst>
              <a:ext uri="{FF2B5EF4-FFF2-40B4-BE49-F238E27FC236}">
                <a16:creationId xmlns:a16="http://schemas.microsoft.com/office/drawing/2014/main" id="{DBD3B318-6A91-4870-8154-2D2A776E6AB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4274" r="1" b="7693"/>
          <a:stretch/>
        </p:blipFill>
        <p:spPr bwMode="auto">
          <a:xfrm>
            <a:off x="20" y="684892"/>
            <a:ext cx="9143969" cy="6180103"/>
          </a:xfrm>
          <a:prstGeom prst="rect">
            <a:avLst/>
          </a:prstGeom>
          <a:noFill/>
          <a:extLst>
            <a:ext uri="{909E8E84-426E-40DD-AFC4-6F175D3DCCD1}">
              <a14:hiddenFill xmlns:a14="http://schemas.microsoft.com/office/drawing/2010/main">
                <a:solidFill>
                  <a:srgbClr val="FFFFFF"/>
                </a:solidFill>
              </a14:hiddenFill>
            </a:ext>
          </a:extLst>
        </p:spPr>
      </p:pic>
      <p:sp>
        <p:nvSpPr>
          <p:cNvPr id="71" name="Rectangle 70">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7404" cy="685800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p:cNvSpPr>
            <a:spLocks noGrp="1"/>
          </p:cNvSpPr>
          <p:nvPr>
            <p:ph type="title"/>
          </p:nvPr>
        </p:nvSpPr>
        <p:spPr>
          <a:xfrm>
            <a:off x="328609" y="35185"/>
            <a:ext cx="5522365" cy="814818"/>
          </a:xfrm>
        </p:spPr>
        <p:txBody>
          <a:bodyPr>
            <a:normAutofit/>
          </a:bodyPr>
          <a:lstStyle/>
          <a:p>
            <a:r>
              <a:rPr lang="en-GB" sz="3100" i="1" dirty="0">
                <a:solidFill>
                  <a:schemeClr val="tx1"/>
                </a:solidFill>
              </a:rPr>
              <a:t>Callinectes sapidus </a:t>
            </a:r>
            <a:endParaRPr lang="el-GR" sz="3100" i="1" dirty="0">
              <a:solidFill>
                <a:schemeClr val="tx1"/>
              </a:solidFill>
            </a:endParaRPr>
          </a:p>
        </p:txBody>
      </p:sp>
      <p:sp>
        <p:nvSpPr>
          <p:cNvPr id="6" name="Content Placeholder 5"/>
          <p:cNvSpPr>
            <a:spLocks noGrp="1"/>
          </p:cNvSpPr>
          <p:nvPr>
            <p:ph idx="1"/>
          </p:nvPr>
        </p:nvSpPr>
        <p:spPr>
          <a:xfrm>
            <a:off x="148718" y="1293421"/>
            <a:ext cx="5617736" cy="5187388"/>
          </a:xfrm>
        </p:spPr>
        <p:txBody>
          <a:bodyPr>
            <a:normAutofit lnSpcReduction="10000"/>
          </a:bodyPr>
          <a:lstStyle/>
          <a:p>
            <a:pPr fontAlgn="base">
              <a:lnSpc>
                <a:spcPct val="90000"/>
              </a:lnSpc>
            </a:pPr>
            <a:r>
              <a:rPr lang="el-GR" sz="1600" dirty="0">
                <a:solidFill>
                  <a:schemeClr val="tx1"/>
                </a:solidFill>
                <a:effectLst/>
                <a:latin typeface="Calibri" panose="020F0502020204030204" pitchFamily="34" charset="0"/>
                <a:ea typeface="Calibri" panose="020F0502020204030204" pitchFamily="34" charset="0"/>
                <a:cs typeface="Arial" panose="020B0604020202020204" pitchFamily="34" charset="0"/>
              </a:rPr>
              <a:t>Τα καβούρια αποτελούν ένα θρεπτικό αλλά και εύγευστο τρόφιμο γιατί η χημική σύνθεση της σάρκας τους είναι σχεδόν ίδια με τα θαλασσινά ψάρια. Το κρέας του καβουριού αποτελεί πλούσια πηγή πρωτεΐνης με χαμηλή περιεκτικότητα σε θερμίδες και λιπαρά, σε σύγκριση με τα αντίστοιχα επίπεδα στο κρέας πουλερικών, βοοειδών και χοίρων</a:t>
            </a:r>
            <a:r>
              <a:rPr lang="en-US" sz="16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l-GR" sz="1600" dirty="0">
                <a:solidFill>
                  <a:schemeClr val="tx1"/>
                </a:solidFill>
                <a:effectLst/>
                <a:latin typeface="Calibri" panose="020F0502020204030204" pitchFamily="34" charset="0"/>
                <a:ea typeface="Calibri" panose="020F0502020204030204" pitchFamily="34" charset="0"/>
                <a:cs typeface="Arial" panose="020B0604020202020204" pitchFamily="34" charset="0"/>
              </a:rPr>
              <a:t>Αυτό τα καθιστά μια εξαιρετική εναλλακτική λύση για τη λήψη υψηλής ποιότητας και ποσότητας πρωτεΐνης ανά γεύμα, όπου λόγω της μικρής ποσότητας λιπαρών που περιέχουν παρουσιάζουν εύκολη </a:t>
            </a:r>
            <a:r>
              <a:rPr lang="el-GR" sz="16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πεπτικότητα</a:t>
            </a:r>
            <a:r>
              <a:rPr lang="el-GR" sz="16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p>
          <a:p>
            <a:pPr fontAlgn="base">
              <a:lnSpc>
                <a:spcPct val="90000"/>
              </a:lnSpc>
            </a:pPr>
            <a:endParaRPr lang="en-US"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fontAlgn="base">
              <a:lnSpc>
                <a:spcPct val="90000"/>
              </a:lnSpc>
            </a:pPr>
            <a:r>
              <a:rPr lang="el-GR" sz="1600" dirty="0">
                <a:solidFill>
                  <a:schemeClr val="tx1"/>
                </a:solidFill>
                <a:latin typeface="Calibri" panose="020F0502020204030204" pitchFamily="34" charset="0"/>
                <a:ea typeface="Calibri" panose="020F0502020204030204" pitchFamily="34" charset="0"/>
                <a:cs typeface="Arial" panose="020B0604020202020204" pitchFamily="34" charset="0"/>
              </a:rPr>
              <a:t>Είναι πλούσια σε μέταλλα όπως ο ψευδάργυρος, ο σίδηρος, ο χαλκός και  το χρώμιο και περιέχουν πολύ </a:t>
            </a:r>
            <a:r>
              <a:rPr lang="el-GR" sz="1600" dirty="0">
                <a:solidFill>
                  <a:schemeClr val="tx1"/>
                </a:solidFill>
                <a:effectLst/>
                <a:latin typeface="Calibri" panose="020F0502020204030204" pitchFamily="34" charset="0"/>
                <a:ea typeface="Calibri" panose="020F0502020204030204" pitchFamily="34" charset="0"/>
                <a:cs typeface="Arial" panose="020B0604020202020204" pitchFamily="34" charset="0"/>
              </a:rPr>
              <a:t>χαμηλή ποσότητα υδατανθράκων, όπως όλα τα τρόφιμα ζωικής προέλευσης, που τα καθιστά μια καλή επιλογή για τους διαβητικούς. Ένα από τα μεγάλα προβλήματα που αφορούν την κατανάλωση θαλασσινών που είναι πλούσια σε μέταλλα είναι η περιεκτικότητα τους σε υδράργυρο. Ωστόσο, τα καβούρια </a:t>
            </a:r>
            <a:r>
              <a:rPr lang="el-GR" sz="1600" i="1"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callinectes</a:t>
            </a:r>
            <a:r>
              <a:rPr lang="el-GR" sz="1600" i="1"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l-GR" sz="1600" i="1"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sapidus</a:t>
            </a:r>
            <a:r>
              <a:rPr lang="el-GR" sz="16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σε αντίθεση με άλλα θαλασσινά, παρά την υψηλή περιεκτικότητά τους σε μέταλλα, παρουσιάζουν χαμηλή περιεκτικότητα σε υδράργυρο. </a:t>
            </a:r>
          </a:p>
          <a:p>
            <a:pPr fontAlgn="base">
              <a:lnSpc>
                <a:spcPct val="90000"/>
              </a:lnSpc>
            </a:pPr>
            <a:r>
              <a:rPr lang="el-GR" sz="1600" dirty="0">
                <a:solidFill>
                  <a:schemeClr val="tx1"/>
                </a:solidFill>
                <a:latin typeface="Calibri" panose="020F0502020204030204" pitchFamily="34" charset="0"/>
                <a:ea typeface="Calibri" panose="020F0502020204030204" pitchFamily="34" charset="0"/>
                <a:cs typeface="Arial" panose="020B0604020202020204" pitchFamily="34" charset="0"/>
              </a:rPr>
              <a:t>Μάλιστα</a:t>
            </a:r>
            <a:r>
              <a:rPr lang="el-GR" sz="16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τα καβούρια θεωρούνται μια από τις ασφαλέστερες μορφές των θαλασσινών όσον αφορά τα επίπεδα υδραργύρου.</a:t>
            </a:r>
            <a:endParaRPr lang="el-GR" sz="1600" dirty="0">
              <a:solidFill>
                <a:schemeClr val="tx1"/>
              </a:solidFill>
            </a:endParaRPr>
          </a:p>
        </p:txBody>
      </p:sp>
      <p:grpSp>
        <p:nvGrpSpPr>
          <p:cNvPr id="73" name="Group 72">
            <a:extLst>
              <a:ext uri="{FF2B5EF4-FFF2-40B4-BE49-F238E27FC236}">
                <a16:creationId xmlns:a16="http://schemas.microsoft.com/office/drawing/2014/main" id="{07EAA094-9CF6-4695-958A-33D9BCAA94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342340" y="713128"/>
            <a:ext cx="801649" cy="2126625"/>
            <a:chOff x="10918968" y="713127"/>
            <a:chExt cx="1273032" cy="2532832"/>
          </a:xfrm>
        </p:grpSpPr>
        <p:sp>
          <p:nvSpPr>
            <p:cNvPr id="74" name="Rectangle 73">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Isosceles Triangle 74">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7" name="Isosceles Triangle 76">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28518" y="5230015"/>
            <a:ext cx="2017580" cy="760545"/>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60240" y="5789405"/>
            <a:ext cx="485578" cy="364184"/>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5"/>
          <p:cNvSpPr txBox="1">
            <a:spLocks/>
          </p:cNvSpPr>
          <p:nvPr/>
        </p:nvSpPr>
        <p:spPr>
          <a:xfrm>
            <a:off x="0" y="3887115"/>
            <a:ext cx="4877411" cy="295731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800" kern="1200">
                <a:solidFill>
                  <a:schemeClr val="bg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lumMod val="7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lumMod val="7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lumMod val="7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lumMod val="7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fontAlgn="base"/>
            <a:endParaRPr lang="en-US" sz="2000" dirty="0"/>
          </a:p>
        </p:txBody>
      </p:sp>
    </p:spTree>
    <p:extLst>
      <p:ext uri="{BB962C8B-B14F-4D97-AF65-F5344CB8AC3E}">
        <p14:creationId xmlns:p14="http://schemas.microsoft.com/office/powerpoint/2010/main" val="31280874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8">
            <a:extLst>
              <a:ext uri="{FF2B5EF4-FFF2-40B4-BE49-F238E27FC236}">
                <a16:creationId xmlns:a16="http://schemas.microsoft.com/office/drawing/2014/main" id="{E581E84B-7D60-44CA-A529-99E166BBE73F}"/>
              </a:ext>
            </a:extLst>
          </p:cNvPr>
          <p:cNvSpPr>
            <a:spLocks noGrp="1"/>
          </p:cNvSpPr>
          <p:nvPr>
            <p:ph type="title"/>
          </p:nvPr>
        </p:nvSpPr>
        <p:spPr>
          <a:xfrm>
            <a:off x="449263" y="1138238"/>
            <a:ext cx="8229600" cy="458787"/>
          </a:xfrm>
        </p:spPr>
        <p:txBody>
          <a:bodyPr>
            <a:normAutofit fontScale="90000"/>
          </a:bodyPr>
          <a:lstStyle/>
          <a:p>
            <a:pPr algn="ctr"/>
            <a:r>
              <a:rPr lang="el-GR" dirty="0"/>
              <a:t>Αποτελέσματα</a:t>
            </a:r>
          </a:p>
        </p:txBody>
      </p:sp>
      <p:sp>
        <p:nvSpPr>
          <p:cNvPr id="13" name="TextBox 12">
            <a:extLst>
              <a:ext uri="{FF2B5EF4-FFF2-40B4-BE49-F238E27FC236}">
                <a16:creationId xmlns:a16="http://schemas.microsoft.com/office/drawing/2014/main" id="{01695795-3C47-445C-88BD-9F615FC0FBB5}"/>
              </a:ext>
            </a:extLst>
          </p:cNvPr>
          <p:cNvSpPr txBox="1"/>
          <p:nvPr/>
        </p:nvSpPr>
        <p:spPr>
          <a:xfrm>
            <a:off x="50801" y="2054655"/>
            <a:ext cx="9093199" cy="3891450"/>
          </a:xfrm>
          <a:prstGeom prst="rect">
            <a:avLst/>
          </a:prstGeom>
          <a:noFill/>
        </p:spPr>
        <p:txBody>
          <a:bodyPr wrap="square">
            <a:spAutoFit/>
          </a:bodyPr>
          <a:lstStyle/>
          <a:p>
            <a:pPr algn="just">
              <a:lnSpc>
                <a:spcPct val="150000"/>
              </a:lnSpc>
              <a:spcAft>
                <a:spcPts val="800"/>
              </a:spcAft>
            </a:pPr>
            <a:r>
              <a:rPr lang="el-GR" sz="18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Πλουσιότερα σε συνολικά του ελεύθερα αμινοξέα είναι τα καβούρια από την περιοχή της </a:t>
            </a:r>
            <a:r>
              <a:rPr lang="el-GR" sz="1800"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Βισθωνίδας</a:t>
            </a:r>
            <a:r>
              <a:rPr lang="el-GR" sz="18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Το σύνολο των απαραίτητων αμινοξέων στα </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δείγματα καβουριών από την περιοχή της </a:t>
            </a:r>
            <a:r>
              <a:rPr lang="el-GR" sz="18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Βισθωνίδας</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είναι κατά περίπου 45% μεγαλύτερο από τα δείγματα καβουριών των άλλων περιοχών. </a:t>
            </a:r>
          </a:p>
          <a:p>
            <a:pPr algn="just">
              <a:lnSpc>
                <a:spcPct val="150000"/>
              </a:lnSpc>
              <a:spcAft>
                <a:spcPts val="800"/>
              </a:spcAft>
            </a:pP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Τέλος, ως προς τα αποτελέσματα του βρασμού της σάρκας για τα δείγματα καβουριού από το Μεσολόγγι, παρατηρήθηκε μείωση στην συνολική περιεκτικότητα των ελεύθερων αμινοξέων. Αναλυτικότερα, μετά τον βρασμό της σάρκας παρουσιάστηκε μείωση στα μη-απαραίτητα αμινοξέα κατά περίπου 35% ενώ, η μείωση των απαραίτητων αμινοξέων ήταν αρκετά μικρότερη στο 17%. </a:t>
            </a:r>
          </a:p>
        </p:txBody>
      </p:sp>
    </p:spTree>
    <p:extLst>
      <p:ext uri="{BB962C8B-B14F-4D97-AF65-F5344CB8AC3E}">
        <p14:creationId xmlns:p14="http://schemas.microsoft.com/office/powerpoint/2010/main" val="32368893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8">
            <a:extLst>
              <a:ext uri="{FF2B5EF4-FFF2-40B4-BE49-F238E27FC236}">
                <a16:creationId xmlns:a16="http://schemas.microsoft.com/office/drawing/2014/main" id="{E581E84B-7D60-44CA-A529-99E166BBE73F}"/>
              </a:ext>
            </a:extLst>
          </p:cNvPr>
          <p:cNvSpPr>
            <a:spLocks noGrp="1"/>
          </p:cNvSpPr>
          <p:nvPr>
            <p:ph type="title"/>
          </p:nvPr>
        </p:nvSpPr>
        <p:spPr>
          <a:xfrm>
            <a:off x="457200" y="883928"/>
            <a:ext cx="8229600" cy="458787"/>
          </a:xfrm>
        </p:spPr>
        <p:txBody>
          <a:bodyPr>
            <a:normAutofit fontScale="90000"/>
          </a:bodyPr>
          <a:lstStyle/>
          <a:p>
            <a:pPr algn="ctr"/>
            <a:r>
              <a:rPr lang="el-GR" dirty="0"/>
              <a:t>Αποτελέσματα</a:t>
            </a:r>
          </a:p>
        </p:txBody>
      </p:sp>
      <p:sp>
        <p:nvSpPr>
          <p:cNvPr id="13" name="TextBox 12">
            <a:extLst>
              <a:ext uri="{FF2B5EF4-FFF2-40B4-BE49-F238E27FC236}">
                <a16:creationId xmlns:a16="http://schemas.microsoft.com/office/drawing/2014/main" id="{01695795-3C47-445C-88BD-9F615FC0FBB5}"/>
              </a:ext>
            </a:extLst>
          </p:cNvPr>
          <p:cNvSpPr txBox="1"/>
          <p:nvPr/>
        </p:nvSpPr>
        <p:spPr>
          <a:xfrm>
            <a:off x="178105" y="6053852"/>
            <a:ext cx="8787789" cy="738664"/>
          </a:xfrm>
          <a:prstGeom prst="rect">
            <a:avLst/>
          </a:prstGeom>
          <a:noFill/>
        </p:spPr>
        <p:txBody>
          <a:bodyPr wrap="square">
            <a:spAutoFit/>
          </a:bodyPr>
          <a:lstStyle/>
          <a:p>
            <a:pPr algn="just">
              <a:spcAft>
                <a:spcPts val="1000"/>
              </a:spcAft>
            </a:pPr>
            <a:r>
              <a:rPr lang="el-GR" sz="1400" i="0" dirty="0">
                <a:solidFill>
                  <a:schemeClr val="bg1"/>
                </a:solidFill>
                <a:effectLst/>
                <a:latin typeface="Calibri" panose="020F0502020204030204" pitchFamily="34" charset="0"/>
                <a:ea typeface="Calibri" panose="020F0502020204030204" pitchFamily="34" charset="0"/>
                <a:cs typeface="Arial" panose="020B0604020202020204" pitchFamily="34" charset="0"/>
              </a:rPr>
              <a:t>Σύγκριση της περιεκτικότητας σε μ</a:t>
            </a:r>
            <a:r>
              <a:rPr lang="en-GB" sz="1400" i="0" dirty="0">
                <a:solidFill>
                  <a:schemeClr val="bg1"/>
                </a:solidFill>
                <a:effectLst/>
                <a:latin typeface="Calibri" panose="020F0502020204030204" pitchFamily="34" charset="0"/>
                <a:ea typeface="Calibri" panose="020F0502020204030204" pitchFamily="34" charset="0"/>
                <a:cs typeface="Arial" panose="020B0604020202020204" pitchFamily="34" charset="0"/>
              </a:rPr>
              <a:t>g</a:t>
            </a:r>
            <a:r>
              <a:rPr lang="el-GR" sz="1400" i="0" dirty="0">
                <a:solidFill>
                  <a:schemeClr val="bg1"/>
                </a:solidFill>
                <a:effectLst/>
                <a:latin typeface="Calibri" panose="020F0502020204030204" pitchFamily="34" charset="0"/>
                <a:ea typeface="Calibri" panose="020F0502020204030204" pitchFamily="34" charset="0"/>
                <a:cs typeface="Arial" panose="020B0604020202020204" pitchFamily="34" charset="0"/>
              </a:rPr>
              <a:t>/100 </a:t>
            </a:r>
            <a:r>
              <a:rPr lang="en-GB" sz="1400" i="0" dirty="0">
                <a:solidFill>
                  <a:schemeClr val="bg1"/>
                </a:solidFill>
                <a:effectLst/>
                <a:latin typeface="Calibri" panose="020F0502020204030204" pitchFamily="34" charset="0"/>
                <a:ea typeface="Calibri" panose="020F0502020204030204" pitchFamily="34" charset="0"/>
                <a:cs typeface="Arial" panose="020B0604020202020204" pitchFamily="34" charset="0"/>
              </a:rPr>
              <a:t>g</a:t>
            </a:r>
            <a:r>
              <a:rPr lang="el-GR" sz="1400" i="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υγρής σάρκας καβουριού των ολικών κορεσμένων (</a:t>
            </a:r>
            <a:r>
              <a:rPr lang="en-GB" sz="1400" i="0" dirty="0">
                <a:solidFill>
                  <a:schemeClr val="bg1"/>
                </a:solidFill>
                <a:effectLst/>
                <a:latin typeface="Calibri" panose="020F0502020204030204" pitchFamily="34" charset="0"/>
                <a:ea typeface="Calibri" panose="020F0502020204030204" pitchFamily="34" charset="0"/>
                <a:cs typeface="Arial" panose="020B0604020202020204" pitchFamily="34" charset="0"/>
              </a:rPr>
              <a:t>SFA</a:t>
            </a:r>
            <a:r>
              <a:rPr lang="el-GR" sz="1400" i="0" dirty="0">
                <a:solidFill>
                  <a:schemeClr val="bg1"/>
                </a:solidFill>
                <a:effectLst/>
                <a:latin typeface="Calibri" panose="020F0502020204030204" pitchFamily="34" charset="0"/>
                <a:ea typeface="Calibri" panose="020F0502020204030204" pitchFamily="34" charset="0"/>
                <a:cs typeface="Arial" panose="020B0604020202020204" pitchFamily="34" charset="0"/>
              </a:rPr>
              <a:t>), </a:t>
            </a:r>
            <a:r>
              <a:rPr lang="el-GR" sz="1400" i="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μονοακόρεστων</a:t>
            </a:r>
            <a:r>
              <a:rPr lang="el-GR" sz="1400" i="0" dirty="0">
                <a:solidFill>
                  <a:schemeClr val="bg1"/>
                </a:solidFill>
                <a:effectLst/>
                <a:latin typeface="Calibri" panose="020F0502020204030204" pitchFamily="34" charset="0"/>
                <a:ea typeface="Calibri" panose="020F0502020204030204" pitchFamily="34" charset="0"/>
                <a:cs typeface="Arial" panose="020B0604020202020204" pitchFamily="34" charset="0"/>
              </a:rPr>
              <a:t> (</a:t>
            </a:r>
            <a:r>
              <a:rPr lang="en-GB" sz="1400" i="0" dirty="0">
                <a:solidFill>
                  <a:schemeClr val="bg1"/>
                </a:solidFill>
                <a:effectLst/>
                <a:latin typeface="Calibri" panose="020F0502020204030204" pitchFamily="34" charset="0"/>
                <a:ea typeface="Calibri" panose="020F0502020204030204" pitchFamily="34" charset="0"/>
                <a:cs typeface="Arial" panose="020B0604020202020204" pitchFamily="34" charset="0"/>
              </a:rPr>
              <a:t>MUFA</a:t>
            </a:r>
            <a:r>
              <a:rPr lang="el-GR" sz="1400" i="0" dirty="0">
                <a:solidFill>
                  <a:schemeClr val="bg1"/>
                </a:solidFill>
                <a:effectLst/>
                <a:latin typeface="Calibri" panose="020F0502020204030204" pitchFamily="34" charset="0"/>
                <a:ea typeface="Calibri" panose="020F0502020204030204" pitchFamily="34" charset="0"/>
                <a:cs typeface="Arial" panose="020B0604020202020204" pitchFamily="34" charset="0"/>
              </a:rPr>
              <a:t>), </a:t>
            </a:r>
            <a:r>
              <a:rPr lang="el-GR" sz="1400" i="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πολυακόρεστων</a:t>
            </a:r>
            <a:r>
              <a:rPr lang="el-GR" sz="1400" i="0" dirty="0">
                <a:solidFill>
                  <a:schemeClr val="bg1"/>
                </a:solidFill>
                <a:effectLst/>
                <a:latin typeface="Calibri" panose="020F0502020204030204" pitchFamily="34" charset="0"/>
                <a:ea typeface="Calibri" panose="020F0502020204030204" pitchFamily="34" charset="0"/>
                <a:cs typeface="Arial" panose="020B0604020202020204" pitchFamily="34" charset="0"/>
              </a:rPr>
              <a:t> (</a:t>
            </a:r>
            <a:r>
              <a:rPr lang="en-GB" sz="1400" i="0" dirty="0">
                <a:solidFill>
                  <a:schemeClr val="bg1"/>
                </a:solidFill>
                <a:effectLst/>
                <a:latin typeface="Calibri" panose="020F0502020204030204" pitchFamily="34" charset="0"/>
                <a:ea typeface="Calibri" panose="020F0502020204030204" pitchFamily="34" charset="0"/>
                <a:cs typeface="Arial" panose="020B0604020202020204" pitchFamily="34" charset="0"/>
              </a:rPr>
              <a:t>PUFA</a:t>
            </a:r>
            <a:r>
              <a:rPr lang="el-GR" sz="1400" i="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Ω-3 (</a:t>
            </a:r>
            <a:r>
              <a:rPr lang="en-GB" sz="1400" i="0" dirty="0">
                <a:solidFill>
                  <a:schemeClr val="bg1"/>
                </a:solidFill>
                <a:effectLst/>
                <a:latin typeface="Calibri" panose="020F0502020204030204" pitchFamily="34" charset="0"/>
                <a:ea typeface="Calibri" panose="020F0502020204030204" pitchFamily="34" charset="0"/>
                <a:cs typeface="Arial" panose="020B0604020202020204" pitchFamily="34" charset="0"/>
              </a:rPr>
              <a:t>n</a:t>
            </a:r>
            <a:r>
              <a:rPr lang="el-GR" sz="1400" i="0" dirty="0">
                <a:solidFill>
                  <a:schemeClr val="bg1"/>
                </a:solidFill>
                <a:effectLst/>
                <a:latin typeface="Calibri" panose="020F0502020204030204" pitchFamily="34" charset="0"/>
                <a:ea typeface="Calibri" panose="020F0502020204030204" pitchFamily="34" charset="0"/>
                <a:cs typeface="Arial" panose="020B0604020202020204" pitchFamily="34" charset="0"/>
              </a:rPr>
              <a:t>-3), Ω-6 (</a:t>
            </a:r>
            <a:r>
              <a:rPr lang="en-GB" sz="1400" i="0" dirty="0">
                <a:solidFill>
                  <a:schemeClr val="bg1"/>
                </a:solidFill>
                <a:effectLst/>
                <a:latin typeface="Calibri" panose="020F0502020204030204" pitchFamily="34" charset="0"/>
                <a:ea typeface="Calibri" panose="020F0502020204030204" pitchFamily="34" charset="0"/>
                <a:cs typeface="Arial" panose="020B0604020202020204" pitchFamily="34" charset="0"/>
              </a:rPr>
              <a:t>n</a:t>
            </a:r>
            <a:r>
              <a:rPr lang="el-GR" sz="1400" i="0" dirty="0">
                <a:solidFill>
                  <a:schemeClr val="bg1"/>
                </a:solidFill>
                <a:effectLst/>
                <a:latin typeface="Calibri" panose="020F0502020204030204" pitchFamily="34" charset="0"/>
                <a:ea typeface="Calibri" panose="020F0502020204030204" pitchFamily="34" charset="0"/>
                <a:cs typeface="Arial" panose="020B0604020202020204" pitchFamily="34" charset="0"/>
              </a:rPr>
              <a:t>-6) και Ω-9 (</a:t>
            </a:r>
            <a:r>
              <a:rPr lang="en-GB" sz="1400" i="0" dirty="0">
                <a:solidFill>
                  <a:schemeClr val="bg1"/>
                </a:solidFill>
                <a:effectLst/>
                <a:latin typeface="Calibri" panose="020F0502020204030204" pitchFamily="34" charset="0"/>
                <a:ea typeface="Calibri" panose="020F0502020204030204" pitchFamily="34" charset="0"/>
                <a:cs typeface="Arial" panose="020B0604020202020204" pitchFamily="34" charset="0"/>
              </a:rPr>
              <a:t>n</a:t>
            </a:r>
            <a:r>
              <a:rPr lang="el-GR" sz="1400" i="0" dirty="0">
                <a:solidFill>
                  <a:schemeClr val="bg1"/>
                </a:solidFill>
                <a:effectLst/>
                <a:latin typeface="Calibri" panose="020F0502020204030204" pitchFamily="34" charset="0"/>
                <a:ea typeface="Calibri" panose="020F0502020204030204" pitchFamily="34" charset="0"/>
                <a:cs typeface="Arial" panose="020B0604020202020204" pitchFamily="34" charset="0"/>
              </a:rPr>
              <a:t>-9) λιπαρών οξέων για τα δείγματα καβουριών από διαφορετικές περιοχές αλλά και των βρασμένων δειγμάτων Μεσολογγίου.</a:t>
            </a:r>
            <a:endParaRPr lang="el-GR" sz="1400" i="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pic>
        <p:nvPicPr>
          <p:cNvPr id="5" name="Εικόνα 4">
            <a:extLst>
              <a:ext uri="{FF2B5EF4-FFF2-40B4-BE49-F238E27FC236}">
                <a16:creationId xmlns:a16="http://schemas.microsoft.com/office/drawing/2014/main" id="{59E6DDE0-6C26-4125-8505-03D26787F06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07080" y="1342715"/>
            <a:ext cx="7669192" cy="4551470"/>
          </a:xfrm>
          <a:prstGeom prst="rect">
            <a:avLst/>
          </a:prstGeom>
          <a:noFill/>
        </p:spPr>
      </p:pic>
    </p:spTree>
    <p:extLst>
      <p:ext uri="{BB962C8B-B14F-4D97-AF65-F5344CB8AC3E}">
        <p14:creationId xmlns:p14="http://schemas.microsoft.com/office/powerpoint/2010/main" val="6279536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8">
            <a:extLst>
              <a:ext uri="{FF2B5EF4-FFF2-40B4-BE49-F238E27FC236}">
                <a16:creationId xmlns:a16="http://schemas.microsoft.com/office/drawing/2014/main" id="{E581E84B-7D60-44CA-A529-99E166BBE73F}"/>
              </a:ext>
            </a:extLst>
          </p:cNvPr>
          <p:cNvSpPr>
            <a:spLocks noGrp="1"/>
          </p:cNvSpPr>
          <p:nvPr>
            <p:ph type="title"/>
          </p:nvPr>
        </p:nvSpPr>
        <p:spPr>
          <a:xfrm>
            <a:off x="449263" y="1138238"/>
            <a:ext cx="8229600" cy="458787"/>
          </a:xfrm>
        </p:spPr>
        <p:txBody>
          <a:bodyPr>
            <a:normAutofit fontScale="90000"/>
          </a:bodyPr>
          <a:lstStyle/>
          <a:p>
            <a:pPr algn="ctr"/>
            <a:r>
              <a:rPr lang="el-GR" dirty="0"/>
              <a:t>Αποτελέσματα</a:t>
            </a:r>
          </a:p>
        </p:txBody>
      </p:sp>
      <p:sp>
        <p:nvSpPr>
          <p:cNvPr id="13" name="TextBox 12">
            <a:extLst>
              <a:ext uri="{FF2B5EF4-FFF2-40B4-BE49-F238E27FC236}">
                <a16:creationId xmlns:a16="http://schemas.microsoft.com/office/drawing/2014/main" id="{01695795-3C47-445C-88BD-9F615FC0FBB5}"/>
              </a:ext>
            </a:extLst>
          </p:cNvPr>
          <p:cNvSpPr txBox="1"/>
          <p:nvPr/>
        </p:nvSpPr>
        <p:spPr>
          <a:xfrm>
            <a:off x="50801" y="2054655"/>
            <a:ext cx="9093199" cy="4927631"/>
          </a:xfrm>
          <a:prstGeom prst="rect">
            <a:avLst/>
          </a:prstGeom>
          <a:noFill/>
        </p:spPr>
        <p:txBody>
          <a:bodyPr wrap="square">
            <a:spAutoFit/>
          </a:bodyPr>
          <a:lstStyle/>
          <a:p>
            <a:pPr marL="285750" indent="-285750" algn="just">
              <a:lnSpc>
                <a:spcPct val="150000"/>
              </a:lnSpc>
              <a:spcAft>
                <a:spcPts val="800"/>
              </a:spcAft>
              <a:buFont typeface="Wingdings" panose="05000000000000000000" pitchFamily="2" charset="2"/>
              <a:buChar char="q"/>
            </a:pP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Συγκρίνοντας την περιεκτικότητα των τριών κατηγοριών παρατηρείται ότι σε όλα τα καβούρια την μεγαλύτερη περιεκτικότητα έχουν τα </a:t>
            </a:r>
            <a:r>
              <a:rPr lang="el-GR" sz="18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πολυακόρεστα</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(PUFA) λιπαρά οξέα, τα οποία κυρίως αποτελούνται από Ω-3 λιπαρά οξέα. </a:t>
            </a:r>
            <a:endParaRPr lang="el-GR"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marL="285750" indent="-285750" algn="just">
              <a:lnSpc>
                <a:spcPct val="150000"/>
              </a:lnSpc>
              <a:spcAft>
                <a:spcPts val="800"/>
              </a:spcAft>
              <a:buFont typeface="Wingdings" panose="05000000000000000000" pitchFamily="2" charset="2"/>
              <a:buChar char="q"/>
            </a:pP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Η αναλογία των </a:t>
            </a:r>
            <a:r>
              <a:rPr lang="el-GR" sz="18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πολυακόρεστων</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προς κορεσμένων λιπαρών οξέων (Σ</a:t>
            </a:r>
            <a:r>
              <a:rPr lang="en-GB" sz="1800" baseline="-25000" dirty="0">
                <a:solidFill>
                  <a:schemeClr val="bg1"/>
                </a:solidFill>
                <a:effectLst/>
                <a:latin typeface="Calibri" panose="020F0502020204030204" pitchFamily="34" charset="0"/>
                <a:ea typeface="Calibri" panose="020F0502020204030204" pitchFamily="34" charset="0"/>
                <a:cs typeface="Arial" panose="020B0604020202020204" pitchFamily="34" charset="0"/>
              </a:rPr>
              <a:t>MUFA</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/Σ</a:t>
            </a:r>
            <a:r>
              <a:rPr lang="en-GB" sz="1800" baseline="-25000" dirty="0">
                <a:solidFill>
                  <a:schemeClr val="bg1"/>
                </a:solidFill>
                <a:effectLst/>
                <a:latin typeface="Calibri" panose="020F0502020204030204" pitchFamily="34" charset="0"/>
                <a:ea typeface="Calibri" panose="020F0502020204030204" pitchFamily="34" charset="0"/>
                <a:cs typeface="Arial" panose="020B0604020202020204" pitchFamily="34" charset="0"/>
              </a:rPr>
              <a:t>SFA</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για τα προσδιοριζόμενα δείγματα κυμαίνεται από 1,1 </a:t>
            </a:r>
            <a:r>
              <a:rPr lang="el-GR" sz="18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εώς</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1,5, με την ελάχιστη </a:t>
            </a:r>
            <a:r>
              <a:rPr lang="el-GR" sz="18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συνιστώμενη</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αναλογία Σ</a:t>
            </a:r>
            <a:r>
              <a:rPr lang="en-GB" sz="1800" baseline="-25000" dirty="0">
                <a:solidFill>
                  <a:schemeClr val="bg1"/>
                </a:solidFill>
                <a:effectLst/>
                <a:latin typeface="Calibri" panose="020F0502020204030204" pitchFamily="34" charset="0"/>
                <a:ea typeface="Calibri" panose="020F0502020204030204" pitchFamily="34" charset="0"/>
                <a:cs typeface="Arial" panose="020B0604020202020204" pitchFamily="34" charset="0"/>
              </a:rPr>
              <a:t>PUFA</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/Σ</a:t>
            </a:r>
            <a:r>
              <a:rPr lang="en-GB" sz="1800" baseline="-25000" dirty="0">
                <a:solidFill>
                  <a:schemeClr val="bg1"/>
                </a:solidFill>
                <a:effectLst/>
                <a:latin typeface="Calibri" panose="020F0502020204030204" pitchFamily="34" charset="0"/>
                <a:ea typeface="Calibri" panose="020F0502020204030204" pitchFamily="34" charset="0"/>
                <a:cs typeface="Arial" panose="020B0604020202020204" pitchFamily="34" charset="0"/>
              </a:rPr>
              <a:t>SFA</a:t>
            </a:r>
            <a:r>
              <a:rPr lang="en-GB"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να είναι 0,45 </a:t>
            </a:r>
          </a:p>
          <a:p>
            <a:pPr marL="285750" indent="-285750" algn="just">
              <a:lnSpc>
                <a:spcPct val="150000"/>
              </a:lnSpc>
              <a:spcAft>
                <a:spcPts val="800"/>
              </a:spcAft>
              <a:buFont typeface="Wingdings" panose="05000000000000000000" pitchFamily="2" charset="2"/>
              <a:buChar char="q"/>
            </a:pP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Επιπρόσθετα, σημαντικό δεδομένο αποτελεί στο δείγμα του Μεσολογγίου μετά το βρασμό η αναλογία Σ</a:t>
            </a:r>
            <a:r>
              <a:rPr lang="en-GB" sz="1800" baseline="-25000" dirty="0">
                <a:solidFill>
                  <a:schemeClr val="bg1"/>
                </a:solidFill>
                <a:effectLst/>
                <a:latin typeface="Calibri" panose="020F0502020204030204" pitchFamily="34" charset="0"/>
                <a:ea typeface="Calibri" panose="020F0502020204030204" pitchFamily="34" charset="0"/>
                <a:cs typeface="Arial" panose="020B0604020202020204" pitchFamily="34" charset="0"/>
              </a:rPr>
              <a:t>PUFA</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/Σ</a:t>
            </a:r>
            <a:r>
              <a:rPr lang="en-GB" sz="1800" baseline="-25000" dirty="0">
                <a:solidFill>
                  <a:schemeClr val="bg1"/>
                </a:solidFill>
                <a:effectLst/>
                <a:latin typeface="Calibri" panose="020F0502020204030204" pitchFamily="34" charset="0"/>
                <a:ea typeface="Calibri" panose="020F0502020204030204" pitchFamily="34" charset="0"/>
                <a:cs typeface="Arial" panose="020B0604020202020204" pitchFamily="34" charset="0"/>
              </a:rPr>
              <a:t>SFA</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η οποία δείχνει να αυξάνεται. Επομένως, ο βρασμός δεν δείχνει να επηρεάζει την περιεκτικότητα των </a:t>
            </a:r>
            <a:r>
              <a:rPr lang="en-GB"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PUFA</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τα οποία αποτελούν τα πιο ευεργετικά λιπαρά οξέα για την ανθρώπινη υγεία.</a:t>
            </a:r>
          </a:p>
          <a:p>
            <a:pPr marL="285750" indent="-285750" algn="just">
              <a:lnSpc>
                <a:spcPct val="150000"/>
              </a:lnSpc>
              <a:spcAft>
                <a:spcPts val="800"/>
              </a:spcAft>
              <a:buFont typeface="Wingdings" panose="05000000000000000000" pitchFamily="2" charset="2"/>
              <a:buChar char="q"/>
            </a:pPr>
            <a:endPar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506279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8">
            <a:extLst>
              <a:ext uri="{FF2B5EF4-FFF2-40B4-BE49-F238E27FC236}">
                <a16:creationId xmlns:a16="http://schemas.microsoft.com/office/drawing/2014/main" id="{E581E84B-7D60-44CA-A529-99E166BBE73F}"/>
              </a:ext>
            </a:extLst>
          </p:cNvPr>
          <p:cNvSpPr>
            <a:spLocks noGrp="1"/>
          </p:cNvSpPr>
          <p:nvPr>
            <p:ph type="title"/>
          </p:nvPr>
        </p:nvSpPr>
        <p:spPr>
          <a:xfrm>
            <a:off x="457200" y="1025729"/>
            <a:ext cx="8229600" cy="458787"/>
          </a:xfrm>
        </p:spPr>
        <p:txBody>
          <a:bodyPr>
            <a:normAutofit fontScale="90000"/>
          </a:bodyPr>
          <a:lstStyle/>
          <a:p>
            <a:pPr algn="ctr"/>
            <a:r>
              <a:rPr lang="el-GR" dirty="0"/>
              <a:t>Αποτελέσματα</a:t>
            </a:r>
          </a:p>
        </p:txBody>
      </p:sp>
      <p:sp>
        <p:nvSpPr>
          <p:cNvPr id="13" name="TextBox 12">
            <a:extLst>
              <a:ext uri="{FF2B5EF4-FFF2-40B4-BE49-F238E27FC236}">
                <a16:creationId xmlns:a16="http://schemas.microsoft.com/office/drawing/2014/main" id="{01695795-3C47-445C-88BD-9F615FC0FBB5}"/>
              </a:ext>
            </a:extLst>
          </p:cNvPr>
          <p:cNvSpPr txBox="1"/>
          <p:nvPr/>
        </p:nvSpPr>
        <p:spPr>
          <a:xfrm>
            <a:off x="0" y="3887115"/>
            <a:ext cx="9149799" cy="2236638"/>
          </a:xfrm>
          <a:prstGeom prst="rect">
            <a:avLst/>
          </a:prstGeom>
          <a:noFill/>
        </p:spPr>
        <p:txBody>
          <a:bodyPr wrap="square">
            <a:spAutoFit/>
          </a:bodyPr>
          <a:lstStyle/>
          <a:p>
            <a:pPr marL="285750" indent="-285750" algn="just">
              <a:lnSpc>
                <a:spcPct val="150000"/>
              </a:lnSpc>
              <a:spcAft>
                <a:spcPts val="800"/>
              </a:spcAft>
              <a:buFont typeface="Arial" panose="020B0604020202020204" pitchFamily="34" charset="0"/>
              <a:buChar char="•"/>
            </a:pPr>
            <a:r>
              <a:rPr lang="el-GR" sz="15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Στα δείγματα των καβουριών </a:t>
            </a:r>
            <a:r>
              <a:rPr lang="el-GR" sz="15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Σαγιάδας</a:t>
            </a:r>
            <a:r>
              <a:rPr lang="el-GR" sz="15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και Μεσολογγίου καταγράφηκαν τα υψηλότερα επίπεδα βιταμίνης Ε.</a:t>
            </a:r>
          </a:p>
          <a:p>
            <a:pPr marL="285750" indent="-285750" algn="just">
              <a:lnSpc>
                <a:spcPct val="150000"/>
              </a:lnSpc>
              <a:spcAft>
                <a:spcPts val="800"/>
              </a:spcAft>
              <a:buFont typeface="Arial" panose="020B0604020202020204" pitchFamily="34" charset="0"/>
              <a:buChar char="•"/>
            </a:pPr>
            <a:r>
              <a:rPr lang="el-GR" sz="15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Ως προς την επαρκή ημερήσια πρόσληψη α-</a:t>
            </a:r>
            <a:r>
              <a:rPr lang="el-GR" sz="15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τοκοφερόλης</a:t>
            </a:r>
            <a:r>
              <a:rPr lang="el-GR" sz="15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για τους ενήλικες, ορίζεται στα 13 </a:t>
            </a:r>
            <a:r>
              <a:rPr lang="el-GR" sz="15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mg</a:t>
            </a:r>
            <a:r>
              <a:rPr lang="el-GR" sz="15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/ημέρα για τους άνδρες και στα 11 </a:t>
            </a:r>
            <a:r>
              <a:rPr lang="el-GR" sz="15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mg</a:t>
            </a:r>
            <a:r>
              <a:rPr lang="el-GR" sz="15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/ημέρα για τις γυναίκες. Επομένως, οι τιμές της α-</a:t>
            </a:r>
            <a:r>
              <a:rPr lang="el-GR" sz="15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τοκοφερόλης</a:t>
            </a:r>
            <a:r>
              <a:rPr lang="el-GR" sz="15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κατά την κατανάλωση 100 g υγρής σάρκας αντιστοιχούν σε κάλυψη της ημερήσιας διατροφικής πρόσληψης κατά: 20% στους άνδρες και 23% στις γυναίκες, σύμφωνα με τα δείγματα καβουριών των περιοχών </a:t>
            </a:r>
            <a:r>
              <a:rPr lang="el-GR" sz="15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Σαγιάδας</a:t>
            </a:r>
            <a:r>
              <a:rPr lang="el-GR" sz="15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και Μεσολογγίου.</a:t>
            </a:r>
          </a:p>
        </p:txBody>
      </p:sp>
      <p:graphicFrame>
        <p:nvGraphicFramePr>
          <p:cNvPr id="3" name="Πίνακας 2">
            <a:extLst>
              <a:ext uri="{FF2B5EF4-FFF2-40B4-BE49-F238E27FC236}">
                <a16:creationId xmlns:a16="http://schemas.microsoft.com/office/drawing/2014/main" id="{1C090651-FF6E-4A23-A287-B6FE3EA38D3E}"/>
              </a:ext>
            </a:extLst>
          </p:cNvPr>
          <p:cNvGraphicFramePr>
            <a:graphicFrameLocks noGrp="1"/>
          </p:cNvGraphicFramePr>
          <p:nvPr>
            <p:extLst>
              <p:ext uri="{D42A27DB-BD31-4B8C-83A1-F6EECF244321}">
                <p14:modId xmlns:p14="http://schemas.microsoft.com/office/powerpoint/2010/main" val="2043095537"/>
              </p:ext>
            </p:extLst>
          </p:nvPr>
        </p:nvGraphicFramePr>
        <p:xfrm>
          <a:off x="2847092" y="1801197"/>
          <a:ext cx="4168188" cy="1769237"/>
        </p:xfrm>
        <a:graphic>
          <a:graphicData uri="http://schemas.openxmlformats.org/drawingml/2006/table">
            <a:tbl>
              <a:tblPr firstRow="1" firstCol="1" bandRow="1">
                <a:tableStyleId>{3B4B98B0-60AC-42C2-AFA5-B58CD77FA1E5}</a:tableStyleId>
              </a:tblPr>
              <a:tblGrid>
                <a:gridCol w="1756107">
                  <a:extLst>
                    <a:ext uri="{9D8B030D-6E8A-4147-A177-3AD203B41FA5}">
                      <a16:colId xmlns:a16="http://schemas.microsoft.com/office/drawing/2014/main" val="3244303355"/>
                    </a:ext>
                  </a:extLst>
                </a:gridCol>
                <a:gridCol w="2412081">
                  <a:extLst>
                    <a:ext uri="{9D8B030D-6E8A-4147-A177-3AD203B41FA5}">
                      <a16:colId xmlns:a16="http://schemas.microsoft.com/office/drawing/2014/main" val="3665070968"/>
                    </a:ext>
                  </a:extLst>
                </a:gridCol>
              </a:tblGrid>
              <a:tr h="408305">
                <a:tc>
                  <a:txBody>
                    <a:bodyPr/>
                    <a:lstStyle/>
                    <a:p>
                      <a:pPr algn="ctr">
                        <a:lnSpc>
                          <a:spcPct val="115000"/>
                        </a:lnSpc>
                        <a:spcAft>
                          <a:spcPts val="800"/>
                        </a:spcAft>
                      </a:pPr>
                      <a:r>
                        <a:rPr lang="el-GR" sz="1600" dirty="0">
                          <a:solidFill>
                            <a:schemeClr val="bg1"/>
                          </a:solidFill>
                          <a:effectLst/>
                        </a:rPr>
                        <a:t>Δείγματα καβουριών</a:t>
                      </a:r>
                      <a:endParaRPr lang="el-GR" sz="14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800"/>
                        </a:spcAft>
                      </a:pPr>
                      <a:r>
                        <a:rPr lang="en-GB" sz="1600">
                          <a:solidFill>
                            <a:schemeClr val="bg1"/>
                          </a:solidFill>
                          <a:effectLst/>
                        </a:rPr>
                        <a:t>m</a:t>
                      </a:r>
                      <a:r>
                        <a:rPr lang="el-GR" sz="1600">
                          <a:solidFill>
                            <a:schemeClr val="bg1"/>
                          </a:solidFill>
                          <a:effectLst/>
                        </a:rPr>
                        <a:t>g βιτ. E/100 g υγρής σάρκας καβουριού</a:t>
                      </a:r>
                      <a:endParaRPr lang="el-GR" sz="14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219460403"/>
                  </a:ext>
                </a:extLst>
              </a:tr>
              <a:tr h="408305">
                <a:tc>
                  <a:txBody>
                    <a:bodyPr/>
                    <a:lstStyle/>
                    <a:p>
                      <a:pPr algn="ctr">
                        <a:lnSpc>
                          <a:spcPct val="150000"/>
                        </a:lnSpc>
                        <a:spcAft>
                          <a:spcPts val="800"/>
                        </a:spcAft>
                      </a:pPr>
                      <a:r>
                        <a:rPr lang="el-GR" sz="1600">
                          <a:solidFill>
                            <a:schemeClr val="bg1"/>
                          </a:solidFill>
                          <a:effectLst/>
                        </a:rPr>
                        <a:t>Σαγιάδας</a:t>
                      </a:r>
                      <a:endParaRPr lang="el-GR" sz="14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800"/>
                        </a:spcAft>
                      </a:pPr>
                      <a:r>
                        <a:rPr lang="el-GR" sz="1600">
                          <a:solidFill>
                            <a:schemeClr val="bg1"/>
                          </a:solidFill>
                          <a:effectLst/>
                        </a:rPr>
                        <a:t>2,6±0,1</a:t>
                      </a:r>
                      <a:endParaRPr lang="el-GR" sz="14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85973525"/>
                  </a:ext>
                </a:extLst>
              </a:tr>
              <a:tr h="408305">
                <a:tc>
                  <a:txBody>
                    <a:bodyPr/>
                    <a:lstStyle/>
                    <a:p>
                      <a:pPr algn="ctr">
                        <a:lnSpc>
                          <a:spcPct val="150000"/>
                        </a:lnSpc>
                        <a:spcAft>
                          <a:spcPts val="800"/>
                        </a:spcAft>
                      </a:pPr>
                      <a:r>
                        <a:rPr lang="el-GR" sz="1600">
                          <a:solidFill>
                            <a:schemeClr val="bg1"/>
                          </a:solidFill>
                          <a:effectLst/>
                        </a:rPr>
                        <a:t>Βισθωνίδας</a:t>
                      </a:r>
                      <a:endParaRPr lang="el-GR" sz="14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800"/>
                        </a:spcAft>
                      </a:pPr>
                      <a:r>
                        <a:rPr lang="el-GR" sz="1600">
                          <a:solidFill>
                            <a:schemeClr val="bg1"/>
                          </a:solidFill>
                          <a:effectLst/>
                        </a:rPr>
                        <a:t>1,9±0,1</a:t>
                      </a:r>
                      <a:endParaRPr lang="el-GR" sz="14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220858696"/>
                  </a:ext>
                </a:extLst>
              </a:tr>
              <a:tr h="408305">
                <a:tc>
                  <a:txBody>
                    <a:bodyPr/>
                    <a:lstStyle/>
                    <a:p>
                      <a:pPr algn="ctr">
                        <a:lnSpc>
                          <a:spcPct val="150000"/>
                        </a:lnSpc>
                        <a:spcAft>
                          <a:spcPts val="800"/>
                        </a:spcAft>
                      </a:pPr>
                      <a:r>
                        <a:rPr lang="el-GR" sz="1600" dirty="0">
                          <a:solidFill>
                            <a:schemeClr val="bg1"/>
                          </a:solidFill>
                          <a:effectLst/>
                        </a:rPr>
                        <a:t>Μεσολογγίου</a:t>
                      </a:r>
                      <a:endParaRPr lang="el-GR" sz="14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800"/>
                        </a:spcAft>
                      </a:pPr>
                      <a:r>
                        <a:rPr lang="el-GR" sz="1600" dirty="0">
                          <a:solidFill>
                            <a:schemeClr val="bg1"/>
                          </a:solidFill>
                          <a:effectLst/>
                        </a:rPr>
                        <a:t>2,5±0,1</a:t>
                      </a:r>
                      <a:endParaRPr lang="el-GR" sz="14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12198113"/>
                  </a:ext>
                </a:extLst>
              </a:tr>
            </a:tbl>
          </a:graphicData>
        </a:graphic>
      </p:graphicFrame>
    </p:spTree>
    <p:extLst>
      <p:ext uri="{BB962C8B-B14F-4D97-AF65-F5344CB8AC3E}">
        <p14:creationId xmlns:p14="http://schemas.microsoft.com/office/powerpoint/2010/main" val="1622831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8">
            <a:extLst>
              <a:ext uri="{FF2B5EF4-FFF2-40B4-BE49-F238E27FC236}">
                <a16:creationId xmlns:a16="http://schemas.microsoft.com/office/drawing/2014/main" id="{E581E84B-7D60-44CA-A529-99E166BBE73F}"/>
              </a:ext>
            </a:extLst>
          </p:cNvPr>
          <p:cNvSpPr>
            <a:spLocks noGrp="1"/>
          </p:cNvSpPr>
          <p:nvPr>
            <p:ph type="title"/>
          </p:nvPr>
        </p:nvSpPr>
        <p:spPr>
          <a:xfrm>
            <a:off x="449263" y="1138238"/>
            <a:ext cx="8229600" cy="458787"/>
          </a:xfrm>
        </p:spPr>
        <p:txBody>
          <a:bodyPr>
            <a:normAutofit fontScale="90000"/>
          </a:bodyPr>
          <a:lstStyle/>
          <a:p>
            <a:pPr algn="ctr"/>
            <a:r>
              <a:rPr lang="el-GR" dirty="0"/>
              <a:t>Συμπεράσματα</a:t>
            </a:r>
          </a:p>
        </p:txBody>
      </p:sp>
      <p:sp>
        <p:nvSpPr>
          <p:cNvPr id="13" name="TextBox 12">
            <a:extLst>
              <a:ext uri="{FF2B5EF4-FFF2-40B4-BE49-F238E27FC236}">
                <a16:creationId xmlns:a16="http://schemas.microsoft.com/office/drawing/2014/main" id="{01695795-3C47-445C-88BD-9F615FC0FBB5}"/>
              </a:ext>
            </a:extLst>
          </p:cNvPr>
          <p:cNvSpPr txBox="1"/>
          <p:nvPr/>
        </p:nvSpPr>
        <p:spPr>
          <a:xfrm>
            <a:off x="-2900" y="1901950"/>
            <a:ext cx="9149799" cy="3994042"/>
          </a:xfrm>
          <a:prstGeom prst="rect">
            <a:avLst/>
          </a:prstGeom>
          <a:noFill/>
        </p:spPr>
        <p:txBody>
          <a:bodyPr wrap="square">
            <a:spAutoFit/>
          </a:bodyPr>
          <a:lstStyle/>
          <a:p>
            <a:pPr marL="285750" indent="-285750" algn="just">
              <a:lnSpc>
                <a:spcPct val="150000"/>
              </a:lnSpc>
              <a:spcAft>
                <a:spcPts val="800"/>
              </a:spcAft>
              <a:buFont typeface="Wingdings" panose="05000000000000000000" pitchFamily="2" charset="2"/>
              <a:buChar char="q"/>
            </a:pP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Σύμφωνα με όλα τα παραπάνω συνάγεται ότι η σάρκα των μπλε καβουριών (</a:t>
            </a:r>
            <a:r>
              <a:rPr lang="en-GB"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C</a:t>
            </a:r>
            <a:r>
              <a:rPr lang="el-GR" sz="18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allinectes</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a:t>
            </a:r>
            <a:r>
              <a:rPr lang="en-GB"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s</a:t>
            </a:r>
            <a:r>
              <a:rPr lang="el-GR" sz="18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apidus</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αποτελεί πηγή ελεύθερων αμινοξέων, λιπαρών οξέων και βιταμίνης Ε</a:t>
            </a:r>
          </a:p>
          <a:p>
            <a:pPr marL="285750" indent="-285750" algn="just">
              <a:lnSpc>
                <a:spcPct val="150000"/>
              </a:lnSpc>
              <a:spcAft>
                <a:spcPts val="800"/>
              </a:spcAft>
              <a:buFont typeface="Wingdings" panose="05000000000000000000" pitchFamily="2" charset="2"/>
              <a:buChar char="q"/>
            </a:pP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Ως προς τα λιπαρά οξέα, η σάρκα των καβουριών βρέθηκε πλούσια σε ευεργετικά για την ανθρώπινη υγεία </a:t>
            </a:r>
            <a:r>
              <a:rPr lang="el-GR" sz="18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πολυακόρεστα</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Ω-3 λιπαρά οξέα, </a:t>
            </a:r>
          </a:p>
          <a:p>
            <a:pPr marL="285750" indent="-285750" algn="just">
              <a:lnSpc>
                <a:spcPct val="150000"/>
              </a:lnSpc>
              <a:spcAft>
                <a:spcPts val="800"/>
              </a:spcAft>
              <a:buFont typeface="Wingdings" panose="05000000000000000000" pitchFamily="2" charset="2"/>
              <a:buChar char="q"/>
            </a:pP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Η επίδραση του βρασμού της σάρκας στην περιεκτικότητα τόσο των ελεύθερων αμινοξέων όσο και τον λιπαρών οξέων παρουσίασε μικρή μείωση της περιεκτικότητα τους. Βέβαια, η μείωση αυτή ανιχνεύτηκε κυρίως στα μη-απαραίτητα αμινοξέα και στα κορεσμένα και </a:t>
            </a:r>
            <a:r>
              <a:rPr lang="el-GR" sz="18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μονοακόρεστα</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λιπαρά οξέα, με αποτέλεσμα να μην επηρεάζεται σημαντικά η διατροφική αξία της σάρκας μετά τον βρασμό. </a:t>
            </a:r>
          </a:p>
        </p:txBody>
      </p:sp>
    </p:spTree>
    <p:extLst>
      <p:ext uri="{BB962C8B-B14F-4D97-AF65-F5344CB8AC3E}">
        <p14:creationId xmlns:p14="http://schemas.microsoft.com/office/powerpoint/2010/main" val="548566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6472C942-08FF-4BFB-9F78-280C7A2E3142}"/>
              </a:ext>
            </a:extLst>
          </p:cNvPr>
          <p:cNvSpPr>
            <a:spLocks noGrp="1"/>
          </p:cNvSpPr>
          <p:nvPr>
            <p:ph type="title"/>
          </p:nvPr>
        </p:nvSpPr>
        <p:spPr>
          <a:xfrm>
            <a:off x="628650" y="365125"/>
            <a:ext cx="7886700" cy="1325563"/>
          </a:xfrm>
        </p:spPr>
        <p:txBody>
          <a:bodyPr>
            <a:normAutofit/>
          </a:bodyPr>
          <a:lstStyle/>
          <a:p>
            <a:r>
              <a:rPr lang="el-GR"/>
              <a:t>Διατροφική αξία των τροφίμων</a:t>
            </a:r>
          </a:p>
        </p:txBody>
      </p:sp>
      <p:sp>
        <p:nvSpPr>
          <p:cNvPr id="26"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Θέση περιεχομένου 2">
            <a:extLst>
              <a:ext uri="{FF2B5EF4-FFF2-40B4-BE49-F238E27FC236}">
                <a16:creationId xmlns:a16="http://schemas.microsoft.com/office/drawing/2014/main" id="{13A3CE91-4818-4832-AB1B-A9BDB0A48E32}"/>
              </a:ext>
            </a:extLst>
          </p:cNvPr>
          <p:cNvSpPr>
            <a:spLocks noGrp="1"/>
          </p:cNvSpPr>
          <p:nvPr>
            <p:ph idx="1"/>
          </p:nvPr>
        </p:nvSpPr>
        <p:spPr>
          <a:xfrm>
            <a:off x="636180" y="505391"/>
            <a:ext cx="8219090" cy="6352608"/>
          </a:xfrm>
        </p:spPr>
        <p:txBody>
          <a:bodyPr>
            <a:normAutofit fontScale="92500" lnSpcReduction="10000"/>
          </a:bodyPr>
          <a:lstStyle/>
          <a:p>
            <a:pPr algn="just">
              <a:lnSpc>
                <a:spcPct val="90000"/>
              </a:lnSpc>
              <a:spcAft>
                <a:spcPts val="800"/>
              </a:spcAft>
              <a:buFont typeface="Wingdings" panose="05000000000000000000" pitchFamily="2" charset="2"/>
              <a:buChar char="v"/>
            </a:pPr>
            <a:r>
              <a:rPr lang="el-GR" sz="1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Τα τελευταία χρόνια και κυρίως στις αναπτυγμένες χώρες παρατηρείται μεγάλη υπερκατανάλωση τροφής, η οποία δεν βασίζεται σε ισορροπημένη διατροφή τόσο ως προς την πλευρά των τροφίμων όσο και των θρεπτικών τους συστατικών. Αυτό έχει σαν αποτέλεσμα να αυξάνονται τα ποσοστά των υπέρβαρων ατόμων ενώ η εδραίωση του δυτικού τύπου διατροφής όπου χαρακτηρίζεται από μεγάλη κατανάλωση κρέατος και επεξεργασμένων τροφίμων, μικρή κατανάλωση σε φρέσκα φρούτα, λαχανικά, όσπρια και θαλασσινά έχει συνδεθεί µε ορισμένες «σύγχρονες» ασθένειες όπως είναι οι καρδιοπάθειες, τα εγκεφαλικά, η παχυσαρκία, ο διαβήτης, ο καρκίνος κ.α. Επομένως, μεγάλη σημασία φέρει ο επίσημος έλεγχος και η παρακολούθηση των τροφίμων, ώστε να αξιολογηθεί η ποιότητά τους μέσω ελέγχου των θρεπτικών συστατικών τους, αποσκοπώντας στην ευρεία προώθηση τροφίμων υψηλής διατροφικής αξίας. </a:t>
            </a:r>
          </a:p>
          <a:p>
            <a:pPr algn="just">
              <a:lnSpc>
                <a:spcPct val="90000"/>
              </a:lnSpc>
              <a:spcAft>
                <a:spcPts val="800"/>
              </a:spcAft>
              <a:buFont typeface="Wingdings" panose="05000000000000000000" pitchFamily="2" charset="2"/>
              <a:buChar char="v"/>
            </a:pPr>
            <a:r>
              <a:rPr lang="el-GR" sz="1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Με τον όρο διατροφική αξία εννοούμε την ικανότητα των τροφίμων να παρέχουν τα απαραίτητα θρεπτικά συστατικά για τη διατήρηση του οργανισμού και τη φυσική λειτουργία του. Ως θρεπτικά συστατικά ορίζονται οι χημικές ενώσεις, οι οποίες είναι απαραίτητες για τη διεκπεραίωση βασικών λειτουργιών όπως η δημιουργία και η ανάπλαση ιστών, η παραγωγή ενέργειας κ.α. Ως εκ τούτου, τα θρεπτικά συστατικά χωρίζονται σε πολλές κατηγορίες. </a:t>
            </a:r>
          </a:p>
          <a:p>
            <a:pPr>
              <a:lnSpc>
                <a:spcPct val="90000"/>
              </a:lnSpc>
              <a:spcAft>
                <a:spcPts val="800"/>
              </a:spcAft>
              <a:buFont typeface="Wingdings" panose="05000000000000000000" pitchFamily="2" charset="2"/>
              <a:buChar char="v"/>
            </a:pPr>
            <a:endParaRPr lang="el-G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a:lnSpc>
                <a:spcPct val="90000"/>
              </a:lnSpc>
              <a:spcAft>
                <a:spcPts val="800"/>
              </a:spcAft>
              <a:buFont typeface="Wingdings" panose="05000000000000000000" pitchFamily="2" charset="2"/>
              <a:buChar char="v"/>
            </a:pPr>
            <a:r>
              <a:rPr lang="el-GR" sz="1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Οι κύριες από αυτές είναι:</a:t>
            </a:r>
          </a:p>
          <a:p>
            <a:pPr algn="ctr">
              <a:lnSpc>
                <a:spcPct val="90000"/>
              </a:lnSpc>
            </a:pPr>
            <a:r>
              <a:rPr lang="el-GR" sz="1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Νερό</a:t>
            </a:r>
          </a:p>
          <a:p>
            <a:pPr algn="ctr">
              <a:lnSpc>
                <a:spcPct val="90000"/>
              </a:lnSpc>
            </a:pPr>
            <a:r>
              <a:rPr lang="el-GR" sz="1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Υδατάνθρακες (</a:t>
            </a:r>
            <a:r>
              <a:rPr lang="en-US" sz="1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carbohydrates)</a:t>
            </a:r>
            <a:endParaRPr lang="el-G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a:lnSpc>
                <a:spcPct val="90000"/>
              </a:lnSpc>
            </a:pPr>
            <a:r>
              <a:rPr lang="el-GR" sz="1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Πρωτεΐνες (</a:t>
            </a:r>
            <a:r>
              <a:rPr lang="en-US" sz="1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proteins)</a:t>
            </a:r>
            <a:endParaRPr lang="el-G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a:lnSpc>
                <a:spcPct val="90000"/>
              </a:lnSpc>
            </a:pPr>
            <a:r>
              <a:rPr lang="el-GR" sz="1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Λιπαρά (</a:t>
            </a:r>
            <a:r>
              <a:rPr lang="en-US" sz="1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lipids)</a:t>
            </a:r>
            <a:endParaRPr lang="el-G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a:lnSpc>
                <a:spcPct val="90000"/>
              </a:lnSpc>
              <a:spcAft>
                <a:spcPts val="1000"/>
              </a:spcAft>
            </a:pPr>
            <a:r>
              <a:rPr lang="el-GR" sz="1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Ανόργανα συστατικά (</a:t>
            </a:r>
            <a:r>
              <a:rPr lang="en-US" sz="1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minerals</a:t>
            </a:r>
            <a:endParaRPr lang="el-G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53713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855" y="833015"/>
            <a:ext cx="9153149" cy="458115"/>
          </a:xfrm>
        </p:spPr>
        <p:txBody>
          <a:bodyPr>
            <a:normAutofit fontScale="90000"/>
          </a:bodyPr>
          <a:lstStyle/>
          <a:p>
            <a:pPr algn="ctr"/>
            <a:r>
              <a:rPr lang="el-GR" dirty="0"/>
              <a:t>Σκοπός</a:t>
            </a:r>
            <a:endParaRPr lang="en-US" dirty="0"/>
          </a:p>
        </p:txBody>
      </p:sp>
      <p:sp>
        <p:nvSpPr>
          <p:cNvPr id="3" name="Content Placeholder 2"/>
          <p:cNvSpPr>
            <a:spLocks noGrp="1"/>
          </p:cNvSpPr>
          <p:nvPr>
            <p:ph idx="1"/>
          </p:nvPr>
        </p:nvSpPr>
        <p:spPr>
          <a:xfrm>
            <a:off x="143555" y="1596540"/>
            <a:ext cx="9000445" cy="5108755"/>
          </a:xfrm>
        </p:spPr>
        <p:txBody>
          <a:bodyPr>
            <a:normAutofit fontScale="77500" lnSpcReduction="20000"/>
          </a:bodyPr>
          <a:lstStyle/>
          <a:p>
            <a:pPr>
              <a:buFont typeface="Wingdings" panose="05000000000000000000" pitchFamily="2" charset="2"/>
              <a:buChar char="v"/>
            </a:pPr>
            <a:r>
              <a:rPr lang="el-GR" dirty="0">
                <a:solidFill>
                  <a:schemeClr val="bg1"/>
                </a:solidFill>
              </a:rPr>
              <a:t>Διερεύνηση της θρεπτικής αξίας της σάρκας του μπλε καβουριού από 3 περιοχές της Ελλάδας (</a:t>
            </a:r>
            <a:r>
              <a:rPr lang="el-GR" dirty="0" err="1">
                <a:solidFill>
                  <a:schemeClr val="bg1"/>
                </a:solidFill>
              </a:rPr>
              <a:t>Βισθωνίδα</a:t>
            </a:r>
            <a:r>
              <a:rPr lang="el-GR" dirty="0">
                <a:solidFill>
                  <a:schemeClr val="bg1"/>
                </a:solidFill>
              </a:rPr>
              <a:t> (Δ1), </a:t>
            </a:r>
            <a:r>
              <a:rPr lang="el-GR" dirty="0" err="1">
                <a:solidFill>
                  <a:schemeClr val="bg1"/>
                </a:solidFill>
              </a:rPr>
              <a:t>Σαγιάδα</a:t>
            </a:r>
            <a:r>
              <a:rPr lang="el-GR" dirty="0">
                <a:solidFill>
                  <a:schemeClr val="bg1"/>
                </a:solidFill>
              </a:rPr>
              <a:t> (Δ2) και Μεσολόγγι (Δ3))</a:t>
            </a:r>
          </a:p>
          <a:p>
            <a:pPr>
              <a:buFont typeface="Wingdings" panose="05000000000000000000" pitchFamily="2" charset="2"/>
              <a:buChar char="v"/>
            </a:pPr>
            <a:endParaRPr lang="el-GR" dirty="0">
              <a:solidFill>
                <a:schemeClr val="bg1"/>
              </a:solidFill>
            </a:endParaRPr>
          </a:p>
          <a:p>
            <a:pPr>
              <a:buFont typeface="Wingdings" panose="05000000000000000000" pitchFamily="2" charset="2"/>
              <a:buChar char="v"/>
            </a:pPr>
            <a:r>
              <a:rPr lang="el-GR" dirty="0">
                <a:solidFill>
                  <a:schemeClr val="bg1"/>
                </a:solidFill>
              </a:rPr>
              <a:t>Προσδιορισμός: </a:t>
            </a:r>
          </a:p>
          <a:p>
            <a:pPr lvl="1">
              <a:buFont typeface="Wingdings" panose="05000000000000000000" pitchFamily="2" charset="2"/>
              <a:buChar char="Ø"/>
            </a:pPr>
            <a:r>
              <a:rPr lang="el-GR" sz="2600" dirty="0">
                <a:solidFill>
                  <a:schemeClr val="bg1"/>
                </a:solidFill>
              </a:rPr>
              <a:t>Υγρασίας</a:t>
            </a:r>
          </a:p>
          <a:p>
            <a:pPr lvl="1">
              <a:buFont typeface="Wingdings" panose="05000000000000000000" pitchFamily="2" charset="2"/>
              <a:buChar char="Ø"/>
            </a:pPr>
            <a:r>
              <a:rPr lang="el-GR" sz="2600" dirty="0">
                <a:solidFill>
                  <a:schemeClr val="bg1"/>
                </a:solidFill>
              </a:rPr>
              <a:t>Πρωτεϊνών</a:t>
            </a:r>
          </a:p>
          <a:p>
            <a:pPr lvl="1">
              <a:buFont typeface="Wingdings" panose="05000000000000000000" pitchFamily="2" charset="2"/>
              <a:buChar char="Ø"/>
            </a:pPr>
            <a:r>
              <a:rPr lang="el-GR" sz="2600" dirty="0">
                <a:solidFill>
                  <a:schemeClr val="bg1"/>
                </a:solidFill>
              </a:rPr>
              <a:t>Λιπαρών</a:t>
            </a:r>
          </a:p>
          <a:p>
            <a:pPr lvl="1">
              <a:buFont typeface="Wingdings" panose="05000000000000000000" pitchFamily="2" charset="2"/>
              <a:buChar char="Ø"/>
            </a:pPr>
            <a:r>
              <a:rPr lang="el-GR" sz="2600" dirty="0">
                <a:solidFill>
                  <a:schemeClr val="bg1"/>
                </a:solidFill>
              </a:rPr>
              <a:t>Υδατανθράκων</a:t>
            </a:r>
          </a:p>
          <a:p>
            <a:pPr lvl="1">
              <a:buFont typeface="Wingdings" panose="05000000000000000000" pitchFamily="2" charset="2"/>
              <a:buChar char="Ø"/>
            </a:pPr>
            <a:r>
              <a:rPr lang="el-GR" sz="2600" dirty="0">
                <a:solidFill>
                  <a:schemeClr val="bg1"/>
                </a:solidFill>
              </a:rPr>
              <a:t>Θερμιδική αξία</a:t>
            </a:r>
          </a:p>
          <a:p>
            <a:pPr marL="457200" lvl="1" indent="0">
              <a:buNone/>
            </a:pPr>
            <a:endParaRPr lang="el-GR" dirty="0">
              <a:solidFill>
                <a:schemeClr val="bg1"/>
              </a:solidFill>
            </a:endParaRPr>
          </a:p>
          <a:p>
            <a:pPr>
              <a:buFont typeface="Wingdings" panose="05000000000000000000" pitchFamily="2" charset="2"/>
              <a:buChar char="v"/>
            </a:pPr>
            <a:r>
              <a:rPr lang="el-GR" dirty="0">
                <a:solidFill>
                  <a:schemeClr val="bg1"/>
                </a:solidFill>
              </a:rPr>
              <a:t>Ποιοτικός και ποσοτικός προσδιορισμός θρεπτικών συστατικών:</a:t>
            </a:r>
          </a:p>
          <a:p>
            <a:pPr lvl="1">
              <a:buFont typeface="Wingdings" panose="05000000000000000000" pitchFamily="2" charset="2"/>
              <a:buChar char="Ø"/>
            </a:pPr>
            <a:r>
              <a:rPr lang="el-GR" sz="2600" dirty="0">
                <a:solidFill>
                  <a:schemeClr val="bg1"/>
                </a:solidFill>
              </a:rPr>
              <a:t>Ελεύθερα αμινοξέα</a:t>
            </a:r>
          </a:p>
          <a:p>
            <a:pPr lvl="1">
              <a:buFont typeface="Wingdings" panose="05000000000000000000" pitchFamily="2" charset="2"/>
              <a:buChar char="Ø"/>
            </a:pPr>
            <a:r>
              <a:rPr lang="el-GR" sz="2600" dirty="0">
                <a:solidFill>
                  <a:schemeClr val="bg1"/>
                </a:solidFill>
              </a:rPr>
              <a:t>Λιπαρά οξέα </a:t>
            </a:r>
          </a:p>
          <a:p>
            <a:pPr lvl="1">
              <a:buFont typeface="Wingdings" panose="05000000000000000000" pitchFamily="2" charset="2"/>
              <a:buChar char="Ø"/>
            </a:pPr>
            <a:r>
              <a:rPr lang="el-GR" sz="2600" dirty="0">
                <a:solidFill>
                  <a:schemeClr val="bg1"/>
                </a:solidFill>
              </a:rPr>
              <a:t>Βιταμίνη Ε (</a:t>
            </a:r>
            <a:r>
              <a:rPr lang="el-GR" sz="2600" dirty="0" err="1">
                <a:solidFill>
                  <a:schemeClr val="bg1"/>
                </a:solidFill>
              </a:rPr>
              <a:t>τοκοφερόλη</a:t>
            </a:r>
            <a:r>
              <a:rPr lang="el-GR" sz="2600" dirty="0">
                <a:solidFill>
                  <a:schemeClr val="bg1"/>
                </a:solidFill>
              </a:rPr>
              <a:t>)</a:t>
            </a:r>
          </a:p>
        </p:txBody>
      </p:sp>
    </p:spTree>
    <p:extLst>
      <p:ext uri="{BB962C8B-B14F-4D97-AF65-F5344CB8AC3E}">
        <p14:creationId xmlns:p14="http://schemas.microsoft.com/office/powerpoint/2010/main" val="2003194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0" y="739939"/>
            <a:ext cx="2400300" cy="4461163"/>
          </a:xfrm>
        </p:spPr>
        <p:txBody>
          <a:bodyPr>
            <a:normAutofit/>
          </a:bodyPr>
          <a:lstStyle/>
          <a:p>
            <a:r>
              <a:rPr lang="el-GR" sz="2500" b="1" dirty="0">
                <a:solidFill>
                  <a:srgbClr val="FFFFFF"/>
                </a:solidFill>
              </a:rPr>
              <a:t>Προετοιμασία και πορείες προσδιορισμού</a:t>
            </a:r>
            <a:endParaRPr lang="en-US" sz="2500" b="1" dirty="0">
              <a:solidFill>
                <a:srgbClr val="FFFFFF"/>
              </a:solidFill>
            </a:endParaRPr>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Content Placeholder 4"/>
          <p:cNvSpPr>
            <a:spLocks noGrp="1"/>
          </p:cNvSpPr>
          <p:nvPr>
            <p:ph idx="1"/>
          </p:nvPr>
        </p:nvSpPr>
        <p:spPr>
          <a:xfrm>
            <a:off x="3125455" y="72488"/>
            <a:ext cx="5599922" cy="6785512"/>
          </a:xfrm>
        </p:spPr>
        <p:txBody>
          <a:bodyPr anchor="ctr">
            <a:normAutofit/>
          </a:bodyPr>
          <a:lstStyle/>
          <a:p>
            <a:pPr>
              <a:lnSpc>
                <a:spcPct val="90000"/>
              </a:lnSpc>
              <a:buFont typeface="Wingdings" panose="05000000000000000000" pitchFamily="2" charset="2"/>
              <a:buChar char="Ø"/>
            </a:pPr>
            <a:r>
              <a:rPr lang="el-GR" sz="1800" b="1" dirty="0">
                <a:solidFill>
                  <a:schemeClr val="tx1"/>
                </a:solidFill>
              </a:rPr>
              <a:t>Εξαγωγή σάρκας </a:t>
            </a:r>
          </a:p>
          <a:p>
            <a:pPr>
              <a:lnSpc>
                <a:spcPct val="90000"/>
              </a:lnSpc>
            </a:pPr>
            <a:r>
              <a:rPr lang="el-GR" sz="1800" dirty="0">
                <a:solidFill>
                  <a:schemeClr val="tx1"/>
                </a:solidFill>
              </a:rPr>
              <a:t>Απομακρύνθηκαν τα βράγχια και τα εσωτερικά όργανα </a:t>
            </a:r>
          </a:p>
          <a:p>
            <a:pPr>
              <a:lnSpc>
                <a:spcPct val="90000"/>
              </a:lnSpc>
            </a:pPr>
            <a:r>
              <a:rPr lang="el-GR" sz="1800" dirty="0">
                <a:solidFill>
                  <a:schemeClr val="tx1"/>
                </a:solidFill>
              </a:rPr>
              <a:t>Απομονώθηκε η σάρκα από τα καβούρια</a:t>
            </a:r>
          </a:p>
          <a:p>
            <a:pPr>
              <a:lnSpc>
                <a:spcPct val="90000"/>
              </a:lnSpc>
              <a:buFont typeface="+mj-lt"/>
              <a:buAutoNum type="arabicPeriod"/>
            </a:pPr>
            <a:endParaRPr lang="el-GR" sz="1800" dirty="0">
              <a:solidFill>
                <a:schemeClr val="tx1"/>
              </a:solidFill>
            </a:endParaRPr>
          </a:p>
          <a:p>
            <a:pPr>
              <a:lnSpc>
                <a:spcPct val="90000"/>
              </a:lnSpc>
              <a:spcAft>
                <a:spcPts val="800"/>
              </a:spcAft>
              <a:buFont typeface="Wingdings" panose="05000000000000000000" pitchFamily="2" charset="2"/>
              <a:buChar char="Ø"/>
            </a:pPr>
            <a:r>
              <a:rPr lang="el-GR"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Προσδιορισμός της υγρασίας</a:t>
            </a:r>
            <a:endParaRPr lang="el-G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nSpc>
                <a:spcPct val="90000"/>
              </a:lnSpc>
            </a:pPr>
            <a:r>
              <a:rPr lang="el-GR" sz="1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Η υγρασία απομακρύνθηκε από τα δείγματα με χρήση </a:t>
            </a:r>
            <a:r>
              <a:rPr lang="el-GR" sz="18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λυοφιλιοποίησης</a:t>
            </a:r>
            <a:r>
              <a:rPr lang="el-GR" sz="1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και υπολογίστηκε η υγρασία που απομακρύνθηκε από τα δείγματα.</a:t>
            </a:r>
            <a:endParaRPr lang="el-GR" sz="1800" dirty="0">
              <a:solidFill>
                <a:schemeClr val="tx1"/>
              </a:solidFill>
            </a:endParaRPr>
          </a:p>
          <a:p>
            <a:pPr>
              <a:lnSpc>
                <a:spcPct val="90000"/>
              </a:lnSpc>
              <a:buFont typeface="+mj-lt"/>
              <a:buAutoNum type="arabicPeriod"/>
            </a:pPr>
            <a:endParaRPr lang="el-GR" sz="1800" dirty="0">
              <a:solidFill>
                <a:schemeClr val="tx1"/>
              </a:solidFill>
            </a:endParaRPr>
          </a:p>
          <a:p>
            <a:pPr>
              <a:lnSpc>
                <a:spcPct val="90000"/>
              </a:lnSpc>
              <a:buFont typeface="Wingdings" panose="05000000000000000000" pitchFamily="2" charset="2"/>
              <a:buChar char="Ø"/>
            </a:pPr>
            <a:r>
              <a:rPr lang="el-GR" sz="1800" b="1" dirty="0">
                <a:solidFill>
                  <a:schemeClr val="tx1"/>
                </a:solidFill>
              </a:rPr>
              <a:t>Προσδιορισμός τέφρας και ανόργανων συστατικών</a:t>
            </a:r>
          </a:p>
          <a:p>
            <a:pPr>
              <a:lnSpc>
                <a:spcPct val="90000"/>
              </a:lnSpc>
            </a:pPr>
            <a:r>
              <a:rPr lang="el-GR" sz="1800" dirty="0">
                <a:solidFill>
                  <a:schemeClr val="tx1"/>
                </a:solidFill>
              </a:rPr>
              <a:t>Ο προσδιορισμός της τέφρας διεξήχθη με σταθμική ανάλυση σύμφωνα με τη μέθοδο 938.08 της AOAC (16th </a:t>
            </a:r>
            <a:r>
              <a:rPr lang="el-GR" sz="1800" dirty="0" err="1">
                <a:solidFill>
                  <a:schemeClr val="tx1"/>
                </a:solidFill>
              </a:rPr>
              <a:t>edition</a:t>
            </a:r>
            <a:r>
              <a:rPr lang="el-GR" sz="1800" dirty="0">
                <a:solidFill>
                  <a:schemeClr val="tx1"/>
                </a:solidFill>
              </a:rPr>
              <a:t>).</a:t>
            </a:r>
            <a:endParaRPr lang="el-GR" sz="1600" dirty="0">
              <a:solidFill>
                <a:schemeClr val="tx1"/>
              </a:solidFill>
            </a:endParaRPr>
          </a:p>
        </p:txBody>
      </p:sp>
    </p:spTree>
    <p:extLst>
      <p:ext uri="{BB962C8B-B14F-4D97-AF65-F5344CB8AC3E}">
        <p14:creationId xmlns:p14="http://schemas.microsoft.com/office/powerpoint/2010/main" val="1101633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0" y="985720"/>
            <a:ext cx="2400300" cy="4461163"/>
          </a:xfrm>
        </p:spPr>
        <p:txBody>
          <a:bodyPr>
            <a:normAutofit/>
          </a:bodyPr>
          <a:lstStyle/>
          <a:p>
            <a:r>
              <a:rPr lang="el-GR" sz="2500" b="1" dirty="0">
                <a:solidFill>
                  <a:srgbClr val="FFFFFF"/>
                </a:solidFill>
              </a:rPr>
              <a:t>Προετοιμασία και πορείες προσδιορισμού</a:t>
            </a:r>
            <a:endParaRPr lang="en-US" sz="2500" b="1" dirty="0">
              <a:solidFill>
                <a:srgbClr val="FFFFFF"/>
              </a:solidFill>
            </a:endParaRPr>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Content Placeholder 4"/>
          <p:cNvSpPr>
            <a:spLocks noGrp="1"/>
          </p:cNvSpPr>
          <p:nvPr>
            <p:ph idx="1"/>
          </p:nvPr>
        </p:nvSpPr>
        <p:spPr>
          <a:xfrm>
            <a:off x="3125454" y="-33867"/>
            <a:ext cx="5599922" cy="6891867"/>
          </a:xfrm>
        </p:spPr>
        <p:txBody>
          <a:bodyPr anchor="ctr">
            <a:normAutofit/>
          </a:bodyPr>
          <a:lstStyle/>
          <a:p>
            <a:pPr>
              <a:lnSpc>
                <a:spcPct val="90000"/>
              </a:lnSpc>
              <a:buFont typeface="Wingdings" panose="05000000000000000000" pitchFamily="2" charset="2"/>
              <a:buChar char="Ø"/>
            </a:pPr>
            <a:r>
              <a:rPr lang="el-GR" sz="1800" b="1" dirty="0">
                <a:solidFill>
                  <a:schemeClr val="tx1"/>
                </a:solidFill>
              </a:rPr>
              <a:t>Προσδιορισμός ολικών λιπαρών </a:t>
            </a:r>
          </a:p>
          <a:p>
            <a:pPr marL="0" indent="0">
              <a:lnSpc>
                <a:spcPct val="90000"/>
              </a:lnSpc>
              <a:buNone/>
            </a:pPr>
            <a:r>
              <a:rPr lang="el-GR" sz="1800" dirty="0">
                <a:solidFill>
                  <a:schemeClr val="tx1"/>
                </a:solidFill>
              </a:rPr>
              <a:t>Για τον προσδιορισμό των ολικών λιπαρών ακολουθήθηκε η μέθοδος 948.16 της AOAC (16</a:t>
            </a:r>
            <a:r>
              <a:rPr lang="el-GR" sz="1800" baseline="30000" dirty="0">
                <a:solidFill>
                  <a:schemeClr val="tx1"/>
                </a:solidFill>
              </a:rPr>
              <a:t>th</a:t>
            </a:r>
            <a:r>
              <a:rPr lang="el-GR" sz="1800" dirty="0">
                <a:solidFill>
                  <a:schemeClr val="tx1"/>
                </a:solidFill>
              </a:rPr>
              <a:t> </a:t>
            </a:r>
            <a:r>
              <a:rPr lang="el-GR" sz="1800" dirty="0" err="1">
                <a:solidFill>
                  <a:schemeClr val="tx1"/>
                </a:solidFill>
              </a:rPr>
              <a:t>edition</a:t>
            </a:r>
            <a:r>
              <a:rPr lang="el-GR" sz="1800" dirty="0">
                <a:solidFill>
                  <a:schemeClr val="tx1"/>
                </a:solidFill>
              </a:rPr>
              <a:t>) (εκχύλιση με μέθοδο </a:t>
            </a:r>
            <a:r>
              <a:rPr lang="en-US" sz="1800" dirty="0">
                <a:solidFill>
                  <a:schemeClr val="tx1"/>
                </a:solidFill>
              </a:rPr>
              <a:t>Soxhlet)</a:t>
            </a:r>
          </a:p>
          <a:p>
            <a:pPr>
              <a:lnSpc>
                <a:spcPct val="90000"/>
              </a:lnSpc>
              <a:spcAft>
                <a:spcPts val="800"/>
              </a:spcAft>
              <a:buFont typeface="Wingdings" panose="05000000000000000000" pitchFamily="2" charset="2"/>
              <a:buChar char="Ø"/>
            </a:pPr>
            <a:r>
              <a:rPr lang="el-GR"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Προσδιορισμός υδατανθράκων</a:t>
            </a:r>
          </a:p>
          <a:p>
            <a:pPr marL="0" indent="0">
              <a:lnSpc>
                <a:spcPct val="90000"/>
              </a:lnSpc>
              <a:spcAft>
                <a:spcPts val="800"/>
              </a:spcAft>
              <a:buNone/>
            </a:pPr>
            <a:r>
              <a:rPr lang="el-GR" sz="1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Ο προσδιορισμός των συνολικών αφομοιώσιμων υδατανθράκων πραγματοποιήθηκε σύμφωνα με τη </a:t>
            </a:r>
            <a:r>
              <a:rPr lang="el-GR" sz="18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χρωματομετρική</a:t>
            </a:r>
            <a:r>
              <a:rPr lang="el-GR" sz="1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μέθοδο φαινόλης-θειικού οξέος. </a:t>
            </a:r>
          </a:p>
          <a:p>
            <a:pPr>
              <a:lnSpc>
                <a:spcPct val="90000"/>
              </a:lnSpc>
              <a:buFont typeface="Wingdings" panose="05000000000000000000" pitchFamily="2" charset="2"/>
              <a:buChar char="Ø"/>
            </a:pPr>
            <a:r>
              <a:rPr lang="el-GR" sz="1800" b="1" dirty="0">
                <a:solidFill>
                  <a:schemeClr val="tx1"/>
                </a:solidFill>
              </a:rPr>
              <a:t>Προσδιορισμός ολικών πρωτεϊνών</a:t>
            </a:r>
          </a:p>
          <a:p>
            <a:pPr marL="0" indent="0">
              <a:lnSpc>
                <a:spcPct val="90000"/>
              </a:lnSpc>
              <a:buNone/>
            </a:pPr>
            <a:r>
              <a:rPr lang="el-GR" sz="1800" dirty="0">
                <a:solidFill>
                  <a:schemeClr val="tx1"/>
                </a:solidFill>
              </a:rPr>
              <a:t>Ο προσδιορισμός των πρωτεϊνών βασίστηκε στη μέθοδο προσδιορισμού του οργανικά δεσμευμένου αζώτου (Ν%) κατά </a:t>
            </a:r>
            <a:r>
              <a:rPr lang="el-GR" sz="1800" dirty="0" err="1">
                <a:solidFill>
                  <a:schemeClr val="tx1"/>
                </a:solidFill>
              </a:rPr>
              <a:t>Kjeldahl</a:t>
            </a:r>
            <a:r>
              <a:rPr lang="el-GR" sz="1800" dirty="0">
                <a:solidFill>
                  <a:schemeClr val="tx1"/>
                </a:solidFill>
              </a:rPr>
              <a:t>, σύμφωνα με τη μέθοδος 940.25 της AOAC (16th </a:t>
            </a:r>
            <a:r>
              <a:rPr lang="el-GR" sz="1800" dirty="0" err="1">
                <a:solidFill>
                  <a:schemeClr val="tx1"/>
                </a:solidFill>
              </a:rPr>
              <a:t>edition</a:t>
            </a:r>
            <a:r>
              <a:rPr lang="el-GR" sz="1800" dirty="0">
                <a:solidFill>
                  <a:schemeClr val="tx1"/>
                </a:solidFill>
              </a:rPr>
              <a:t>). </a:t>
            </a:r>
          </a:p>
        </p:txBody>
      </p:sp>
    </p:spTree>
    <p:extLst>
      <p:ext uri="{BB962C8B-B14F-4D97-AF65-F5344CB8AC3E}">
        <p14:creationId xmlns:p14="http://schemas.microsoft.com/office/powerpoint/2010/main" val="3268223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Θέση περιεχομένου 6">
            <a:extLst>
              <a:ext uri="{FF2B5EF4-FFF2-40B4-BE49-F238E27FC236}">
                <a16:creationId xmlns:a16="http://schemas.microsoft.com/office/drawing/2014/main" id="{03C8CCC2-B185-46E0-8573-006C558E0451}"/>
              </a:ext>
            </a:extLst>
          </p:cNvPr>
          <p:cNvSpPr>
            <a:spLocks noGrp="1"/>
          </p:cNvSpPr>
          <p:nvPr>
            <p:ph idx="1"/>
          </p:nvPr>
        </p:nvSpPr>
        <p:spPr>
          <a:xfrm>
            <a:off x="457199" y="1596540"/>
            <a:ext cx="8229600" cy="4581150"/>
          </a:xfrm>
        </p:spPr>
        <p:txBody>
          <a:bodyPr/>
          <a:lstStyle/>
          <a:p>
            <a:pPr algn="just">
              <a:lnSpc>
                <a:spcPct val="150000"/>
              </a:lnSpc>
              <a:spcAft>
                <a:spcPts val="800"/>
              </a:spcAft>
              <a:buFont typeface="Wingdings" panose="05000000000000000000" pitchFamily="2" charset="2"/>
              <a:buChar char="ü"/>
            </a:pP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Η υγρασία των δειγμάτων ανέρχεται σε 78,1 </a:t>
            </a:r>
            <a:r>
              <a:rPr lang="el-GR" sz="18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0,7% (15 καβούρια)</a:t>
            </a:r>
            <a:r>
              <a:rPr lang="el-GR" sz="18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t>
            </a:r>
            <a:endParaRPr lang="en-US" sz="18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algn="just">
              <a:lnSpc>
                <a:spcPct val="150000"/>
              </a:lnSpc>
              <a:spcAft>
                <a:spcPts val="800"/>
              </a:spcAft>
              <a:buFont typeface="Wingdings" panose="05000000000000000000" pitchFamily="2" charset="2"/>
              <a:buChar char="ü"/>
            </a:pP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Τα ανόργανα</a:t>
            </a:r>
            <a:r>
              <a:rPr lang="el-GR" sz="1800" dirty="0">
                <a:solidFill>
                  <a:schemeClr val="bg1"/>
                </a:solidFill>
                <a:latin typeface="Calibri" panose="020F0502020204030204" pitchFamily="34" charset="0"/>
                <a:ea typeface="Calibri" panose="020F0502020204030204" pitchFamily="34" charset="0"/>
                <a:cs typeface="Arial" panose="020B0604020202020204" pitchFamily="34" charset="0"/>
              </a:rPr>
              <a:t> συστατικά</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των δειγμάτων ανέρχονται σε 8.1 </a:t>
            </a:r>
            <a:r>
              <a:rPr lang="el-GR" sz="1800" dirty="0">
                <a:solidFill>
                  <a:schemeClr val="bg1"/>
                </a:solidFill>
                <a:effectLst/>
                <a:latin typeface="Calibri" panose="020F0502020204030204" pitchFamily="34" charset="0"/>
                <a:ea typeface="Calibri" panose="020F0502020204030204" pitchFamily="34" charset="0"/>
              </a:rPr>
              <a:t>± </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0.3% επί ξηρού βάρους ή 1,78 </a:t>
            </a:r>
            <a:r>
              <a:rPr lang="el-GR" sz="1800" dirty="0">
                <a:solidFill>
                  <a:schemeClr val="bg1"/>
                </a:solidFill>
                <a:effectLst/>
                <a:latin typeface="Calibri" panose="020F0502020204030204" pitchFamily="34" charset="0"/>
                <a:ea typeface="Calibri" panose="020F0502020204030204" pitchFamily="34" charset="0"/>
              </a:rPr>
              <a:t>± 0,06</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επί υγρού βάρους.</a:t>
            </a:r>
            <a:endParaRPr lang="en-US" sz="18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buFont typeface="Wingdings" panose="05000000000000000000" pitchFamily="2" charset="2"/>
              <a:buChar char="ü"/>
            </a:pPr>
            <a:r>
              <a:rPr lang="el-GR" sz="1800" dirty="0">
                <a:solidFill>
                  <a:schemeClr val="bg1"/>
                </a:solidFill>
                <a:latin typeface="Calibri" panose="020F0502020204030204" pitchFamily="34" charset="0"/>
                <a:ea typeface="Calibri" panose="020F0502020204030204" pitchFamily="34" charset="0"/>
                <a:cs typeface="Arial" panose="020B0604020202020204" pitchFamily="34" charset="0"/>
              </a:rPr>
              <a:t>Μέταλλα</a:t>
            </a:r>
            <a:endPar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buFont typeface="Wingdings" panose="05000000000000000000" pitchFamily="2" charset="2"/>
              <a:buChar char="ü"/>
            </a:pPr>
            <a:endParaRPr lang="el-GR" dirty="0">
              <a:solidFill>
                <a:schemeClr val="bg1"/>
              </a:solidFill>
            </a:endParaRPr>
          </a:p>
        </p:txBody>
      </p:sp>
      <p:sp>
        <p:nvSpPr>
          <p:cNvPr id="9" name="Τίτλος 8">
            <a:extLst>
              <a:ext uri="{FF2B5EF4-FFF2-40B4-BE49-F238E27FC236}">
                <a16:creationId xmlns:a16="http://schemas.microsoft.com/office/drawing/2014/main" id="{C4300869-9AB5-423F-8F87-06D1A1EDF796}"/>
              </a:ext>
            </a:extLst>
          </p:cNvPr>
          <p:cNvSpPr>
            <a:spLocks noGrp="1"/>
          </p:cNvSpPr>
          <p:nvPr>
            <p:ph type="title"/>
          </p:nvPr>
        </p:nvSpPr>
        <p:spPr>
          <a:xfrm>
            <a:off x="457199" y="1001323"/>
            <a:ext cx="8229600" cy="458115"/>
          </a:xfrm>
        </p:spPr>
        <p:txBody>
          <a:bodyPr>
            <a:normAutofit fontScale="90000"/>
          </a:bodyPr>
          <a:lstStyle/>
          <a:p>
            <a:pPr algn="ctr"/>
            <a:r>
              <a:rPr lang="el-GR" dirty="0"/>
              <a:t>Αποτελέσματα</a:t>
            </a:r>
          </a:p>
        </p:txBody>
      </p:sp>
      <p:graphicFrame>
        <p:nvGraphicFramePr>
          <p:cNvPr id="10" name="Πίνακας 9">
            <a:extLst>
              <a:ext uri="{FF2B5EF4-FFF2-40B4-BE49-F238E27FC236}">
                <a16:creationId xmlns:a16="http://schemas.microsoft.com/office/drawing/2014/main" id="{BABF1804-1013-4B57-8EFA-617EFACA9E16}"/>
              </a:ext>
            </a:extLst>
          </p:cNvPr>
          <p:cNvGraphicFramePr>
            <a:graphicFrameLocks noGrp="1"/>
          </p:cNvGraphicFramePr>
          <p:nvPr>
            <p:extLst>
              <p:ext uri="{D42A27DB-BD31-4B8C-83A1-F6EECF244321}">
                <p14:modId xmlns:p14="http://schemas.microsoft.com/office/powerpoint/2010/main" val="3646171773"/>
              </p:ext>
            </p:extLst>
          </p:nvPr>
        </p:nvGraphicFramePr>
        <p:xfrm>
          <a:off x="296259" y="3581705"/>
          <a:ext cx="8551479" cy="3228086"/>
        </p:xfrm>
        <a:graphic>
          <a:graphicData uri="http://schemas.openxmlformats.org/drawingml/2006/table">
            <a:tbl>
              <a:tblPr firstRow="1" firstCol="1" bandRow="1">
                <a:tableStyleId>{C083E6E3-FA7D-4D7B-A595-EF9225AFEA82}</a:tableStyleId>
              </a:tblPr>
              <a:tblGrid>
                <a:gridCol w="1263465">
                  <a:extLst>
                    <a:ext uri="{9D8B030D-6E8A-4147-A177-3AD203B41FA5}">
                      <a16:colId xmlns:a16="http://schemas.microsoft.com/office/drawing/2014/main" val="3370165523"/>
                    </a:ext>
                  </a:extLst>
                </a:gridCol>
                <a:gridCol w="1263465">
                  <a:extLst>
                    <a:ext uri="{9D8B030D-6E8A-4147-A177-3AD203B41FA5}">
                      <a16:colId xmlns:a16="http://schemas.microsoft.com/office/drawing/2014/main" val="874746751"/>
                    </a:ext>
                  </a:extLst>
                </a:gridCol>
                <a:gridCol w="1285732">
                  <a:extLst>
                    <a:ext uri="{9D8B030D-6E8A-4147-A177-3AD203B41FA5}">
                      <a16:colId xmlns:a16="http://schemas.microsoft.com/office/drawing/2014/main" val="2195362004"/>
                    </a:ext>
                  </a:extLst>
                </a:gridCol>
                <a:gridCol w="1285732">
                  <a:extLst>
                    <a:ext uri="{9D8B030D-6E8A-4147-A177-3AD203B41FA5}">
                      <a16:colId xmlns:a16="http://schemas.microsoft.com/office/drawing/2014/main" val="815800643"/>
                    </a:ext>
                  </a:extLst>
                </a:gridCol>
                <a:gridCol w="1169447">
                  <a:extLst>
                    <a:ext uri="{9D8B030D-6E8A-4147-A177-3AD203B41FA5}">
                      <a16:colId xmlns:a16="http://schemas.microsoft.com/office/drawing/2014/main" val="3224449761"/>
                    </a:ext>
                  </a:extLst>
                </a:gridCol>
                <a:gridCol w="1169447">
                  <a:extLst>
                    <a:ext uri="{9D8B030D-6E8A-4147-A177-3AD203B41FA5}">
                      <a16:colId xmlns:a16="http://schemas.microsoft.com/office/drawing/2014/main" val="1769223480"/>
                    </a:ext>
                  </a:extLst>
                </a:gridCol>
                <a:gridCol w="1114191">
                  <a:extLst>
                    <a:ext uri="{9D8B030D-6E8A-4147-A177-3AD203B41FA5}">
                      <a16:colId xmlns:a16="http://schemas.microsoft.com/office/drawing/2014/main" val="160409542"/>
                    </a:ext>
                  </a:extLst>
                </a:gridCol>
              </a:tblGrid>
              <a:tr h="0">
                <a:tc rowSpan="3">
                  <a:txBody>
                    <a:bodyPr/>
                    <a:lstStyle/>
                    <a:p>
                      <a:pPr>
                        <a:lnSpc>
                          <a:spcPct val="150000"/>
                        </a:lnSpc>
                        <a:spcAft>
                          <a:spcPts val="800"/>
                        </a:spcAft>
                      </a:pPr>
                      <a:r>
                        <a:rPr lang="el-GR" sz="1300" dirty="0">
                          <a:solidFill>
                            <a:schemeClr val="bg1"/>
                          </a:solidFill>
                          <a:effectLst/>
                        </a:rPr>
                        <a:t> </a:t>
                      </a:r>
                      <a:endParaRPr lang="el-GR" sz="13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gridSpan="3">
                  <a:txBody>
                    <a:bodyPr/>
                    <a:lstStyle/>
                    <a:p>
                      <a:pPr algn="ctr">
                        <a:lnSpc>
                          <a:spcPct val="150000"/>
                        </a:lnSpc>
                        <a:spcAft>
                          <a:spcPts val="800"/>
                        </a:spcAft>
                      </a:pPr>
                      <a:r>
                        <a:rPr lang="el-GR" sz="1300">
                          <a:solidFill>
                            <a:schemeClr val="bg1"/>
                          </a:solidFill>
                          <a:effectLst/>
                        </a:rPr>
                        <a:t>Μέση ποσότητα μετάλλων (μ</a:t>
                      </a:r>
                      <a:r>
                        <a:rPr lang="en-GB" sz="1300">
                          <a:solidFill>
                            <a:schemeClr val="bg1"/>
                          </a:solidFill>
                          <a:effectLst/>
                        </a:rPr>
                        <a:t>g</a:t>
                      </a:r>
                      <a:r>
                        <a:rPr lang="el-GR" sz="1300">
                          <a:solidFill>
                            <a:schemeClr val="bg1"/>
                          </a:solidFill>
                          <a:effectLst/>
                        </a:rPr>
                        <a:t> ανά γρ ξηρού καβουριού)</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l-GR"/>
                    </a:p>
                  </a:txBody>
                  <a:tcPr/>
                </a:tc>
                <a:tc hMerge="1">
                  <a:txBody>
                    <a:bodyPr/>
                    <a:lstStyle/>
                    <a:p>
                      <a:endParaRPr lang="el-GR"/>
                    </a:p>
                  </a:txBody>
                  <a:tcPr/>
                </a:tc>
                <a:tc gridSpan="3">
                  <a:txBody>
                    <a:bodyPr/>
                    <a:lstStyle/>
                    <a:p>
                      <a:pPr algn="ctr">
                        <a:lnSpc>
                          <a:spcPct val="150000"/>
                        </a:lnSpc>
                        <a:spcAft>
                          <a:spcPts val="800"/>
                        </a:spcAft>
                      </a:pPr>
                      <a:r>
                        <a:rPr lang="el-GR" sz="1300">
                          <a:solidFill>
                            <a:schemeClr val="bg1"/>
                          </a:solidFill>
                          <a:effectLst/>
                        </a:rPr>
                        <a:t>Μέση ποσότητα μετάλλων (</a:t>
                      </a:r>
                      <a:r>
                        <a:rPr lang="en-GB" sz="1300">
                          <a:solidFill>
                            <a:schemeClr val="bg1"/>
                          </a:solidFill>
                          <a:effectLst/>
                        </a:rPr>
                        <a:t>mg</a:t>
                      </a:r>
                      <a:r>
                        <a:rPr lang="el-GR" sz="1300">
                          <a:solidFill>
                            <a:schemeClr val="bg1"/>
                          </a:solidFill>
                          <a:effectLst/>
                        </a:rPr>
                        <a:t> ανά 100 γρ σάρκας ωμού καβουριού)</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580452570"/>
                  </a:ext>
                </a:extLst>
              </a:tr>
              <a:tr h="0">
                <a:tc vMerge="1">
                  <a:txBody>
                    <a:bodyPr/>
                    <a:lstStyle/>
                    <a:p>
                      <a:endParaRPr lang="el-GR"/>
                    </a:p>
                  </a:txBody>
                  <a:tcPr/>
                </a:tc>
                <a:tc gridSpan="3">
                  <a:txBody>
                    <a:bodyPr/>
                    <a:lstStyle/>
                    <a:p>
                      <a:pPr algn="ctr">
                        <a:lnSpc>
                          <a:spcPct val="150000"/>
                        </a:lnSpc>
                        <a:spcAft>
                          <a:spcPts val="800"/>
                        </a:spcAft>
                      </a:pPr>
                      <a:r>
                        <a:rPr lang="el-GR" sz="1300" dirty="0">
                          <a:solidFill>
                            <a:schemeClr val="bg1"/>
                          </a:solidFill>
                          <a:effectLst/>
                        </a:rPr>
                        <a:t>Δείγμα καβουριού</a:t>
                      </a:r>
                      <a:endParaRPr lang="el-GR" sz="13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l-GR"/>
                    </a:p>
                  </a:txBody>
                  <a:tcPr/>
                </a:tc>
                <a:tc hMerge="1">
                  <a:txBody>
                    <a:bodyPr/>
                    <a:lstStyle/>
                    <a:p>
                      <a:endParaRPr lang="el-GR"/>
                    </a:p>
                  </a:txBody>
                  <a:tcPr/>
                </a:tc>
                <a:tc gridSpan="3">
                  <a:txBody>
                    <a:bodyPr/>
                    <a:lstStyle/>
                    <a:p>
                      <a:pPr algn="ctr">
                        <a:lnSpc>
                          <a:spcPct val="150000"/>
                        </a:lnSpc>
                        <a:spcAft>
                          <a:spcPts val="800"/>
                        </a:spcAft>
                      </a:pPr>
                      <a:r>
                        <a:rPr lang="el-GR" sz="1300">
                          <a:solidFill>
                            <a:schemeClr val="bg1"/>
                          </a:solidFill>
                          <a:effectLst/>
                        </a:rPr>
                        <a:t>Δείγμα καβουριού</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456833981"/>
                  </a:ext>
                </a:extLst>
              </a:tr>
              <a:tr h="0">
                <a:tc vMerge="1">
                  <a:txBody>
                    <a:bodyPr/>
                    <a:lstStyle/>
                    <a:p>
                      <a:endParaRPr lang="el-GR"/>
                    </a:p>
                  </a:txBody>
                  <a:tcPr/>
                </a:tc>
                <a:tc>
                  <a:txBody>
                    <a:bodyPr/>
                    <a:lstStyle/>
                    <a:p>
                      <a:pPr algn="ctr">
                        <a:lnSpc>
                          <a:spcPct val="150000"/>
                        </a:lnSpc>
                        <a:spcAft>
                          <a:spcPts val="800"/>
                        </a:spcAft>
                      </a:pPr>
                      <a:r>
                        <a:rPr lang="el-GR" sz="1300" dirty="0">
                          <a:solidFill>
                            <a:schemeClr val="bg1"/>
                          </a:solidFill>
                          <a:effectLst/>
                        </a:rPr>
                        <a:t>Δ1</a:t>
                      </a:r>
                      <a:r>
                        <a:rPr lang="en-US" sz="1300" dirty="0">
                          <a:solidFill>
                            <a:schemeClr val="bg1"/>
                          </a:solidFill>
                          <a:effectLst/>
                        </a:rPr>
                        <a:t> (</a:t>
                      </a:r>
                      <a:r>
                        <a:rPr lang="el-GR" sz="1300" dirty="0" err="1">
                          <a:solidFill>
                            <a:schemeClr val="bg1"/>
                          </a:solidFill>
                          <a:effectLst/>
                        </a:rPr>
                        <a:t>Βισθωνίδα</a:t>
                      </a:r>
                      <a:r>
                        <a:rPr lang="el-GR" sz="1300" dirty="0">
                          <a:solidFill>
                            <a:schemeClr val="bg1"/>
                          </a:solidFill>
                          <a:effectLst/>
                        </a:rPr>
                        <a:t>)</a:t>
                      </a:r>
                      <a:endParaRPr lang="el-GR" sz="13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800"/>
                        </a:spcAft>
                      </a:pPr>
                      <a:r>
                        <a:rPr lang="el-GR" sz="1300" dirty="0">
                          <a:solidFill>
                            <a:schemeClr val="bg1"/>
                          </a:solidFill>
                          <a:effectLst/>
                        </a:rPr>
                        <a:t>Δ2 (</a:t>
                      </a:r>
                      <a:r>
                        <a:rPr lang="el-GR" sz="1300" dirty="0" err="1">
                          <a:solidFill>
                            <a:schemeClr val="bg1"/>
                          </a:solidFill>
                          <a:effectLst/>
                        </a:rPr>
                        <a:t>Σαγιάδα</a:t>
                      </a:r>
                      <a:r>
                        <a:rPr lang="el-GR" sz="1300" dirty="0">
                          <a:solidFill>
                            <a:schemeClr val="bg1"/>
                          </a:solidFill>
                          <a:effectLst/>
                        </a:rPr>
                        <a:t>)</a:t>
                      </a:r>
                      <a:endParaRPr lang="el-GR" sz="13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800"/>
                        </a:spcAft>
                      </a:pPr>
                      <a:r>
                        <a:rPr lang="el-GR" sz="1300" dirty="0">
                          <a:solidFill>
                            <a:schemeClr val="bg1"/>
                          </a:solidFill>
                          <a:effectLst/>
                        </a:rPr>
                        <a:t>Δ3 (Μεσολόγγι)</a:t>
                      </a:r>
                      <a:endParaRPr lang="el-GR" sz="13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800"/>
                        </a:spcAft>
                      </a:pPr>
                      <a:r>
                        <a:rPr lang="el-GR" sz="1300">
                          <a:solidFill>
                            <a:schemeClr val="bg1"/>
                          </a:solidFill>
                          <a:effectLst/>
                        </a:rPr>
                        <a:t>Δ1</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800"/>
                        </a:spcAft>
                      </a:pPr>
                      <a:r>
                        <a:rPr lang="el-GR" sz="1300">
                          <a:solidFill>
                            <a:schemeClr val="bg1"/>
                          </a:solidFill>
                          <a:effectLst/>
                        </a:rPr>
                        <a:t>Δ2</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800"/>
                        </a:spcAft>
                      </a:pPr>
                      <a:r>
                        <a:rPr lang="el-GR" sz="1300">
                          <a:solidFill>
                            <a:schemeClr val="bg1"/>
                          </a:solidFill>
                          <a:effectLst/>
                        </a:rPr>
                        <a:t>Δ3</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706360772"/>
                  </a:ext>
                </a:extLst>
              </a:tr>
              <a:tr h="0">
                <a:tc>
                  <a:txBody>
                    <a:bodyPr/>
                    <a:lstStyle/>
                    <a:p>
                      <a:pPr algn="ctr">
                        <a:lnSpc>
                          <a:spcPct val="150000"/>
                        </a:lnSpc>
                        <a:spcAft>
                          <a:spcPts val="800"/>
                        </a:spcAft>
                      </a:pPr>
                      <a:r>
                        <a:rPr lang="en-GB" sz="1300">
                          <a:solidFill>
                            <a:schemeClr val="bg1"/>
                          </a:solidFill>
                          <a:effectLst/>
                        </a:rPr>
                        <a:t>Fe</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800"/>
                        </a:spcAft>
                      </a:pPr>
                      <a:r>
                        <a:rPr lang="el-GR" sz="1300">
                          <a:solidFill>
                            <a:schemeClr val="bg1"/>
                          </a:solidFill>
                          <a:effectLst/>
                        </a:rPr>
                        <a:t>30 ± 1</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800"/>
                        </a:spcAft>
                      </a:pPr>
                      <a:r>
                        <a:rPr lang="el-GR" sz="1300">
                          <a:solidFill>
                            <a:schemeClr val="bg1"/>
                          </a:solidFill>
                          <a:effectLst/>
                        </a:rPr>
                        <a:t>29 ± 1</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800"/>
                        </a:spcAft>
                      </a:pPr>
                      <a:r>
                        <a:rPr lang="el-GR" sz="1300">
                          <a:solidFill>
                            <a:schemeClr val="bg1"/>
                          </a:solidFill>
                          <a:effectLst/>
                        </a:rPr>
                        <a:t>31 ± 1</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800"/>
                        </a:spcAft>
                        <a:tabLst>
                          <a:tab pos="375920" algn="l"/>
                        </a:tabLst>
                      </a:pPr>
                      <a:r>
                        <a:rPr lang="el-GR" sz="1300">
                          <a:solidFill>
                            <a:schemeClr val="bg1"/>
                          </a:solidFill>
                          <a:effectLst/>
                        </a:rPr>
                        <a:t>0,66 ± 0,02</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800"/>
                        </a:spcAft>
                        <a:tabLst>
                          <a:tab pos="375920" algn="l"/>
                        </a:tabLst>
                      </a:pPr>
                      <a:r>
                        <a:rPr lang="el-GR" sz="1300">
                          <a:solidFill>
                            <a:schemeClr val="bg1"/>
                          </a:solidFill>
                          <a:effectLst/>
                        </a:rPr>
                        <a:t>0,64 ± 0,02</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800"/>
                        </a:spcAft>
                        <a:tabLst>
                          <a:tab pos="375920" algn="l"/>
                        </a:tabLst>
                      </a:pPr>
                      <a:r>
                        <a:rPr lang="el-GR" sz="1300">
                          <a:solidFill>
                            <a:schemeClr val="bg1"/>
                          </a:solidFill>
                          <a:effectLst/>
                        </a:rPr>
                        <a:t>0,68 ± 0,02</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73536739"/>
                  </a:ext>
                </a:extLst>
              </a:tr>
              <a:tr h="0">
                <a:tc>
                  <a:txBody>
                    <a:bodyPr/>
                    <a:lstStyle/>
                    <a:p>
                      <a:pPr algn="ctr">
                        <a:lnSpc>
                          <a:spcPct val="150000"/>
                        </a:lnSpc>
                        <a:spcAft>
                          <a:spcPts val="800"/>
                        </a:spcAft>
                      </a:pPr>
                      <a:r>
                        <a:rPr lang="en-GB" sz="1300">
                          <a:solidFill>
                            <a:schemeClr val="bg1"/>
                          </a:solidFill>
                          <a:effectLst/>
                        </a:rPr>
                        <a:t>Cu</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800"/>
                        </a:spcAft>
                      </a:pPr>
                      <a:r>
                        <a:rPr lang="el-GR" sz="1300">
                          <a:solidFill>
                            <a:schemeClr val="bg1"/>
                          </a:solidFill>
                          <a:effectLst/>
                        </a:rPr>
                        <a:t>37 ± 4</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800"/>
                        </a:spcAft>
                      </a:pPr>
                      <a:r>
                        <a:rPr lang="el-GR" sz="1300">
                          <a:solidFill>
                            <a:schemeClr val="bg1"/>
                          </a:solidFill>
                          <a:effectLst/>
                        </a:rPr>
                        <a:t>32 ± 4</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800"/>
                        </a:spcAft>
                      </a:pPr>
                      <a:r>
                        <a:rPr lang="el-GR" sz="1300">
                          <a:solidFill>
                            <a:schemeClr val="bg1"/>
                          </a:solidFill>
                          <a:effectLst/>
                        </a:rPr>
                        <a:t>30 ± 3</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800"/>
                        </a:spcAft>
                      </a:pPr>
                      <a:r>
                        <a:rPr lang="el-GR" sz="1300">
                          <a:solidFill>
                            <a:schemeClr val="bg1"/>
                          </a:solidFill>
                          <a:effectLst/>
                        </a:rPr>
                        <a:t>0,81 ± 0,09</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800"/>
                        </a:spcAft>
                      </a:pPr>
                      <a:r>
                        <a:rPr lang="el-GR" sz="1300">
                          <a:solidFill>
                            <a:schemeClr val="bg1"/>
                          </a:solidFill>
                          <a:effectLst/>
                        </a:rPr>
                        <a:t>0,70 ± 0,08</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800"/>
                        </a:spcAft>
                      </a:pPr>
                      <a:r>
                        <a:rPr lang="el-GR" sz="1300">
                          <a:solidFill>
                            <a:schemeClr val="bg1"/>
                          </a:solidFill>
                          <a:effectLst/>
                        </a:rPr>
                        <a:t>0,66 ± 0,07</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769917064"/>
                  </a:ext>
                </a:extLst>
              </a:tr>
              <a:tr h="0">
                <a:tc>
                  <a:txBody>
                    <a:bodyPr/>
                    <a:lstStyle/>
                    <a:p>
                      <a:pPr algn="ctr">
                        <a:lnSpc>
                          <a:spcPct val="150000"/>
                        </a:lnSpc>
                        <a:spcAft>
                          <a:spcPts val="800"/>
                        </a:spcAft>
                      </a:pPr>
                      <a:r>
                        <a:rPr lang="en-GB" sz="1300">
                          <a:solidFill>
                            <a:schemeClr val="bg1"/>
                          </a:solidFill>
                          <a:effectLst/>
                        </a:rPr>
                        <a:t>Zn</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800"/>
                        </a:spcAft>
                      </a:pPr>
                      <a:r>
                        <a:rPr lang="el-GR" sz="1300">
                          <a:solidFill>
                            <a:schemeClr val="bg1"/>
                          </a:solidFill>
                          <a:effectLst/>
                        </a:rPr>
                        <a:t>158 ± 2</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800"/>
                        </a:spcAft>
                      </a:pPr>
                      <a:r>
                        <a:rPr lang="el-GR" sz="1300">
                          <a:solidFill>
                            <a:schemeClr val="bg1"/>
                          </a:solidFill>
                          <a:effectLst/>
                        </a:rPr>
                        <a:t>162 ± 2</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800"/>
                        </a:spcAft>
                      </a:pPr>
                      <a:r>
                        <a:rPr lang="el-GR" sz="1300">
                          <a:solidFill>
                            <a:schemeClr val="bg1"/>
                          </a:solidFill>
                          <a:effectLst/>
                        </a:rPr>
                        <a:t>159 ± 2</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800"/>
                        </a:spcAft>
                      </a:pPr>
                      <a:r>
                        <a:rPr lang="el-GR" sz="1300">
                          <a:solidFill>
                            <a:schemeClr val="bg1"/>
                          </a:solidFill>
                          <a:effectLst/>
                        </a:rPr>
                        <a:t>3,46 ± 0,04</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800"/>
                        </a:spcAft>
                      </a:pPr>
                      <a:r>
                        <a:rPr lang="el-GR" sz="1300">
                          <a:solidFill>
                            <a:schemeClr val="bg1"/>
                          </a:solidFill>
                          <a:effectLst/>
                        </a:rPr>
                        <a:t>3,55 ± 0,05</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800"/>
                        </a:spcAft>
                      </a:pPr>
                      <a:r>
                        <a:rPr lang="el-GR" sz="1300">
                          <a:solidFill>
                            <a:schemeClr val="bg1"/>
                          </a:solidFill>
                          <a:effectLst/>
                        </a:rPr>
                        <a:t>3,48 ± 0,05</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605227697"/>
                  </a:ext>
                </a:extLst>
              </a:tr>
              <a:tr h="0">
                <a:tc>
                  <a:txBody>
                    <a:bodyPr/>
                    <a:lstStyle/>
                    <a:p>
                      <a:pPr algn="ctr">
                        <a:lnSpc>
                          <a:spcPct val="150000"/>
                        </a:lnSpc>
                        <a:spcAft>
                          <a:spcPts val="800"/>
                        </a:spcAft>
                      </a:pPr>
                      <a:r>
                        <a:rPr lang="en-GB" sz="1300">
                          <a:solidFill>
                            <a:schemeClr val="bg1"/>
                          </a:solidFill>
                          <a:effectLst/>
                        </a:rPr>
                        <a:t>Cr</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800"/>
                        </a:spcAft>
                      </a:pPr>
                      <a:r>
                        <a:rPr lang="el-GR" sz="1300">
                          <a:solidFill>
                            <a:schemeClr val="bg1"/>
                          </a:solidFill>
                          <a:effectLst/>
                        </a:rPr>
                        <a:t>2 ± 1</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800"/>
                        </a:spcAft>
                      </a:pPr>
                      <a:r>
                        <a:rPr lang="el-GR" sz="1300">
                          <a:solidFill>
                            <a:schemeClr val="bg1"/>
                          </a:solidFill>
                          <a:effectLst/>
                        </a:rPr>
                        <a:t>2 ± 1</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800"/>
                        </a:spcAft>
                      </a:pPr>
                      <a:r>
                        <a:rPr lang="el-GR" sz="1300">
                          <a:solidFill>
                            <a:schemeClr val="bg1"/>
                          </a:solidFill>
                          <a:effectLst/>
                        </a:rPr>
                        <a:t>3 ± 1</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800"/>
                        </a:spcAft>
                      </a:pPr>
                      <a:r>
                        <a:rPr lang="el-GR" sz="1300">
                          <a:solidFill>
                            <a:schemeClr val="bg1"/>
                          </a:solidFill>
                          <a:effectLst/>
                        </a:rPr>
                        <a:t>0,05 ± 0,01</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800"/>
                        </a:spcAft>
                      </a:pPr>
                      <a:r>
                        <a:rPr lang="el-GR" sz="1300">
                          <a:solidFill>
                            <a:schemeClr val="bg1"/>
                          </a:solidFill>
                          <a:effectLst/>
                        </a:rPr>
                        <a:t>0,05 ± 0,01</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50000"/>
                        </a:lnSpc>
                        <a:spcAft>
                          <a:spcPts val="800"/>
                        </a:spcAft>
                      </a:pPr>
                      <a:r>
                        <a:rPr lang="el-GR" sz="1300">
                          <a:solidFill>
                            <a:schemeClr val="bg1"/>
                          </a:solidFill>
                          <a:effectLst/>
                        </a:rPr>
                        <a:t>0,07 ± 0,02</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498003887"/>
                  </a:ext>
                </a:extLst>
              </a:tr>
              <a:tr h="0">
                <a:tc>
                  <a:txBody>
                    <a:bodyPr/>
                    <a:lstStyle/>
                    <a:p>
                      <a:pPr algn="ctr">
                        <a:lnSpc>
                          <a:spcPct val="150000"/>
                        </a:lnSpc>
                        <a:spcAft>
                          <a:spcPts val="800"/>
                        </a:spcAft>
                      </a:pPr>
                      <a:r>
                        <a:rPr lang="en-GB" sz="1300" dirty="0">
                          <a:solidFill>
                            <a:schemeClr val="bg1"/>
                          </a:solidFill>
                          <a:effectLst/>
                        </a:rPr>
                        <a:t>Co</a:t>
                      </a:r>
                      <a:endParaRPr lang="el-GR" sz="13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gridSpan="3">
                  <a:txBody>
                    <a:bodyPr/>
                    <a:lstStyle/>
                    <a:p>
                      <a:pPr algn="ctr">
                        <a:lnSpc>
                          <a:spcPct val="150000"/>
                        </a:lnSpc>
                        <a:spcAft>
                          <a:spcPts val="800"/>
                        </a:spcAft>
                      </a:pPr>
                      <a:r>
                        <a:rPr lang="en-GB" sz="1300" dirty="0">
                          <a:solidFill>
                            <a:schemeClr val="bg1"/>
                          </a:solidFill>
                          <a:effectLst/>
                        </a:rPr>
                        <a:t>&lt;</a:t>
                      </a:r>
                      <a:r>
                        <a:rPr lang="el-GR" sz="1300" dirty="0">
                          <a:solidFill>
                            <a:schemeClr val="bg1"/>
                          </a:solidFill>
                          <a:effectLst/>
                        </a:rPr>
                        <a:t>3,40</a:t>
                      </a:r>
                      <a:endParaRPr lang="el-GR" sz="13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l-GR"/>
                    </a:p>
                  </a:txBody>
                  <a:tcPr/>
                </a:tc>
                <a:tc hMerge="1">
                  <a:txBody>
                    <a:bodyPr/>
                    <a:lstStyle/>
                    <a:p>
                      <a:endParaRPr lang="el-GR"/>
                    </a:p>
                  </a:txBody>
                  <a:tcPr/>
                </a:tc>
                <a:tc gridSpan="3">
                  <a:txBody>
                    <a:bodyPr/>
                    <a:lstStyle/>
                    <a:p>
                      <a:pPr algn="ctr">
                        <a:lnSpc>
                          <a:spcPct val="150000"/>
                        </a:lnSpc>
                        <a:spcAft>
                          <a:spcPts val="800"/>
                        </a:spcAft>
                      </a:pPr>
                      <a:r>
                        <a:rPr lang="el-GR" sz="1300">
                          <a:solidFill>
                            <a:schemeClr val="bg1"/>
                          </a:solidFill>
                          <a:effectLst/>
                        </a:rPr>
                        <a:t>&lt;0,07</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002401812"/>
                  </a:ext>
                </a:extLst>
              </a:tr>
              <a:tr h="0">
                <a:tc>
                  <a:txBody>
                    <a:bodyPr/>
                    <a:lstStyle/>
                    <a:p>
                      <a:pPr algn="ctr">
                        <a:lnSpc>
                          <a:spcPct val="150000"/>
                        </a:lnSpc>
                        <a:spcAft>
                          <a:spcPts val="800"/>
                        </a:spcAft>
                      </a:pPr>
                      <a:r>
                        <a:rPr lang="en-GB" sz="1300">
                          <a:solidFill>
                            <a:schemeClr val="bg1"/>
                          </a:solidFill>
                          <a:effectLst/>
                        </a:rPr>
                        <a:t>Pb</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gridSpan="3">
                  <a:txBody>
                    <a:bodyPr/>
                    <a:lstStyle/>
                    <a:p>
                      <a:pPr algn="ctr">
                        <a:lnSpc>
                          <a:spcPct val="150000"/>
                        </a:lnSpc>
                        <a:spcAft>
                          <a:spcPts val="800"/>
                        </a:spcAft>
                        <a:tabLst>
                          <a:tab pos="335915" algn="l"/>
                        </a:tabLst>
                      </a:pPr>
                      <a:r>
                        <a:rPr lang="en-GB" sz="1300">
                          <a:solidFill>
                            <a:schemeClr val="bg1"/>
                          </a:solidFill>
                          <a:effectLst/>
                        </a:rPr>
                        <a:t>&lt;</a:t>
                      </a:r>
                      <a:r>
                        <a:rPr lang="el-GR" sz="1300">
                          <a:solidFill>
                            <a:schemeClr val="bg1"/>
                          </a:solidFill>
                          <a:effectLst/>
                        </a:rPr>
                        <a:t>4,80</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l-GR"/>
                    </a:p>
                  </a:txBody>
                  <a:tcPr/>
                </a:tc>
                <a:tc hMerge="1">
                  <a:txBody>
                    <a:bodyPr/>
                    <a:lstStyle/>
                    <a:p>
                      <a:endParaRPr lang="el-GR"/>
                    </a:p>
                  </a:txBody>
                  <a:tcPr/>
                </a:tc>
                <a:tc gridSpan="3">
                  <a:txBody>
                    <a:bodyPr/>
                    <a:lstStyle/>
                    <a:p>
                      <a:pPr algn="ctr">
                        <a:lnSpc>
                          <a:spcPct val="150000"/>
                        </a:lnSpc>
                        <a:spcAft>
                          <a:spcPts val="800"/>
                        </a:spcAft>
                      </a:pPr>
                      <a:r>
                        <a:rPr lang="el-GR" sz="1300">
                          <a:solidFill>
                            <a:schemeClr val="bg1"/>
                          </a:solidFill>
                          <a:effectLst/>
                        </a:rPr>
                        <a:t>&lt;0,11</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873047608"/>
                  </a:ext>
                </a:extLst>
              </a:tr>
              <a:tr h="0">
                <a:tc>
                  <a:txBody>
                    <a:bodyPr/>
                    <a:lstStyle/>
                    <a:p>
                      <a:pPr algn="ctr">
                        <a:lnSpc>
                          <a:spcPct val="150000"/>
                        </a:lnSpc>
                        <a:spcAft>
                          <a:spcPts val="800"/>
                        </a:spcAft>
                      </a:pPr>
                      <a:r>
                        <a:rPr lang="en-GB" sz="1300">
                          <a:solidFill>
                            <a:schemeClr val="bg1"/>
                          </a:solidFill>
                          <a:effectLst/>
                        </a:rPr>
                        <a:t>Cd</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gridSpan="3">
                  <a:txBody>
                    <a:bodyPr/>
                    <a:lstStyle/>
                    <a:p>
                      <a:pPr algn="ctr">
                        <a:lnSpc>
                          <a:spcPct val="150000"/>
                        </a:lnSpc>
                        <a:spcAft>
                          <a:spcPts val="800"/>
                        </a:spcAft>
                      </a:pPr>
                      <a:r>
                        <a:rPr lang="en-GB" sz="1300">
                          <a:solidFill>
                            <a:schemeClr val="bg1"/>
                          </a:solidFill>
                          <a:effectLst/>
                        </a:rPr>
                        <a:t>&lt;</a:t>
                      </a:r>
                      <a:r>
                        <a:rPr lang="el-GR" sz="1300">
                          <a:solidFill>
                            <a:schemeClr val="bg1"/>
                          </a:solidFill>
                          <a:effectLst/>
                        </a:rPr>
                        <a:t>0,50</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l-GR"/>
                    </a:p>
                  </a:txBody>
                  <a:tcPr/>
                </a:tc>
                <a:tc hMerge="1">
                  <a:txBody>
                    <a:bodyPr/>
                    <a:lstStyle/>
                    <a:p>
                      <a:endParaRPr lang="el-GR"/>
                    </a:p>
                  </a:txBody>
                  <a:tcPr/>
                </a:tc>
                <a:tc gridSpan="3">
                  <a:txBody>
                    <a:bodyPr/>
                    <a:lstStyle/>
                    <a:p>
                      <a:pPr algn="ctr">
                        <a:lnSpc>
                          <a:spcPct val="150000"/>
                        </a:lnSpc>
                        <a:spcAft>
                          <a:spcPts val="800"/>
                        </a:spcAft>
                      </a:pPr>
                      <a:r>
                        <a:rPr lang="el-GR" sz="1300">
                          <a:solidFill>
                            <a:schemeClr val="bg1"/>
                          </a:solidFill>
                          <a:effectLst/>
                        </a:rPr>
                        <a:t>&lt;0,01</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421575256"/>
                  </a:ext>
                </a:extLst>
              </a:tr>
              <a:tr h="0">
                <a:tc>
                  <a:txBody>
                    <a:bodyPr/>
                    <a:lstStyle/>
                    <a:p>
                      <a:pPr algn="ctr">
                        <a:lnSpc>
                          <a:spcPct val="150000"/>
                        </a:lnSpc>
                        <a:spcAft>
                          <a:spcPts val="800"/>
                        </a:spcAft>
                      </a:pPr>
                      <a:r>
                        <a:rPr lang="en-GB" sz="1300">
                          <a:solidFill>
                            <a:schemeClr val="bg1"/>
                          </a:solidFill>
                          <a:effectLst/>
                        </a:rPr>
                        <a:t>Ni</a:t>
                      </a:r>
                      <a:endParaRPr lang="el-GR" sz="13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gridSpan="3">
                  <a:txBody>
                    <a:bodyPr/>
                    <a:lstStyle/>
                    <a:p>
                      <a:pPr algn="ctr">
                        <a:lnSpc>
                          <a:spcPct val="150000"/>
                        </a:lnSpc>
                        <a:spcAft>
                          <a:spcPts val="800"/>
                        </a:spcAft>
                      </a:pPr>
                      <a:r>
                        <a:rPr lang="en-GB" sz="1300" dirty="0">
                          <a:solidFill>
                            <a:schemeClr val="bg1"/>
                          </a:solidFill>
                          <a:effectLst/>
                        </a:rPr>
                        <a:t>&lt;</a:t>
                      </a:r>
                      <a:r>
                        <a:rPr lang="el-GR" sz="1300" dirty="0">
                          <a:solidFill>
                            <a:schemeClr val="bg1"/>
                          </a:solidFill>
                          <a:effectLst/>
                        </a:rPr>
                        <a:t>2,10</a:t>
                      </a:r>
                      <a:endParaRPr lang="el-GR" sz="13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l-GR"/>
                    </a:p>
                  </a:txBody>
                  <a:tcPr/>
                </a:tc>
                <a:tc hMerge="1">
                  <a:txBody>
                    <a:bodyPr/>
                    <a:lstStyle/>
                    <a:p>
                      <a:endParaRPr lang="el-GR"/>
                    </a:p>
                  </a:txBody>
                  <a:tcPr/>
                </a:tc>
                <a:tc gridSpan="3">
                  <a:txBody>
                    <a:bodyPr/>
                    <a:lstStyle/>
                    <a:p>
                      <a:pPr algn="ctr">
                        <a:lnSpc>
                          <a:spcPct val="150000"/>
                        </a:lnSpc>
                        <a:spcAft>
                          <a:spcPts val="800"/>
                        </a:spcAft>
                      </a:pPr>
                      <a:r>
                        <a:rPr lang="el-GR" sz="1300" dirty="0">
                          <a:solidFill>
                            <a:schemeClr val="bg1"/>
                          </a:solidFill>
                          <a:effectLst/>
                        </a:rPr>
                        <a:t>&lt;0,05</a:t>
                      </a:r>
                      <a:endParaRPr lang="el-GR" sz="13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375325009"/>
                  </a:ext>
                </a:extLst>
              </a:tr>
            </a:tbl>
          </a:graphicData>
        </a:graphic>
      </p:graphicFrame>
    </p:spTree>
    <p:extLst>
      <p:ext uri="{BB962C8B-B14F-4D97-AF65-F5344CB8AC3E}">
        <p14:creationId xmlns:p14="http://schemas.microsoft.com/office/powerpoint/2010/main" val="1440586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43917A8-E297-4534-80BE-FAA7C9AC6695}"/>
              </a:ext>
            </a:extLst>
          </p:cNvPr>
          <p:cNvSpPr>
            <a:spLocks noGrp="1"/>
          </p:cNvSpPr>
          <p:nvPr>
            <p:ph idx="1"/>
          </p:nvPr>
        </p:nvSpPr>
        <p:spPr>
          <a:xfrm>
            <a:off x="296260" y="1444507"/>
            <a:ext cx="8390539" cy="5191298"/>
          </a:xfrm>
        </p:spPr>
        <p:txBody>
          <a:bodyPr>
            <a:normAutofit fontScale="92500" lnSpcReduction="20000"/>
          </a:bodyPr>
          <a:lstStyle/>
          <a:p>
            <a:pPr algn="just">
              <a:lnSpc>
                <a:spcPct val="150000"/>
              </a:lnSpc>
              <a:spcAft>
                <a:spcPts val="800"/>
              </a:spcAft>
              <a:buFont typeface="Wingdings" panose="05000000000000000000" pitchFamily="2" charset="2"/>
              <a:buChar char="ü"/>
            </a:pPr>
            <a:r>
              <a:rPr lang="el-GR" sz="18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Ολικά Λιπαρά</a:t>
            </a:r>
            <a:endPar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Η μέση περιεκτικότητα των δειγμάτων σε ολικά λιπαρά των ανέρχεται σε 8,8 </a:t>
            </a:r>
            <a:r>
              <a:rPr lang="el-GR" sz="18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0,7%</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επί ξηρού βάρους ή 1,9 </a:t>
            </a:r>
            <a:r>
              <a:rPr lang="el-GR" sz="18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0,3%</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επί υγρού βάρους.</a:t>
            </a:r>
          </a:p>
          <a:p>
            <a:pPr algn="just">
              <a:lnSpc>
                <a:spcPct val="150000"/>
              </a:lnSpc>
              <a:spcAft>
                <a:spcPts val="800"/>
              </a:spcAft>
              <a:buFont typeface="Wingdings" panose="05000000000000000000" pitchFamily="2" charset="2"/>
              <a:buChar char="ü"/>
            </a:pPr>
            <a:r>
              <a:rPr lang="el-GR" sz="18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Υδατάνθρακες</a:t>
            </a:r>
            <a:endPar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Οι υδατάνθρακες των δειγμάτων ανέρχονται σε 4,9 </a:t>
            </a:r>
            <a:r>
              <a:rPr lang="el-GR" sz="18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0,8</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επί ξηρού βάρους ή 1,1 </a:t>
            </a:r>
            <a:r>
              <a:rPr lang="el-GR" sz="18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0,2</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επί υγρού βάρους</a:t>
            </a:r>
            <a:r>
              <a:rPr lang="el-GR" sz="1800" dirty="0">
                <a:effectLst/>
                <a:latin typeface="Calibri" panose="020F0502020204030204" pitchFamily="34" charset="0"/>
                <a:ea typeface="Calibri" panose="020F0502020204030204" pitchFamily="34" charset="0"/>
                <a:cs typeface="Arial" panose="020B0604020202020204" pitchFamily="34" charset="0"/>
              </a:rPr>
              <a:t>.</a:t>
            </a:r>
          </a:p>
          <a:p>
            <a:pPr algn="just">
              <a:lnSpc>
                <a:spcPct val="150000"/>
              </a:lnSpc>
              <a:spcAft>
                <a:spcPts val="800"/>
              </a:spcAft>
              <a:buFont typeface="Wingdings" panose="05000000000000000000" pitchFamily="2" charset="2"/>
              <a:buChar char="ü"/>
            </a:pPr>
            <a:r>
              <a:rPr lang="el-GR" sz="1800" dirty="0">
                <a:solidFill>
                  <a:schemeClr val="bg1"/>
                </a:solidFill>
                <a:latin typeface="Calibri" panose="020F0502020204030204" pitchFamily="34" charset="0"/>
                <a:ea typeface="Calibri" panose="020F0502020204030204" pitchFamily="34" charset="0"/>
                <a:cs typeface="Arial" panose="020B0604020202020204" pitchFamily="34" charset="0"/>
              </a:rPr>
              <a:t>Π</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ρωτεΐνες</a:t>
            </a:r>
            <a:endParaRPr lang="el-GR" sz="1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Οι πρωτεΐνες των δειγμάτων ανέρχονται σε 82,3 ± 2,2% επί ξηρού βάρους ή 18,0 ± 0,5% επί υγρού βάρους</a:t>
            </a:r>
          </a:p>
          <a:p>
            <a:pPr algn="just">
              <a:lnSpc>
                <a:spcPct val="150000"/>
              </a:lnSpc>
              <a:spcAft>
                <a:spcPts val="800"/>
              </a:spcAft>
              <a:buFont typeface="Wingdings" panose="05000000000000000000" pitchFamily="2" charset="2"/>
              <a:buChar char="ü"/>
            </a:pPr>
            <a:r>
              <a:rPr lang="el-GR" sz="1800" dirty="0">
                <a:solidFill>
                  <a:schemeClr val="bg1"/>
                </a:solidFill>
                <a:latin typeface="Calibri" panose="020F0502020204030204" pitchFamily="34" charset="0"/>
                <a:ea typeface="Calibri" panose="020F0502020204030204" pitchFamily="34" charset="0"/>
                <a:cs typeface="Arial" panose="020B0604020202020204" pitchFamily="34" charset="0"/>
              </a:rPr>
              <a:t>Ενεργειακή αξία</a:t>
            </a:r>
          </a:p>
          <a:p>
            <a:pPr algn="just">
              <a:lnSpc>
                <a:spcPct val="150000"/>
              </a:lnSpc>
              <a:spcAft>
                <a:spcPts val="800"/>
              </a:spcAft>
            </a:pP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93,5 θερμίδες (</a:t>
            </a:r>
            <a:r>
              <a:rPr lang="el-GR" sz="18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kcals</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κατά την κατανάλωση 100 </a:t>
            </a:r>
            <a:r>
              <a:rPr lang="el-GR" sz="18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γρ</a:t>
            </a:r>
            <a:r>
              <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υγρής σάρκας καβουριού</a:t>
            </a:r>
          </a:p>
          <a:p>
            <a:pPr algn="just">
              <a:lnSpc>
                <a:spcPct val="150000"/>
              </a:lnSpc>
              <a:spcAft>
                <a:spcPts val="800"/>
              </a:spcAft>
            </a:pPr>
            <a:endParaRPr lang="el-GR" sz="18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endParaRPr lang="el-GR" sz="3200" dirty="0">
              <a:solidFill>
                <a:schemeClr val="bg1"/>
              </a:solidFill>
            </a:endParaRPr>
          </a:p>
        </p:txBody>
      </p:sp>
      <p:sp>
        <p:nvSpPr>
          <p:cNvPr id="4" name="Τίτλος 8">
            <a:extLst>
              <a:ext uri="{FF2B5EF4-FFF2-40B4-BE49-F238E27FC236}">
                <a16:creationId xmlns:a16="http://schemas.microsoft.com/office/drawing/2014/main" id="{E581E84B-7D60-44CA-A529-99E166BBE73F}"/>
              </a:ext>
            </a:extLst>
          </p:cNvPr>
          <p:cNvSpPr>
            <a:spLocks noGrp="1"/>
          </p:cNvSpPr>
          <p:nvPr>
            <p:ph type="title"/>
          </p:nvPr>
        </p:nvSpPr>
        <p:spPr>
          <a:xfrm>
            <a:off x="457200" y="985720"/>
            <a:ext cx="8229600" cy="458787"/>
          </a:xfrm>
        </p:spPr>
        <p:txBody>
          <a:bodyPr>
            <a:normAutofit fontScale="90000"/>
          </a:bodyPr>
          <a:lstStyle/>
          <a:p>
            <a:pPr algn="ctr"/>
            <a:r>
              <a:rPr lang="el-GR" dirty="0"/>
              <a:t>Αποτελέσματα</a:t>
            </a:r>
          </a:p>
        </p:txBody>
      </p:sp>
    </p:spTree>
    <p:extLst>
      <p:ext uri="{BB962C8B-B14F-4D97-AF65-F5344CB8AC3E}">
        <p14:creationId xmlns:p14="http://schemas.microsoft.com/office/powerpoint/2010/main" val="2007476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8">
            <a:extLst>
              <a:ext uri="{FF2B5EF4-FFF2-40B4-BE49-F238E27FC236}">
                <a16:creationId xmlns:a16="http://schemas.microsoft.com/office/drawing/2014/main" id="{E581E84B-7D60-44CA-A529-99E166BBE73F}"/>
              </a:ext>
            </a:extLst>
          </p:cNvPr>
          <p:cNvSpPr>
            <a:spLocks noGrp="1"/>
          </p:cNvSpPr>
          <p:nvPr>
            <p:ph type="title"/>
          </p:nvPr>
        </p:nvSpPr>
        <p:spPr>
          <a:xfrm>
            <a:off x="457199" y="833015"/>
            <a:ext cx="8229600" cy="458787"/>
          </a:xfrm>
        </p:spPr>
        <p:txBody>
          <a:bodyPr>
            <a:normAutofit fontScale="90000"/>
          </a:bodyPr>
          <a:lstStyle/>
          <a:p>
            <a:pPr algn="ctr"/>
            <a:r>
              <a:rPr lang="el-GR" dirty="0"/>
              <a:t>Αποτελέσματα – Δ1 (</a:t>
            </a:r>
            <a:r>
              <a:rPr lang="el-GR" dirty="0" err="1"/>
              <a:t>Βισθωνίδα</a:t>
            </a:r>
            <a:r>
              <a:rPr lang="el-GR" dirty="0"/>
              <a:t>)</a:t>
            </a:r>
          </a:p>
        </p:txBody>
      </p:sp>
      <p:graphicFrame>
        <p:nvGraphicFramePr>
          <p:cNvPr id="6" name="Πίνακας 5">
            <a:extLst>
              <a:ext uri="{FF2B5EF4-FFF2-40B4-BE49-F238E27FC236}">
                <a16:creationId xmlns:a16="http://schemas.microsoft.com/office/drawing/2014/main" id="{537CD835-91F4-47A2-9818-C34125289AC0}"/>
              </a:ext>
            </a:extLst>
          </p:cNvPr>
          <p:cNvGraphicFramePr>
            <a:graphicFrameLocks noGrp="1"/>
          </p:cNvGraphicFramePr>
          <p:nvPr>
            <p:extLst>
              <p:ext uri="{D42A27DB-BD31-4B8C-83A1-F6EECF244321}">
                <p14:modId xmlns:p14="http://schemas.microsoft.com/office/powerpoint/2010/main" val="1837596416"/>
              </p:ext>
            </p:extLst>
          </p:nvPr>
        </p:nvGraphicFramePr>
        <p:xfrm>
          <a:off x="1184004" y="1291802"/>
          <a:ext cx="6775989" cy="5452183"/>
        </p:xfrm>
        <a:graphic>
          <a:graphicData uri="http://schemas.openxmlformats.org/drawingml/2006/table">
            <a:tbl>
              <a:tblPr firstRow="1" firstCol="1" bandRow="1">
                <a:tableStyleId>{3B4B98B0-60AC-42C2-AFA5-B58CD77FA1E5}</a:tableStyleId>
              </a:tblPr>
              <a:tblGrid>
                <a:gridCol w="2258140">
                  <a:extLst>
                    <a:ext uri="{9D8B030D-6E8A-4147-A177-3AD203B41FA5}">
                      <a16:colId xmlns:a16="http://schemas.microsoft.com/office/drawing/2014/main" val="2427028756"/>
                    </a:ext>
                  </a:extLst>
                </a:gridCol>
                <a:gridCol w="1410945">
                  <a:extLst>
                    <a:ext uri="{9D8B030D-6E8A-4147-A177-3AD203B41FA5}">
                      <a16:colId xmlns:a16="http://schemas.microsoft.com/office/drawing/2014/main" val="9455280"/>
                    </a:ext>
                  </a:extLst>
                </a:gridCol>
                <a:gridCol w="3106904">
                  <a:extLst>
                    <a:ext uri="{9D8B030D-6E8A-4147-A177-3AD203B41FA5}">
                      <a16:colId xmlns:a16="http://schemas.microsoft.com/office/drawing/2014/main" val="2155216724"/>
                    </a:ext>
                  </a:extLst>
                </a:gridCol>
              </a:tblGrid>
              <a:tr h="238209">
                <a:tc>
                  <a:txBody>
                    <a:bodyPr/>
                    <a:lstStyle/>
                    <a:p>
                      <a:pPr>
                        <a:lnSpc>
                          <a:spcPct val="150000"/>
                        </a:lnSpc>
                        <a:spcAft>
                          <a:spcPts val="800"/>
                        </a:spcAft>
                      </a:pPr>
                      <a:r>
                        <a:rPr lang="el-GR" sz="1400" dirty="0">
                          <a:solidFill>
                            <a:schemeClr val="bg1"/>
                          </a:solidFill>
                          <a:effectLst/>
                        </a:rPr>
                        <a:t>Δείγμα 1 (</a:t>
                      </a:r>
                      <a:r>
                        <a:rPr lang="el-GR" sz="1400" dirty="0" err="1">
                          <a:solidFill>
                            <a:schemeClr val="bg1"/>
                          </a:solidFill>
                          <a:effectLst/>
                        </a:rPr>
                        <a:t>Βισθωνίδα</a:t>
                      </a:r>
                      <a:r>
                        <a:rPr lang="el-GR" sz="1400" dirty="0">
                          <a:solidFill>
                            <a:schemeClr val="bg1"/>
                          </a:solidFill>
                          <a:effectLst/>
                        </a:rPr>
                        <a:t>)</a:t>
                      </a:r>
                      <a:endPar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nchor="ctr"/>
                </a:tc>
                <a:tc>
                  <a:txBody>
                    <a:bodyPr/>
                    <a:lstStyle/>
                    <a:p>
                      <a:pPr algn="ctr">
                        <a:lnSpc>
                          <a:spcPct val="150000"/>
                        </a:lnSpc>
                        <a:spcAft>
                          <a:spcPts val="800"/>
                        </a:spcAft>
                      </a:pPr>
                      <a:r>
                        <a:rPr lang="el-GR" sz="1400">
                          <a:solidFill>
                            <a:schemeClr val="bg1"/>
                          </a:solidFill>
                          <a:effectLst/>
                        </a:rPr>
                        <a:t> </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nchor="ctr"/>
                </a:tc>
                <a:tc>
                  <a:txBody>
                    <a:bodyPr/>
                    <a:lstStyle/>
                    <a:p>
                      <a:pPr algn="ctr">
                        <a:lnSpc>
                          <a:spcPct val="150000"/>
                        </a:lnSpc>
                        <a:spcAft>
                          <a:spcPts val="800"/>
                        </a:spcAft>
                      </a:pPr>
                      <a:r>
                        <a:rPr lang="el-GR" sz="1400">
                          <a:solidFill>
                            <a:schemeClr val="bg1"/>
                          </a:solidFill>
                          <a:effectLst/>
                        </a:rPr>
                        <a:t> </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nchor="ctr"/>
                </a:tc>
                <a:extLst>
                  <a:ext uri="{0D108BD9-81ED-4DB2-BD59-A6C34878D82A}">
                    <a16:rowId xmlns:a16="http://schemas.microsoft.com/office/drawing/2014/main" val="410918937"/>
                  </a:ext>
                </a:extLst>
              </a:tr>
              <a:tr h="238209">
                <a:tc>
                  <a:txBody>
                    <a:bodyPr/>
                    <a:lstStyle/>
                    <a:p>
                      <a:pPr algn="ctr">
                        <a:lnSpc>
                          <a:spcPct val="150000"/>
                        </a:lnSpc>
                        <a:spcAft>
                          <a:spcPts val="800"/>
                        </a:spcAft>
                      </a:pPr>
                      <a:r>
                        <a:rPr lang="el-GR" sz="1400">
                          <a:solidFill>
                            <a:schemeClr val="bg1"/>
                          </a:solidFill>
                          <a:effectLst/>
                        </a:rPr>
                        <a:t>Θρεπτικά Συστατικά</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nchor="ctr"/>
                </a:tc>
                <a:tc>
                  <a:txBody>
                    <a:bodyPr/>
                    <a:lstStyle/>
                    <a:p>
                      <a:pPr algn="ctr">
                        <a:lnSpc>
                          <a:spcPct val="150000"/>
                        </a:lnSpc>
                        <a:spcAft>
                          <a:spcPts val="800"/>
                        </a:spcAft>
                      </a:pPr>
                      <a:r>
                        <a:rPr lang="el-GR" sz="1400">
                          <a:solidFill>
                            <a:schemeClr val="bg1"/>
                          </a:solidFill>
                          <a:effectLst/>
                        </a:rPr>
                        <a:t>Μονάδες</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nchor="ctr"/>
                </a:tc>
                <a:tc>
                  <a:txBody>
                    <a:bodyPr/>
                    <a:lstStyle/>
                    <a:p>
                      <a:pPr algn="ctr">
                        <a:lnSpc>
                          <a:spcPct val="150000"/>
                        </a:lnSpc>
                        <a:spcAft>
                          <a:spcPts val="800"/>
                        </a:spcAft>
                      </a:pPr>
                      <a:r>
                        <a:rPr lang="el-GR" sz="1400">
                          <a:solidFill>
                            <a:schemeClr val="bg1"/>
                          </a:solidFill>
                          <a:effectLst/>
                        </a:rPr>
                        <a:t>Ανά 100 </a:t>
                      </a:r>
                      <a:r>
                        <a:rPr lang="en-GB" sz="1400">
                          <a:solidFill>
                            <a:schemeClr val="bg1"/>
                          </a:solidFill>
                          <a:effectLst/>
                        </a:rPr>
                        <a:t>g</a:t>
                      </a:r>
                      <a:r>
                        <a:rPr lang="el-GR" sz="1400">
                          <a:solidFill>
                            <a:schemeClr val="bg1"/>
                          </a:solidFill>
                          <a:effectLst/>
                        </a:rPr>
                        <a:t> υγρής σάρκας καβουριού</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nchor="ctr"/>
                </a:tc>
                <a:extLst>
                  <a:ext uri="{0D108BD9-81ED-4DB2-BD59-A6C34878D82A}">
                    <a16:rowId xmlns:a16="http://schemas.microsoft.com/office/drawing/2014/main" val="3804693169"/>
                  </a:ext>
                </a:extLst>
              </a:tr>
              <a:tr h="238209">
                <a:tc gridSpan="3">
                  <a:txBody>
                    <a:bodyPr/>
                    <a:lstStyle/>
                    <a:p>
                      <a:pPr>
                        <a:lnSpc>
                          <a:spcPct val="150000"/>
                        </a:lnSpc>
                        <a:spcAft>
                          <a:spcPts val="800"/>
                        </a:spcAft>
                      </a:pPr>
                      <a:r>
                        <a:rPr lang="el-GR" sz="1400">
                          <a:solidFill>
                            <a:schemeClr val="bg1"/>
                          </a:solidFill>
                          <a:effectLst/>
                        </a:rPr>
                        <a:t>Προσεγγιστικά</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nchor="ct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313332879"/>
                  </a:ext>
                </a:extLst>
              </a:tr>
              <a:tr h="238209">
                <a:tc>
                  <a:txBody>
                    <a:bodyPr/>
                    <a:lstStyle/>
                    <a:p>
                      <a:pPr algn="ctr">
                        <a:lnSpc>
                          <a:spcPct val="150000"/>
                        </a:lnSpc>
                        <a:spcAft>
                          <a:spcPts val="800"/>
                        </a:spcAft>
                      </a:pPr>
                      <a:r>
                        <a:rPr lang="el-GR" sz="1400">
                          <a:solidFill>
                            <a:schemeClr val="bg1"/>
                          </a:solidFill>
                          <a:effectLst/>
                        </a:rPr>
                        <a:t>Νερό</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dirty="0">
                          <a:solidFill>
                            <a:schemeClr val="bg1"/>
                          </a:solidFill>
                          <a:effectLst/>
                        </a:rPr>
                        <a:t>7</a:t>
                      </a:r>
                      <a:r>
                        <a:rPr lang="el-GR" sz="1400" dirty="0">
                          <a:solidFill>
                            <a:schemeClr val="bg1"/>
                          </a:solidFill>
                          <a:effectLst/>
                        </a:rPr>
                        <a:t>7,5 ± 0,7</a:t>
                      </a:r>
                      <a:endPar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3640674007"/>
                  </a:ext>
                </a:extLst>
              </a:tr>
              <a:tr h="238209">
                <a:tc>
                  <a:txBody>
                    <a:bodyPr/>
                    <a:lstStyle/>
                    <a:p>
                      <a:pPr algn="ctr">
                        <a:lnSpc>
                          <a:spcPct val="150000"/>
                        </a:lnSpc>
                        <a:spcAft>
                          <a:spcPts val="800"/>
                        </a:spcAft>
                      </a:pPr>
                      <a:r>
                        <a:rPr lang="el-GR" sz="1400">
                          <a:solidFill>
                            <a:schemeClr val="bg1"/>
                          </a:solidFill>
                          <a:effectLst/>
                        </a:rPr>
                        <a:t>Ενέργεια</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kcal</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92,3</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1568528444"/>
                  </a:ext>
                </a:extLst>
              </a:tr>
              <a:tr h="238209">
                <a:tc>
                  <a:txBody>
                    <a:bodyPr/>
                    <a:lstStyle/>
                    <a:p>
                      <a:pPr algn="ctr">
                        <a:lnSpc>
                          <a:spcPct val="150000"/>
                        </a:lnSpc>
                        <a:spcAft>
                          <a:spcPts val="800"/>
                        </a:spcAft>
                      </a:pPr>
                      <a:r>
                        <a:rPr lang="el-GR" sz="1400">
                          <a:solidFill>
                            <a:schemeClr val="bg1"/>
                          </a:solidFill>
                          <a:effectLst/>
                        </a:rPr>
                        <a:t>Ενέργεια</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kj</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836,2</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2562682026"/>
                  </a:ext>
                </a:extLst>
              </a:tr>
              <a:tr h="238209">
                <a:tc>
                  <a:txBody>
                    <a:bodyPr/>
                    <a:lstStyle/>
                    <a:p>
                      <a:pPr algn="ctr">
                        <a:lnSpc>
                          <a:spcPct val="150000"/>
                        </a:lnSpc>
                        <a:spcAft>
                          <a:spcPts val="800"/>
                        </a:spcAft>
                      </a:pPr>
                      <a:r>
                        <a:rPr lang="el-GR" sz="1400">
                          <a:solidFill>
                            <a:schemeClr val="bg1"/>
                          </a:solidFill>
                          <a:effectLst/>
                        </a:rPr>
                        <a:t>Πρωτεΐνες</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17,8 ± 0,5</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956129856"/>
                  </a:ext>
                </a:extLst>
              </a:tr>
              <a:tr h="238209">
                <a:tc>
                  <a:txBody>
                    <a:bodyPr/>
                    <a:lstStyle/>
                    <a:p>
                      <a:pPr algn="ctr">
                        <a:lnSpc>
                          <a:spcPct val="150000"/>
                        </a:lnSpc>
                        <a:spcAft>
                          <a:spcPts val="800"/>
                        </a:spcAft>
                      </a:pPr>
                      <a:r>
                        <a:rPr lang="el-GR" sz="1400">
                          <a:solidFill>
                            <a:schemeClr val="bg1"/>
                          </a:solidFill>
                          <a:effectLst/>
                        </a:rPr>
                        <a:t>Ολικά λιπαρά (λίπη)</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1,9 ± 0,3</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4183618022"/>
                  </a:ext>
                </a:extLst>
              </a:tr>
              <a:tr h="238209">
                <a:tc>
                  <a:txBody>
                    <a:bodyPr/>
                    <a:lstStyle/>
                    <a:p>
                      <a:pPr algn="ctr">
                        <a:lnSpc>
                          <a:spcPct val="150000"/>
                        </a:lnSpc>
                        <a:spcAft>
                          <a:spcPts val="800"/>
                        </a:spcAft>
                      </a:pPr>
                      <a:r>
                        <a:rPr lang="el-GR" sz="1400">
                          <a:solidFill>
                            <a:schemeClr val="bg1"/>
                          </a:solidFill>
                          <a:effectLst/>
                        </a:rPr>
                        <a:t>Υδατάνθρακες (σάκχαρα)</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1,0 ± 0,2</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2711131412"/>
                  </a:ext>
                </a:extLst>
              </a:tr>
              <a:tr h="238209">
                <a:tc>
                  <a:txBody>
                    <a:bodyPr/>
                    <a:lstStyle/>
                    <a:p>
                      <a:pPr algn="ctr">
                        <a:lnSpc>
                          <a:spcPct val="150000"/>
                        </a:lnSpc>
                        <a:spcAft>
                          <a:spcPts val="800"/>
                        </a:spcAft>
                      </a:pPr>
                      <a:r>
                        <a:rPr lang="el-GR" sz="1400">
                          <a:solidFill>
                            <a:schemeClr val="bg1"/>
                          </a:solidFill>
                          <a:effectLst/>
                        </a:rPr>
                        <a:t>Τέφρα</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1,7 ± 0,</a:t>
                      </a:r>
                      <a:r>
                        <a:rPr lang="en-GB" sz="1400">
                          <a:solidFill>
                            <a:schemeClr val="bg1"/>
                          </a:solidFill>
                          <a:effectLst/>
                        </a:rPr>
                        <a:t>1</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800394793"/>
                  </a:ext>
                </a:extLst>
              </a:tr>
              <a:tr h="238209">
                <a:tc gridSpan="3">
                  <a:txBody>
                    <a:bodyPr/>
                    <a:lstStyle/>
                    <a:p>
                      <a:pPr algn="ctr">
                        <a:lnSpc>
                          <a:spcPct val="150000"/>
                        </a:lnSpc>
                        <a:spcAft>
                          <a:spcPts val="800"/>
                        </a:spcAft>
                      </a:pPr>
                      <a:r>
                        <a:rPr lang="el-GR" sz="1400">
                          <a:solidFill>
                            <a:schemeClr val="bg1"/>
                          </a:solidFill>
                          <a:effectLst/>
                        </a:rPr>
                        <a:t>Ανόργανα συστατικά</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168293445"/>
                  </a:ext>
                </a:extLst>
              </a:tr>
              <a:tr h="238209">
                <a:tc>
                  <a:txBody>
                    <a:bodyPr/>
                    <a:lstStyle/>
                    <a:p>
                      <a:pPr algn="ctr">
                        <a:lnSpc>
                          <a:spcPct val="150000"/>
                        </a:lnSpc>
                        <a:spcAft>
                          <a:spcPts val="800"/>
                        </a:spcAft>
                      </a:pPr>
                      <a:r>
                        <a:rPr lang="el-GR" sz="1400">
                          <a:solidFill>
                            <a:schemeClr val="bg1"/>
                          </a:solidFill>
                          <a:effectLst/>
                        </a:rPr>
                        <a:t>Σίδηρος, </a:t>
                      </a:r>
                      <a:r>
                        <a:rPr lang="en-US" sz="1400">
                          <a:solidFill>
                            <a:schemeClr val="bg1"/>
                          </a:solidFill>
                          <a:effectLst/>
                        </a:rPr>
                        <a:t>Fe</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US" sz="1400">
                          <a:solidFill>
                            <a:schemeClr val="bg1"/>
                          </a:solidFill>
                          <a:effectLst/>
                        </a:rPr>
                        <a:t>0</a:t>
                      </a:r>
                      <a:r>
                        <a:rPr lang="el-GR" sz="1400">
                          <a:solidFill>
                            <a:schemeClr val="bg1"/>
                          </a:solidFill>
                          <a:effectLst/>
                        </a:rPr>
                        <a:t>,66 ±</a:t>
                      </a:r>
                      <a:r>
                        <a:rPr lang="en-GB" sz="1400">
                          <a:solidFill>
                            <a:schemeClr val="bg1"/>
                          </a:solidFill>
                          <a:effectLst/>
                        </a:rPr>
                        <a:t> 0</a:t>
                      </a:r>
                      <a:r>
                        <a:rPr lang="el-GR" sz="1400">
                          <a:solidFill>
                            <a:schemeClr val="bg1"/>
                          </a:solidFill>
                          <a:effectLst/>
                        </a:rPr>
                        <a:t>,</a:t>
                      </a:r>
                      <a:r>
                        <a:rPr lang="en-GB" sz="1400">
                          <a:solidFill>
                            <a:schemeClr val="bg1"/>
                          </a:solidFill>
                          <a:effectLst/>
                        </a:rPr>
                        <a:t>02</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2247393044"/>
                  </a:ext>
                </a:extLst>
              </a:tr>
              <a:tr h="238209">
                <a:tc>
                  <a:txBody>
                    <a:bodyPr/>
                    <a:lstStyle/>
                    <a:p>
                      <a:pPr algn="ctr">
                        <a:lnSpc>
                          <a:spcPct val="150000"/>
                        </a:lnSpc>
                        <a:spcAft>
                          <a:spcPts val="800"/>
                        </a:spcAft>
                      </a:pPr>
                      <a:r>
                        <a:rPr lang="el-GR" sz="1400">
                          <a:solidFill>
                            <a:schemeClr val="bg1"/>
                          </a:solidFill>
                          <a:effectLst/>
                        </a:rPr>
                        <a:t>Χαλκός,</a:t>
                      </a:r>
                      <a:r>
                        <a:rPr lang="en-US" sz="1400">
                          <a:solidFill>
                            <a:schemeClr val="bg1"/>
                          </a:solidFill>
                          <a:effectLst/>
                        </a:rPr>
                        <a:t> Cu</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0,81 ±</a:t>
                      </a:r>
                      <a:r>
                        <a:rPr lang="en-GB" sz="1400">
                          <a:solidFill>
                            <a:schemeClr val="bg1"/>
                          </a:solidFill>
                          <a:effectLst/>
                        </a:rPr>
                        <a:t> 0</a:t>
                      </a:r>
                      <a:r>
                        <a:rPr lang="el-GR" sz="1400">
                          <a:solidFill>
                            <a:schemeClr val="bg1"/>
                          </a:solidFill>
                          <a:effectLst/>
                        </a:rPr>
                        <a:t>,</a:t>
                      </a:r>
                      <a:r>
                        <a:rPr lang="en-GB" sz="1400">
                          <a:solidFill>
                            <a:schemeClr val="bg1"/>
                          </a:solidFill>
                          <a:effectLst/>
                        </a:rPr>
                        <a:t>0</a:t>
                      </a:r>
                      <a:r>
                        <a:rPr lang="el-GR" sz="1400">
                          <a:solidFill>
                            <a:schemeClr val="bg1"/>
                          </a:solidFill>
                          <a:effectLst/>
                        </a:rPr>
                        <a:t>9</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3428227324"/>
                  </a:ext>
                </a:extLst>
              </a:tr>
              <a:tr h="238209">
                <a:tc>
                  <a:txBody>
                    <a:bodyPr/>
                    <a:lstStyle/>
                    <a:p>
                      <a:pPr algn="ctr">
                        <a:lnSpc>
                          <a:spcPct val="150000"/>
                        </a:lnSpc>
                        <a:spcAft>
                          <a:spcPts val="800"/>
                        </a:spcAft>
                      </a:pPr>
                      <a:r>
                        <a:rPr lang="el-GR" sz="1400">
                          <a:solidFill>
                            <a:schemeClr val="bg1"/>
                          </a:solidFill>
                          <a:effectLst/>
                        </a:rPr>
                        <a:t>Ψευδάργυρος,</a:t>
                      </a:r>
                      <a:r>
                        <a:rPr lang="en-US" sz="1400">
                          <a:solidFill>
                            <a:schemeClr val="bg1"/>
                          </a:solidFill>
                          <a:effectLst/>
                        </a:rPr>
                        <a:t> Zn</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3,46 ±</a:t>
                      </a:r>
                      <a:r>
                        <a:rPr lang="en-GB" sz="1400">
                          <a:solidFill>
                            <a:schemeClr val="bg1"/>
                          </a:solidFill>
                          <a:effectLst/>
                        </a:rPr>
                        <a:t> 0</a:t>
                      </a:r>
                      <a:r>
                        <a:rPr lang="el-GR" sz="1400">
                          <a:solidFill>
                            <a:schemeClr val="bg1"/>
                          </a:solidFill>
                          <a:effectLst/>
                        </a:rPr>
                        <a:t>,</a:t>
                      </a:r>
                      <a:r>
                        <a:rPr lang="en-GB" sz="1400">
                          <a:solidFill>
                            <a:schemeClr val="bg1"/>
                          </a:solidFill>
                          <a:effectLst/>
                        </a:rPr>
                        <a:t>0</a:t>
                      </a:r>
                      <a:r>
                        <a:rPr lang="el-GR" sz="1400">
                          <a:solidFill>
                            <a:schemeClr val="bg1"/>
                          </a:solidFill>
                          <a:effectLst/>
                        </a:rPr>
                        <a:t>4</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3177326406"/>
                  </a:ext>
                </a:extLst>
              </a:tr>
              <a:tr h="238209">
                <a:tc>
                  <a:txBody>
                    <a:bodyPr/>
                    <a:lstStyle/>
                    <a:p>
                      <a:pPr algn="ctr">
                        <a:lnSpc>
                          <a:spcPct val="150000"/>
                        </a:lnSpc>
                        <a:spcAft>
                          <a:spcPts val="800"/>
                        </a:spcAft>
                      </a:pPr>
                      <a:r>
                        <a:rPr lang="el-GR" sz="1400">
                          <a:solidFill>
                            <a:schemeClr val="bg1"/>
                          </a:solidFill>
                          <a:effectLst/>
                        </a:rPr>
                        <a:t>Χρώμιο,</a:t>
                      </a:r>
                      <a:r>
                        <a:rPr lang="en-US" sz="1400">
                          <a:solidFill>
                            <a:schemeClr val="bg1"/>
                          </a:solidFill>
                          <a:effectLst/>
                        </a:rPr>
                        <a:t> Cr</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0,05 ±</a:t>
                      </a:r>
                      <a:r>
                        <a:rPr lang="en-GB" sz="1400">
                          <a:solidFill>
                            <a:schemeClr val="bg1"/>
                          </a:solidFill>
                          <a:effectLst/>
                        </a:rPr>
                        <a:t> 0</a:t>
                      </a:r>
                      <a:r>
                        <a:rPr lang="el-GR" sz="1400">
                          <a:solidFill>
                            <a:schemeClr val="bg1"/>
                          </a:solidFill>
                          <a:effectLst/>
                        </a:rPr>
                        <a:t>,</a:t>
                      </a:r>
                      <a:r>
                        <a:rPr lang="en-GB" sz="1400">
                          <a:solidFill>
                            <a:schemeClr val="bg1"/>
                          </a:solidFill>
                          <a:effectLst/>
                        </a:rPr>
                        <a:t>0</a:t>
                      </a:r>
                      <a:r>
                        <a:rPr lang="el-GR" sz="1400">
                          <a:solidFill>
                            <a:schemeClr val="bg1"/>
                          </a:solidFill>
                          <a:effectLst/>
                        </a:rPr>
                        <a:t>1</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4112500389"/>
                  </a:ext>
                </a:extLst>
              </a:tr>
              <a:tr h="238209">
                <a:tc>
                  <a:txBody>
                    <a:bodyPr/>
                    <a:lstStyle/>
                    <a:p>
                      <a:pPr algn="ctr">
                        <a:lnSpc>
                          <a:spcPct val="150000"/>
                        </a:lnSpc>
                        <a:spcAft>
                          <a:spcPts val="800"/>
                        </a:spcAft>
                      </a:pPr>
                      <a:r>
                        <a:rPr lang="el-GR" sz="1400">
                          <a:solidFill>
                            <a:schemeClr val="bg1"/>
                          </a:solidFill>
                          <a:effectLst/>
                        </a:rPr>
                        <a:t>Κοβάλτιο,</a:t>
                      </a:r>
                      <a:r>
                        <a:rPr lang="en-US" sz="1400">
                          <a:solidFill>
                            <a:schemeClr val="bg1"/>
                          </a:solidFill>
                          <a:effectLst/>
                        </a:rPr>
                        <a:t> Co</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&lt;0,07</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3482817551"/>
                  </a:ext>
                </a:extLst>
              </a:tr>
              <a:tr h="238209">
                <a:tc>
                  <a:txBody>
                    <a:bodyPr/>
                    <a:lstStyle/>
                    <a:p>
                      <a:pPr algn="ctr">
                        <a:lnSpc>
                          <a:spcPct val="150000"/>
                        </a:lnSpc>
                        <a:spcAft>
                          <a:spcPts val="800"/>
                        </a:spcAft>
                      </a:pPr>
                      <a:r>
                        <a:rPr lang="el-GR" sz="1400">
                          <a:solidFill>
                            <a:schemeClr val="bg1"/>
                          </a:solidFill>
                          <a:effectLst/>
                        </a:rPr>
                        <a:t>Μόλυβδος</a:t>
                      </a:r>
                      <a:r>
                        <a:rPr lang="en-US" sz="1400">
                          <a:solidFill>
                            <a:schemeClr val="bg1"/>
                          </a:solidFill>
                          <a:effectLst/>
                        </a:rPr>
                        <a:t>, Pb</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&lt;0,11</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532828067"/>
                  </a:ext>
                </a:extLst>
              </a:tr>
              <a:tr h="238209">
                <a:tc>
                  <a:txBody>
                    <a:bodyPr/>
                    <a:lstStyle/>
                    <a:p>
                      <a:pPr algn="ctr">
                        <a:lnSpc>
                          <a:spcPct val="150000"/>
                        </a:lnSpc>
                        <a:spcAft>
                          <a:spcPts val="800"/>
                        </a:spcAft>
                      </a:pPr>
                      <a:r>
                        <a:rPr lang="el-GR" sz="1400">
                          <a:solidFill>
                            <a:schemeClr val="bg1"/>
                          </a:solidFill>
                          <a:effectLst/>
                        </a:rPr>
                        <a:t>Κάδμιο,</a:t>
                      </a:r>
                      <a:r>
                        <a:rPr lang="en-US" sz="1400">
                          <a:solidFill>
                            <a:schemeClr val="bg1"/>
                          </a:solidFill>
                          <a:effectLst/>
                        </a:rPr>
                        <a:t> Cd</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a:solidFill>
                            <a:schemeClr val="bg1"/>
                          </a:solidFill>
                          <a:effectLst/>
                        </a:rPr>
                        <a:t>mg</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a:solidFill>
                            <a:schemeClr val="bg1"/>
                          </a:solidFill>
                          <a:effectLst/>
                        </a:rPr>
                        <a:t>&lt;0,01</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849095883"/>
                  </a:ext>
                </a:extLst>
              </a:tr>
              <a:tr h="238209">
                <a:tc>
                  <a:txBody>
                    <a:bodyPr/>
                    <a:lstStyle/>
                    <a:p>
                      <a:pPr algn="ctr">
                        <a:lnSpc>
                          <a:spcPct val="150000"/>
                        </a:lnSpc>
                        <a:spcAft>
                          <a:spcPts val="800"/>
                        </a:spcAft>
                      </a:pPr>
                      <a:r>
                        <a:rPr lang="el-GR" sz="1400">
                          <a:solidFill>
                            <a:schemeClr val="bg1"/>
                          </a:solidFill>
                          <a:effectLst/>
                        </a:rPr>
                        <a:t>Νικέλιο, </a:t>
                      </a:r>
                      <a:r>
                        <a:rPr lang="en-US" sz="1400">
                          <a:solidFill>
                            <a:schemeClr val="bg1"/>
                          </a:solidFill>
                          <a:effectLst/>
                        </a:rPr>
                        <a:t>Ni</a:t>
                      </a:r>
                      <a:endParaRPr lang="el-GR"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n-GB" sz="1400" dirty="0">
                          <a:solidFill>
                            <a:schemeClr val="bg1"/>
                          </a:solidFill>
                          <a:effectLst/>
                        </a:rPr>
                        <a:t>mg</a:t>
                      </a:r>
                      <a:endPar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tc>
                  <a:txBody>
                    <a:bodyPr/>
                    <a:lstStyle/>
                    <a:p>
                      <a:pPr algn="ctr">
                        <a:lnSpc>
                          <a:spcPct val="150000"/>
                        </a:lnSpc>
                        <a:spcAft>
                          <a:spcPts val="800"/>
                        </a:spcAft>
                      </a:pPr>
                      <a:r>
                        <a:rPr lang="el-GR" sz="1400" dirty="0">
                          <a:solidFill>
                            <a:schemeClr val="bg1"/>
                          </a:solidFill>
                          <a:effectLst/>
                        </a:rPr>
                        <a:t>&lt;0,05</a:t>
                      </a:r>
                      <a:endParaRPr lang="el-GR" sz="1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6408" marR="66408" marT="0" marB="0"/>
                </a:tc>
                <a:extLst>
                  <a:ext uri="{0D108BD9-81ED-4DB2-BD59-A6C34878D82A}">
                    <a16:rowId xmlns:a16="http://schemas.microsoft.com/office/drawing/2014/main" val="1635998999"/>
                  </a:ext>
                </a:extLst>
              </a:tr>
            </a:tbl>
          </a:graphicData>
        </a:graphic>
      </p:graphicFrame>
    </p:spTree>
    <p:extLst>
      <p:ext uri="{BB962C8B-B14F-4D97-AF65-F5344CB8AC3E}">
        <p14:creationId xmlns:p14="http://schemas.microsoft.com/office/powerpoint/2010/main" val="38756521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4962</TotalTime>
  <Words>4327</Words>
  <Application>Microsoft Office PowerPoint</Application>
  <PresentationFormat>Προβολή στην οθόνη (4:3)</PresentationFormat>
  <Paragraphs>757</Paragraphs>
  <Slides>24</Slides>
  <Notes>15</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24</vt:i4>
      </vt:variant>
    </vt:vector>
  </HeadingPairs>
  <TitlesOfParts>
    <vt:vector size="28" baseType="lpstr">
      <vt:lpstr>Arial</vt:lpstr>
      <vt:lpstr>Calibri</vt:lpstr>
      <vt:lpstr>Wingdings</vt:lpstr>
      <vt:lpstr>Office Theme</vt:lpstr>
      <vt:lpstr>Χημική σύσταση του μπλε καβουριού και εκτίμηση της διατροφικής αξίας του      Δρ. Χατζημητάκος Θεόδωρος</vt:lpstr>
      <vt:lpstr>Callinectes sapidus </vt:lpstr>
      <vt:lpstr>Διατροφική αξία των τροφίμων</vt:lpstr>
      <vt:lpstr>Σκοπός</vt:lpstr>
      <vt:lpstr>Προετοιμασία και πορείες προσδιορισμού</vt:lpstr>
      <vt:lpstr>Προετοιμασία και πορείες προσδιορισμού</vt:lpstr>
      <vt:lpstr>Αποτελέσματα</vt:lpstr>
      <vt:lpstr>Αποτελέσματα</vt:lpstr>
      <vt:lpstr>Αποτελέσματα – Δ1 (Βισθωνίδα)</vt:lpstr>
      <vt:lpstr>Αποτελέσματα – Δ2 (Σαγιάδα)</vt:lpstr>
      <vt:lpstr>Αποτελέσματα – Δ3 (Μεσολόγγι)</vt:lpstr>
      <vt:lpstr>Αποτελέσματα</vt:lpstr>
      <vt:lpstr>Αποτελέσματα</vt:lpstr>
      <vt:lpstr>Προετοιμασία και πορείες προσδιορισμού</vt:lpstr>
      <vt:lpstr>Αποτελέσματα</vt:lpstr>
      <vt:lpstr>Αποτελέσματα</vt:lpstr>
      <vt:lpstr>Αποτελέσματα</vt:lpstr>
      <vt:lpstr>Αποτελέσματα</vt:lpstr>
      <vt:lpstr>Αποτελέσματα</vt:lpstr>
      <vt:lpstr>Αποτελέσματα</vt:lpstr>
      <vt:lpstr>Αποτελέσματα</vt:lpstr>
      <vt:lpstr>Αποτελέσματα</vt:lpstr>
      <vt:lpstr>Αποτελέσματα</vt:lpstr>
      <vt:lpstr>Συμπεράσματα</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Theodoros Chatzimitakos</cp:lastModifiedBy>
  <cp:revision>337</cp:revision>
  <dcterms:created xsi:type="dcterms:W3CDTF">2013-08-21T19:17:07Z</dcterms:created>
  <dcterms:modified xsi:type="dcterms:W3CDTF">2022-04-01T06:37:01Z</dcterms:modified>
</cp:coreProperties>
</file>