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8" r:id="rId4"/>
    <p:sldId id="258" r:id="rId5"/>
    <p:sldId id="261" r:id="rId6"/>
    <p:sldId id="270" r:id="rId7"/>
    <p:sldId id="259" r:id="rId8"/>
    <p:sldId id="260" r:id="rId9"/>
    <p:sldId id="273" r:id="rId10"/>
    <p:sldId id="266" r:id="rId11"/>
    <p:sldId id="267" r:id="rId12"/>
    <p:sldId id="265" r:id="rId13"/>
    <p:sldId id="269" r:id="rId14"/>
    <p:sldId id="272" r:id="rId15"/>
    <p:sldId id="26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F1F9-4BE4-4043-BDB6-6E25B89E5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15108-BFA4-4CFB-8A6A-A28A45CC2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F1E62-D0DF-4540-A4F9-CFEFDB07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B8399-6E32-4DF8-BDE8-F92B0CFD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1576-E1B9-441E-B634-D604EA35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2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413B-2196-4E61-B312-7382699F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DE93E-F7F4-4A88-9B93-7D46737F6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6716F-FC78-4A86-8E5E-611C8C9F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56BD1-33F9-4747-AB08-8ED0D00A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565FA-4CBE-4F74-AA57-358B1545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89D03-BB99-4982-AF81-4049877B7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ED974-3654-44D8-B8C9-D8A92902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A1C0-1BB9-4F39-BA65-915409AE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CBD0-14EC-4D43-A802-C7E6C85F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DB94-13FA-46AF-B929-67F990E3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DEF2-E4D7-412E-863F-3D8CFF45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9CEE-AF91-4753-99DB-B823EB5D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5EE8-5A71-4364-87C2-858AFE15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321D-333D-41B3-9454-1D598FA7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7BC44-A99E-424A-8086-0A7BBADC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F3D6-C3A1-4664-9676-2C28BEC9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61A60-43C1-4DE2-AD2A-93C230397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CC311-3BE3-4D06-B107-CF8ECC69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5583-FF8C-4AAE-80CF-A82456FC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92BD-2E25-4EEF-9967-F78D1702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1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997C-47E4-423D-89B6-7BA0ED8A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694A-E9C3-42A0-8710-17B4AC4C7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A6C47-FE7A-4AC1-806E-DBAF5BC6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5C7E4-77CF-4EAD-8EE2-3EEA7D95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64145-F999-4D48-BFC0-20CE0AC1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89913-0138-441F-9DFA-0234516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6C49-1038-4909-87AC-479BF847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1403B-7A16-44A3-B392-3FD0EEBF3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850ED-86D4-4AFF-B40B-4B9C0A272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95CC6-3112-406F-A79F-09241E52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F7789-4169-4D85-8490-9AF7CA278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A6D88-EA82-468C-85CC-4BCA6236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D546A-0132-41B8-8092-B7B18C99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ED284B-8912-4B27-85A1-B113994C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2BAA-4095-420A-A49F-85C3B12B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BF70D-F772-4772-8985-CDE18B3F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8073B-2970-492E-A0ED-7BB29B9F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8AE1F-0DB3-48A1-BD2B-780BF57D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75AFB-FDD1-4B34-AC6E-4849A614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C7D41-4B44-4B5E-A99B-7D30A11D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CA761-14B5-4F0D-8D01-DF7DF31E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7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A101-1FD6-4730-9068-121D13F4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D4F5-3BB8-487F-97F7-57514B8C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5F988-A00B-4B7E-84C2-5327AB60D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FC549-ABF2-4A75-99AE-5C8A9665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92E08-60A3-4504-811E-8428788E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8916D-47AE-4FE7-8F46-E5E3E758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9116-05E2-454D-A78C-70DA23A6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C6FA5-90F3-4D4E-AA34-75C104C42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1EDDD-A45B-40BE-B909-7073F3F9A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E2D44-CC74-430F-B3F0-3897F636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0332C-EDE4-4251-9B5A-D12AA232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7AA5A-4C75-4A99-9198-9F86F6FA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0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4A371-01BA-44AF-B3CF-B1B35B67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E28A-806E-4316-BFAB-59D223F1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16D2-D7CB-4C4E-89A8-712656E54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C78D0-9BD5-4E0F-9C55-96C89E3B34C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19FC-015C-4B36-85D9-696AC9D67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E21A-C880-4040-8939-29C74475B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8B392-5E00-43DA-A240-344FE2BE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ommons.wikimedia.org/wiki/File:Apatite-Scheelite-Cubanite-20405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farmakeiomou.gr/el-gr/now-foods/vitamines-metalla-ixnostoixeia-asvestio/calcium-hydroxyapatite-1000mg-120caps?gclid=EAIaIQobChMI1NKwl-i-8QIVB7p3Ch38TgULEAYYASABEgLLq_D_BwE" TargetMode="External"/><Relationship Id="rId2" Type="http://schemas.openxmlformats.org/officeDocument/2006/relationships/hyperlink" Target="https://www.douglaslabs.ca/calcium-mc-hydroxyapatit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esthetics-supplies.com/el/%CF%80%CF%81%CE%BF%CF%8A%CF%8C%CE%BD/%CE%91%CE%B3%CE%BF%CF%81%CE%AC%CF%83%CF%84%CE%B5-luminera-harmonyca-lidocaine-2-x-1-25ml/" TargetMode="External"/><Relationship Id="rId5" Type="http://schemas.openxmlformats.org/officeDocument/2006/relationships/hyperlink" Target="https://aesthetics-supplies.com/el/%CF%80%CF%81%CE%BF%CF%8A%CF%8C%CE%BD/%CE%91%CE%B3%CE%BF%CF%81%CE%AC%CF%83%CF%84%CE%B5-luminera-crystals-lidocaine-2-x-1-25ml/" TargetMode="External"/><Relationship Id="rId4" Type="http://schemas.openxmlformats.org/officeDocument/2006/relationships/hyperlink" Target="https://aesthetics-supplies.com/el/%CF%80%CF%81%CE%BF%CF%8A%CF%8C%CE%BD/%CE%91%CE%B3%CE%BF%CF%81%CE%AC%CF%83%CF%84%CE%B5-%CE%BA%CF%81%CF%8D%CF%83%CF%84%CE%B1%CE%BB%CE%BB%CE%B1-luminera-2-x-1-25m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ommons.wikimedia.org/wiki/File:Apatite-Scheelite-Cubanite-204051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ommons.wikimedia.org/wiki/File:Apatite-Scheelite-Cubanite-204051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EB69E-B767-4872-9B37-21F67BE6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1113"/>
            <a:ext cx="12192000" cy="1381125"/>
          </a:xfrm>
        </p:spPr>
        <p:txBody>
          <a:bodyPr>
            <a:noAutofit/>
          </a:bodyPr>
          <a:lstStyle/>
          <a:p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ΕΛΛΗΝΙΚΗ ΔΗΜΟΚΡΑΤΙΑ</a:t>
            </a:r>
            <a:br>
              <a:rPr lang="el-G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ΥΠΟΥΡΓΕΙΟ ΑΓΡΟΤΙΚΗΣ ΑΝΑΠΤΥΞΗΣ ΚΑΙ ΤΡΟΦΙΜΩΝ </a:t>
            </a:r>
            <a:b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ΕΠΙΧΕΙΡΗΣΙΑΚΟ ΠΡΟΓΡΑΜΜΑ ΑΛΙΕΙΑΣ &amp; ΘΑΛΑΣΣΑΣ 2014 - 2020</a:t>
            </a:r>
            <a:br>
              <a:rPr lang="el-G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«ΚΑΙΝΟΤΟΜΙΑ ΣΤΗΝ ΑΛΙΕΙΑ»</a:t>
            </a:r>
            <a:br>
              <a:rPr lang="el-G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ΆΡΘΡΟ 26 &amp; 44 παρ. 3, Καν. 508/2014</a:t>
            </a: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el-G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ΤΙΤΛΟΣ ΠΡΑΞΗΣ</a:t>
            </a:r>
            <a:br>
              <a:rPr lang="el-G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Καινοτόμες προσεγγίσεις </a:t>
            </a: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αξιοποίησης της σάρκας και του κελύφους </a:t>
            </a: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του μπλε καβουριού (</a:t>
            </a:r>
            <a:r>
              <a:rPr lang="el-GR" sz="1600" b="1" i="1" dirty="0" err="1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Callinectes</a:t>
            </a:r>
            <a:r>
              <a:rPr lang="el-GR" sz="1600" b="1" i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sz="1600" b="1" i="1" dirty="0" err="1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sapidus</a:t>
            </a:r>
            <a:r>
              <a:rPr lang="el-GR" sz="1600" b="1" i="1" dirty="0">
                <a:effectLst/>
                <a:latin typeface="+mn-lt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  <a:r>
              <a:rPr lang="el-GR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el-GR" sz="1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4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ΠΑΡΑΓΩΓΗ ΚΑΙ ΑΞΙΟΠΟΙΗΣΗ ΥΔΡΟΞΥΑΠΑΤΙΤΗ ΑΠΟ ΤΟ ΚΕΛΥΦΟΣ ΤΟΥ ΜΠΛΕ ΚΑΒΟΥΡΙΟΥ</a:t>
            </a:r>
            <a:br>
              <a:rPr lang="en-US" sz="24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400" b="1" dirty="0">
              <a:latin typeface="+mn-lt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D61E055-7371-4E21-A73D-C9CFA44D0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9163" y="3702508"/>
            <a:ext cx="4793673" cy="1655762"/>
          </a:xfrm>
        </p:spPr>
        <p:txBody>
          <a:bodyPr>
            <a:normAutofit/>
          </a:bodyPr>
          <a:lstStyle/>
          <a:p>
            <a:r>
              <a:rPr lang="el-GR" dirty="0"/>
              <a:t>Κωνσταντίνος Δ. Σταλίκας</a:t>
            </a:r>
          </a:p>
          <a:p>
            <a:r>
              <a:rPr lang="el-GR" sz="1800" dirty="0"/>
              <a:t>Εργαστήριο Αναλυτικής Χημείας</a:t>
            </a:r>
          </a:p>
          <a:p>
            <a:r>
              <a:rPr lang="el-GR" sz="1800" dirty="0"/>
              <a:t>Τμήμα Χημείας</a:t>
            </a:r>
          </a:p>
          <a:p>
            <a:r>
              <a:rPr lang="el-GR" sz="1800" dirty="0"/>
              <a:t>Πανεπιστήμιο Ιωαννίνων</a:t>
            </a:r>
          </a:p>
        </p:txBody>
      </p:sp>
      <p:pic>
        <p:nvPicPr>
          <p:cNvPr id="5" name="Picture 4" descr="A close-up of a brain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CC493175-06B6-4762-8E72-BDF7671F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73" y="3740572"/>
            <a:ext cx="1528052" cy="161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9DD71-993F-4223-881A-3EF1FEE6E6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49" b="21704"/>
          <a:stretch/>
        </p:blipFill>
        <p:spPr>
          <a:xfrm>
            <a:off x="210344" y="3632844"/>
            <a:ext cx="3191862" cy="17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7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F74870-46A9-4BD6-A926-81707AC1BE3E}"/>
              </a:ext>
            </a:extLst>
          </p:cNvPr>
          <p:cNvSpPr txBox="1"/>
          <p:nvPr/>
        </p:nvSpPr>
        <p:spPr>
          <a:xfrm>
            <a:off x="655320" y="207037"/>
            <a:ext cx="11165840" cy="5820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Πορεία σύνθεσης </a:t>
            </a:r>
            <a:r>
              <a:rPr lang="el-GR" sz="2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υδροξυαπατίτη</a:t>
            </a:r>
            <a:r>
              <a:rPr lang="el-G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από κέλυφος καβουριού</a:t>
            </a:r>
            <a:endParaRPr lang="en-US" sz="2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έλυφος καβουριού       →     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πηγή ασβεστίου (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φωσφορικό οξύ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    →     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πηγή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φωσφόρου (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κέλυφος του καβουριού αφαιρείται και απομακρύνονται υπολείμματα σάρκας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κπλένεται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νερό και στη συνέχεια αφήνεται να στεγνώσει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ονιορτοποιείται σε ιγδίο με χρήση υγρού αζώτου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Πυρώνεται σε φούρνο στους 1000°C για 3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Απομάκρυνση οργανικής ύλης και μετατροπή του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ανθρακικού ασβεστίου (CaCO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σε οξείδιο του ασβεστίου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απελευθερώνοντας διοξείδιο του άνθρακα (CO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σύμφωνα με τη παρακάτω αντίδραση:</a:t>
            </a:r>
          </a:p>
          <a:p>
            <a:pPr algn="l"/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CaCO</a:t>
            </a:r>
            <a:r>
              <a:rPr lang="el-GR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l-G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--&gt; </a:t>
            </a:r>
            <a:r>
              <a:rPr lang="el-GR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l-G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CO</a:t>
            </a:r>
            <a:r>
              <a:rPr lang="el-GR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l-G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ροστίθεται κατάλληλη ποσότητα ύδατος και παρασκευάζεται υδροξείδιο του ασβεστίου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(OH)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l-G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H</a:t>
            </a:r>
            <a:r>
              <a:rPr lang="el-GR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l-G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 --&gt; </a:t>
            </a:r>
            <a:r>
              <a:rPr lang="el-GR" sz="2000" b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</a:t>
            </a:r>
            <a:r>
              <a:rPr lang="el-G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r>
              <a:rPr lang="el-GR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05A89-E136-4E84-B51C-35FA8115C4BB}"/>
              </a:ext>
            </a:extLst>
          </p:cNvPr>
          <p:cNvSpPr txBox="1"/>
          <p:nvPr/>
        </p:nvSpPr>
        <p:spPr>
          <a:xfrm>
            <a:off x="377952" y="135500"/>
            <a:ext cx="10952480" cy="657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διάλυμα υδροξειδίου του ασβεστίου προστίθεται στάγδην, υπό έντονη ανάδευση και θέρμανση στους 40°C, διάλυμα φωσφορικού οξέος (H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l-GR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Τελική αναλογία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/P = 1,6 (βέλτιστη γραμμομοριακή αναλογία).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λέγχεται συνεχώς το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της αντίδρασης, και προστίθεται κατάλληλη ποσότητα αμμωνίας ώστε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9.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6H</a:t>
            </a:r>
            <a:r>
              <a:rPr lang="en-US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n-US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+ 10Ca(OH)</a:t>
            </a:r>
            <a:r>
              <a:rPr lang="en-US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--&gt; Ca</a:t>
            </a:r>
            <a:r>
              <a:rPr lang="en-US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(PO</a:t>
            </a:r>
            <a:r>
              <a:rPr lang="en-US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r>
              <a:rPr lang="en-US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+18H</a:t>
            </a:r>
            <a:r>
              <a:rPr lang="en-US" sz="2000" b="1" baseline="-25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διάλυμα αναδεύεται και θερμαίνεται για 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στη συνέχεια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αφήνεται σε θερμοκρασία δωματίου (χωρίς ανάδευση) για 12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αιώρημα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φυγοκεντρείται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ίζημα συλλέγεται,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εκπλένεται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απεσταγμένο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ύδωρ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τοποθετείται σε φούρνο στους 70°C για 12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απομακρυνθεί η υγρασία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στερεό τοποθετείται σε φούρνο στους 800°C για 3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AF972-804E-416D-8B09-10D8B4DA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960" y="2881763"/>
            <a:ext cx="2800289" cy="37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7F8DCC-BB15-4E75-BA8B-0A3B13BE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" y="-74543"/>
            <a:ext cx="119456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kumimoji="0" lang="el-GR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ιάγραμμα ροής της παραγωγικής διαδικασίας το οποίο θα μπορεί να καλύπτει τις ανάγκες  παραγωγής του </a:t>
            </a:r>
            <a:r>
              <a:rPr kumimoji="0" lang="el-GR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υδροξυαπατίτη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25" name="Picture 104">
            <a:extLst>
              <a:ext uri="{FF2B5EF4-FFF2-40B4-BE49-F238E27FC236}">
                <a16:creationId xmlns:a16="http://schemas.microsoft.com/office/drawing/2014/main" id="{F6597A92-5743-4ED1-BCB2-78D300CDA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608521"/>
            <a:ext cx="10281920" cy="57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4BC67F8-C30E-4A3F-B31A-431F725D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" y="6399217"/>
            <a:ext cx="11712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απόδοση σύνθεσης του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υδροξυαπατίτη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είναι</a:t>
            </a:r>
            <a:r>
              <a:rPr kumimoji="0" lang="el-GR" alt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62%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(από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13,83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κέλυφος καβουριού παρήχθησαν 8,63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υδροξυαπατίτη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331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3">
            <a:extLst>
              <a:ext uri="{FF2B5EF4-FFF2-40B4-BE49-F238E27FC236}">
                <a16:creationId xmlns:a16="http://schemas.microsoft.com/office/drawing/2014/main" id="{5097DA7D-88EC-45F3-8955-1643B64DA930}"/>
              </a:ext>
            </a:extLst>
          </p:cNvPr>
          <p:cNvGrpSpPr/>
          <p:nvPr/>
        </p:nvGrpSpPr>
        <p:grpSpPr>
          <a:xfrm>
            <a:off x="-180754" y="1260863"/>
            <a:ext cx="12303032" cy="5557891"/>
            <a:chOff x="0" y="0"/>
            <a:chExt cx="12303032" cy="5558416"/>
          </a:xfrm>
        </p:grpSpPr>
        <p:grpSp>
          <p:nvGrpSpPr>
            <p:cNvPr id="3" name="Ομάδα 11">
              <a:extLst>
                <a:ext uri="{FF2B5EF4-FFF2-40B4-BE49-F238E27FC236}">
                  <a16:creationId xmlns:a16="http://schemas.microsoft.com/office/drawing/2014/main" id="{87671FF3-6204-4A04-930F-460EE8870071}"/>
                </a:ext>
              </a:extLst>
            </p:cNvPr>
            <p:cNvGrpSpPr/>
            <p:nvPr/>
          </p:nvGrpSpPr>
          <p:grpSpPr>
            <a:xfrm>
              <a:off x="0" y="0"/>
              <a:ext cx="6276975" cy="5101141"/>
              <a:chOff x="0" y="0"/>
              <a:chExt cx="6277390" cy="5101141"/>
            </a:xfrm>
          </p:grpSpPr>
          <p:grpSp>
            <p:nvGrpSpPr>
              <p:cNvPr id="5" name="Ομάδα 10">
                <a:extLst>
                  <a:ext uri="{FF2B5EF4-FFF2-40B4-BE49-F238E27FC236}">
                    <a16:creationId xmlns:a16="http://schemas.microsoft.com/office/drawing/2014/main" id="{C3FEA5B9-7EA5-40BD-84BB-7D3CB6C09548}"/>
                  </a:ext>
                </a:extLst>
              </p:cNvPr>
              <p:cNvGrpSpPr/>
              <p:nvPr/>
            </p:nvGrpSpPr>
            <p:grpSpPr>
              <a:xfrm>
                <a:off x="0" y="0"/>
                <a:ext cx="6277390" cy="5101141"/>
                <a:chOff x="500730" y="0"/>
                <a:chExt cx="6277390" cy="5101141"/>
              </a:xfrm>
            </p:grpSpPr>
            <p:grpSp>
              <p:nvGrpSpPr>
                <p:cNvPr id="7" name="Ομάδα 6">
                  <a:extLst>
                    <a:ext uri="{FF2B5EF4-FFF2-40B4-BE49-F238E27FC236}">
                      <a16:creationId xmlns:a16="http://schemas.microsoft.com/office/drawing/2014/main" id="{E9C08BEA-AB93-441C-8FFC-4BCF95CFDDAC}"/>
                    </a:ext>
                  </a:extLst>
                </p:cNvPr>
                <p:cNvGrpSpPr/>
                <p:nvPr/>
              </p:nvGrpSpPr>
              <p:grpSpPr>
                <a:xfrm>
                  <a:off x="813005" y="0"/>
                  <a:ext cx="5965115" cy="4858422"/>
                  <a:chOff x="0" y="0"/>
                  <a:chExt cx="5965115" cy="4858422"/>
                </a:xfrm>
              </p:grpSpPr>
              <p:pic>
                <p:nvPicPr>
                  <p:cNvPr id="10" name="Εικόνα 5">
                    <a:extLst>
                      <a:ext uri="{FF2B5EF4-FFF2-40B4-BE49-F238E27FC236}">
                        <a16:creationId xmlns:a16="http://schemas.microsoft.com/office/drawing/2014/main" id="{52CAD11C-8A9B-45FF-8194-C0EAC82991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2458122"/>
                    <a:ext cx="5943600" cy="2400300"/>
                  </a:xfrm>
                  <a:prstGeom prst="rect">
                    <a:avLst/>
                  </a:prstGeom>
                </p:spPr>
              </p:pic>
              <p:pic>
                <p:nvPicPr>
                  <p:cNvPr id="11" name="Εικόνα 1">
                    <a:extLst>
                      <a:ext uri="{FF2B5EF4-FFF2-40B4-BE49-F238E27FC236}">
                        <a16:creationId xmlns:a16="http://schemas.microsoft.com/office/drawing/2014/main" id="{01E09DA0-5B29-4F41-B466-096FEA7CE5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515" y="0"/>
                    <a:ext cx="5943600" cy="24003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Πλαίσιο κειμένου 2">
                  <a:extLst>
                    <a:ext uri="{FF2B5EF4-FFF2-40B4-BE49-F238E27FC236}">
                      <a16:creationId xmlns:a16="http://schemas.microsoft.com/office/drawing/2014/main" id="{969D3CCB-6820-481C-B0A2-4A6E259C30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1733835" y="2234894"/>
                  <a:ext cx="4872354" cy="403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l-GR" sz="1200" b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Ένταση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Πλαίσιο κειμένου 2">
                  <a:extLst>
                    <a:ext uri="{FF2B5EF4-FFF2-40B4-BE49-F238E27FC236}">
                      <a16:creationId xmlns:a16="http://schemas.microsoft.com/office/drawing/2014/main" id="{E21CB839-D13F-4254-962B-A2B6C6E3FE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4520" y="4773481"/>
                  <a:ext cx="5942965" cy="327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l-GR" sz="1200" b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2θ (</a:t>
                  </a:r>
                  <a:r>
                    <a:rPr lang="el-GR" sz="1200" b="1" baseline="300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ο</a:t>
                  </a:r>
                  <a:r>
                    <a:rPr lang="el-GR" sz="1200" b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Πλαίσιο κειμένου 2">
                <a:extLst>
                  <a:ext uri="{FF2B5EF4-FFF2-40B4-BE49-F238E27FC236}">
                    <a16:creationId xmlns:a16="http://schemas.microsoft.com/office/drawing/2014/main" id="{1A3A6339-6876-4272-A9AA-5A80399DE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7388" y="172122"/>
                <a:ext cx="279400" cy="2992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1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Πλαίσιο κειμένου 12">
              <a:extLst>
                <a:ext uri="{FF2B5EF4-FFF2-40B4-BE49-F238E27FC236}">
                  <a16:creationId xmlns:a16="http://schemas.microsoft.com/office/drawing/2014/main" id="{32ADACA7-7205-4EE6-AC0E-3AAB561306E1}"/>
                </a:ext>
              </a:extLst>
            </p:cNvPr>
            <p:cNvSpPr txBox="1"/>
            <p:nvPr/>
          </p:nvSpPr>
          <p:spPr>
            <a:xfrm>
              <a:off x="289560" y="5016397"/>
              <a:ext cx="12013472" cy="54201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l-GR" sz="160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Περιθλασιμογραφήματα</a:t>
              </a:r>
              <a:r>
                <a:rPr lang="el-GR" sz="160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ακτινών Χ του </a:t>
              </a:r>
              <a:r>
                <a:rPr lang="el-GR" sz="160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υδροξυαπατίτη</a:t>
              </a:r>
              <a:r>
                <a:rPr lang="el-GR" sz="160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που συντέθηκε από το κέλυφος καβουριού πριν την πύρωση του στερεού σε φούρνο στους 800°C για 3 ώρες και</a:t>
              </a:r>
              <a:r>
                <a:rPr lang="en-US" sz="160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l-GR" sz="160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μετά την πύρωση.</a:t>
              </a:r>
              <a:endParaRPr lang="en-US" sz="16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Οβάλ 14">
            <a:extLst>
              <a:ext uri="{FF2B5EF4-FFF2-40B4-BE49-F238E27FC236}">
                <a16:creationId xmlns:a16="http://schemas.microsoft.com/office/drawing/2014/main" id="{60C4FA73-9212-47E3-9D72-E38C47392D67}"/>
              </a:ext>
            </a:extLst>
          </p:cNvPr>
          <p:cNvSpPr/>
          <p:nvPr/>
        </p:nvSpPr>
        <p:spPr>
          <a:xfrm>
            <a:off x="534256" y="5703323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Οβάλ 15">
            <a:extLst>
              <a:ext uri="{FF2B5EF4-FFF2-40B4-BE49-F238E27FC236}">
                <a16:creationId xmlns:a16="http://schemas.microsoft.com/office/drawing/2014/main" id="{AB6ADB05-C93D-4F0B-9820-D3D47FE6209E}"/>
              </a:ext>
            </a:extLst>
          </p:cNvPr>
          <p:cNvSpPr/>
          <p:nvPr/>
        </p:nvSpPr>
        <p:spPr>
          <a:xfrm>
            <a:off x="641571" y="5705228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Οβάλ 17">
            <a:extLst>
              <a:ext uri="{FF2B5EF4-FFF2-40B4-BE49-F238E27FC236}">
                <a16:creationId xmlns:a16="http://schemas.microsoft.com/office/drawing/2014/main" id="{EBF811D7-518D-429B-A94C-9FDA44718A4A}"/>
              </a:ext>
            </a:extLst>
          </p:cNvPr>
          <p:cNvSpPr/>
          <p:nvPr/>
        </p:nvSpPr>
        <p:spPr>
          <a:xfrm>
            <a:off x="910176" y="5161033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Οβάλ 18">
            <a:extLst>
              <a:ext uri="{FF2B5EF4-FFF2-40B4-BE49-F238E27FC236}">
                <a16:creationId xmlns:a16="http://schemas.microsoft.com/office/drawing/2014/main" id="{6404697E-6FA7-468E-855F-EE70B2D09B94}"/>
              </a:ext>
            </a:extLst>
          </p:cNvPr>
          <p:cNvSpPr/>
          <p:nvPr/>
        </p:nvSpPr>
        <p:spPr>
          <a:xfrm>
            <a:off x="1018126" y="3080138"/>
            <a:ext cx="45085" cy="45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Οβάλ 19">
            <a:extLst>
              <a:ext uri="{FF2B5EF4-FFF2-40B4-BE49-F238E27FC236}">
                <a16:creationId xmlns:a16="http://schemas.microsoft.com/office/drawing/2014/main" id="{5AD4E37D-0BC4-4675-A898-0397E9CC5422}"/>
              </a:ext>
            </a:extLst>
          </p:cNvPr>
          <p:cNvSpPr/>
          <p:nvPr/>
        </p:nvSpPr>
        <p:spPr>
          <a:xfrm>
            <a:off x="1108296" y="5533143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Οβάλ 20">
            <a:extLst>
              <a:ext uri="{FF2B5EF4-FFF2-40B4-BE49-F238E27FC236}">
                <a16:creationId xmlns:a16="http://schemas.microsoft.com/office/drawing/2014/main" id="{DB174AD6-A021-416D-80BF-90FF79D4E998}"/>
              </a:ext>
            </a:extLst>
          </p:cNvPr>
          <p:cNvSpPr/>
          <p:nvPr/>
        </p:nvSpPr>
        <p:spPr>
          <a:xfrm>
            <a:off x="1195926" y="5483613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Οβάλ 21">
            <a:extLst>
              <a:ext uri="{FF2B5EF4-FFF2-40B4-BE49-F238E27FC236}">
                <a16:creationId xmlns:a16="http://schemas.microsoft.com/office/drawing/2014/main" id="{99327E9A-9CA5-40AE-98C7-55E52620EBA3}"/>
              </a:ext>
            </a:extLst>
          </p:cNvPr>
          <p:cNvSpPr/>
          <p:nvPr/>
        </p:nvSpPr>
        <p:spPr>
          <a:xfrm>
            <a:off x="1390871" y="2692788"/>
            <a:ext cx="45085" cy="4508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Οβάλ 22">
            <a:extLst>
              <a:ext uri="{FF2B5EF4-FFF2-40B4-BE49-F238E27FC236}">
                <a16:creationId xmlns:a16="http://schemas.microsoft.com/office/drawing/2014/main" id="{8E453DC4-EE5C-4719-AF2A-906E4F714FB6}"/>
              </a:ext>
            </a:extLst>
          </p:cNvPr>
          <p:cNvSpPr/>
          <p:nvPr/>
        </p:nvSpPr>
        <p:spPr>
          <a:xfrm>
            <a:off x="1435956" y="3720218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Οβάλ 23">
            <a:extLst>
              <a:ext uri="{FF2B5EF4-FFF2-40B4-BE49-F238E27FC236}">
                <a16:creationId xmlns:a16="http://schemas.microsoft.com/office/drawing/2014/main" id="{46750755-DFE0-4BE5-B96E-F1CA6EF385FE}"/>
              </a:ext>
            </a:extLst>
          </p:cNvPr>
          <p:cNvSpPr/>
          <p:nvPr/>
        </p:nvSpPr>
        <p:spPr>
          <a:xfrm>
            <a:off x="1484851" y="4667003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Οβάλ 24">
            <a:extLst>
              <a:ext uri="{FF2B5EF4-FFF2-40B4-BE49-F238E27FC236}">
                <a16:creationId xmlns:a16="http://schemas.microsoft.com/office/drawing/2014/main" id="{E1A38475-42C1-4409-8558-E8DEB0B50045}"/>
              </a:ext>
            </a:extLst>
          </p:cNvPr>
          <p:cNvSpPr/>
          <p:nvPr/>
        </p:nvSpPr>
        <p:spPr>
          <a:xfrm>
            <a:off x="1538191" y="4543178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Οβάλ 25">
            <a:extLst>
              <a:ext uri="{FF2B5EF4-FFF2-40B4-BE49-F238E27FC236}">
                <a16:creationId xmlns:a16="http://schemas.microsoft.com/office/drawing/2014/main" id="{1E32F304-989C-4D6D-A8DF-241F1220CBE9}"/>
              </a:ext>
            </a:extLst>
          </p:cNvPr>
          <p:cNvSpPr/>
          <p:nvPr/>
        </p:nvSpPr>
        <p:spPr>
          <a:xfrm>
            <a:off x="1647411" y="5296288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Οβάλ 26">
            <a:extLst>
              <a:ext uri="{FF2B5EF4-FFF2-40B4-BE49-F238E27FC236}">
                <a16:creationId xmlns:a16="http://schemas.microsoft.com/office/drawing/2014/main" id="{9B21B63F-F85E-4400-9175-0C1E6EDCE3AD}"/>
              </a:ext>
            </a:extLst>
          </p:cNvPr>
          <p:cNvSpPr/>
          <p:nvPr/>
        </p:nvSpPr>
        <p:spPr>
          <a:xfrm>
            <a:off x="2160491" y="5343913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Οβάλ 27">
            <a:extLst>
              <a:ext uri="{FF2B5EF4-FFF2-40B4-BE49-F238E27FC236}">
                <a16:creationId xmlns:a16="http://schemas.microsoft.com/office/drawing/2014/main" id="{19047882-328C-4769-B415-424052329BC7}"/>
              </a:ext>
            </a:extLst>
          </p:cNvPr>
          <p:cNvSpPr/>
          <p:nvPr/>
        </p:nvSpPr>
        <p:spPr>
          <a:xfrm>
            <a:off x="3031711" y="5116583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Οβάλ 28">
            <a:extLst>
              <a:ext uri="{FF2B5EF4-FFF2-40B4-BE49-F238E27FC236}">
                <a16:creationId xmlns:a16="http://schemas.microsoft.com/office/drawing/2014/main" id="{488000F1-2A4B-4214-ACED-B02E842A68F6}"/>
              </a:ext>
            </a:extLst>
          </p:cNvPr>
          <p:cNvSpPr/>
          <p:nvPr/>
        </p:nvSpPr>
        <p:spPr>
          <a:xfrm>
            <a:off x="2784061" y="5251203"/>
            <a:ext cx="45085" cy="450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Οβάλ 29">
            <a:extLst>
              <a:ext uri="{FF2B5EF4-FFF2-40B4-BE49-F238E27FC236}">
                <a16:creationId xmlns:a16="http://schemas.microsoft.com/office/drawing/2014/main" id="{A1823BB7-8AFB-4DBF-B977-28881C646005}"/>
              </a:ext>
            </a:extLst>
          </p:cNvPr>
          <p:cNvSpPr/>
          <p:nvPr/>
        </p:nvSpPr>
        <p:spPr>
          <a:xfrm>
            <a:off x="1776951" y="5666493"/>
            <a:ext cx="45085" cy="4508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6314CD-70E7-4529-A56A-F1312F6C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4" y="63574"/>
            <a:ext cx="12126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Κορυφές περίθλασης (κορυφές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Bragg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σε συμφωνία με αντίστοιχες κορυφές στην βιβλιογραφία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βιογενούς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υδροξυαπατίτη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l-GR" alt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ετά την πύρωση, οι κορυφές που λαμβάνονται είναι σε μεγαλύτερο βαθμό διακριτές και οξείες με μεγαλύτερη ένταση</a:t>
            </a:r>
            <a:r>
              <a:rPr lang="el-GR" alt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(η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διαδικασία πύρωσης οδηγεί σε καλύτερη κρυστάλλωση)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l-G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Εξαφάνιση των κορυφών εκείνων που υποδεικνύουν την παρουσία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OCP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με την πιθανή μετατροπή του σε ΗΑ.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DA960315-C765-4AAE-B2FE-6DA80C40C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50F80-3C4C-4A18-878C-77CA7CEB085B}"/>
              </a:ext>
            </a:extLst>
          </p:cNvPr>
          <p:cNvSpPr txBox="1"/>
          <p:nvPr/>
        </p:nvSpPr>
        <p:spPr>
          <a:xfrm>
            <a:off x="6184121" y="1786734"/>
            <a:ext cx="5816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κόκκινες τελείες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δημιουργία φωσφορικού </a:t>
            </a:r>
            <a:r>
              <a:rPr kumimoji="0" lang="el-GR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οκτασβεστίου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OCP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μια αρχική φάση πρόδρομη του ΗΑ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F59133-D76E-4365-98A0-F91D69477E5C}"/>
              </a:ext>
            </a:extLst>
          </p:cNvPr>
          <p:cNvSpPr txBox="1"/>
          <p:nvPr/>
        </p:nvSpPr>
        <p:spPr>
          <a:xfrm>
            <a:off x="6120575" y="3563287"/>
            <a:ext cx="58160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μαύρες τελείες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κυριότερες χαρακτηριστικές κορυφές του </a:t>
            </a:r>
            <a:r>
              <a:rPr kumimoji="0" lang="el-GR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υδροξυαπατίτη</a:t>
            </a: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kumimoji="0" lang="el-GR" altLang="en-US" sz="1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πορτοκαλή τελεία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κάποια ιόντα 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kumimoji="0" lang="el-GR" altLang="en-US" sz="1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l-GR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στην κρυσταλλική δομή του ΗΑ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έχουν 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αντικατασταθεί από ανθρακικά ιόντα</a:t>
            </a:r>
            <a:r>
              <a:rPr lang="el-GR" alt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l-GR" alt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κορυφές του </a:t>
            </a:r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OCP</a:t>
            </a:r>
            <a:r>
              <a:rPr lang="el-GR" alt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μετά την πύρωση δεν παρατηρούνται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BACA0A-D0EE-4093-9E29-ACB823DD2DF0}"/>
              </a:ext>
            </a:extLst>
          </p:cNvPr>
          <p:cNvSpPr txBox="1"/>
          <p:nvPr/>
        </p:nvSpPr>
        <p:spPr>
          <a:xfrm>
            <a:off x="6117100" y="5289161"/>
            <a:ext cx="5893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el-GR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παρουσία ανθρακικών ιόντων δείχνει ότι η κρυσταλλική δομή του ΗΑ μπορεί να σχηματίζει τον ακόλουθο μοριακό τύπο: Ca</a:t>
            </a:r>
            <a:r>
              <a:rPr kumimoji="0" lang="el-GR" altLang="en-US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kumimoji="0" lang="el-GR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(PO</a:t>
            </a:r>
            <a:r>
              <a:rPr kumimoji="0" lang="el-GR" altLang="en-US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l-GR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kumimoji="0" lang="el-GR" altLang="en-US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l-GR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</a:t>
            </a:r>
            <a:r>
              <a:rPr kumimoji="0" lang="el-GR" altLang="en-US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l-GR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kumimoji="0" lang="el-GR" altLang="en-US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l-GR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r>
              <a:rPr kumimoji="0" lang="el-GR" altLang="en-US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l-GR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6446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FC99F-5E73-4838-B745-CABCAD59381E}"/>
              </a:ext>
            </a:extLst>
          </p:cNvPr>
          <p:cNvSpPr txBox="1"/>
          <p:nvPr/>
        </p:nvSpPr>
        <p:spPr>
          <a:xfrm>
            <a:off x="233680" y="227590"/>
            <a:ext cx="11440160" cy="5592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l-G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Προϊόντα </a:t>
            </a:r>
            <a:r>
              <a:rPr lang="el-GR" sz="2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υδροξυαπατίτη</a:t>
            </a:r>
            <a:r>
              <a:rPr lang="el-G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στην αγορά και τιμές πώλησης</a:t>
            </a:r>
            <a:endParaRPr lang="en-US" sz="2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alcium microcrystalline hydroxyapatite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Calcium Microcrystalline Hydroxyapatite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1000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mg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(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douglaslabs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ca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)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(περιεκτικότητα ~99%) τιμή: 36.5$ ανά 90 δισκία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Calcium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Hydroxyapatite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(περιεκτικότητα ~99%) τιμή: 42.05 ευρώ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Now Foods Calcium Hydroxyapatite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1000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mg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120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caps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-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ToFarmakeiomou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Crystalis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(περιεκτικότητα ~55,7%), τιμή: 100$ ανά αμπούλα (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https://aesthetics-supplies.com/el/%CF%80%CF%81%CE%BF%CF%8A%CF%8C%CE%BD/%CE%91%CE%B3%CE%BF%CF%81%CE%AC%CF%83%CF%84%CE%B5-%CE%BA%CF%81%CF%8D%CF%83%CF%84%CE%B1%CE%BB%CE%BB%CE%B1-luminera-2-x-1-25ml/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Crystalis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Lidocaine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(περιεκτικότητα ~55,7%), τιμή: 105$ ανά αμπούλα (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https://aesthetics-supplies.com/el/%CF%80%CF%81%CE%BF%CF%8A%CF%8C%CE%BD/%CE%91%CE%B3%CE%BF%CF%81%CE%AC%CF%83%CF%84%CE%B5-luminera-crystals-lidocaine-2-x-1-25ml/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HarmonyCA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Lidocaine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(περιεκτικότητα ~55,7%), τιμή: 168$ ανά αμπούλα (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Αγοράστε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Luminera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HarmonyCA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Lidocaine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2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x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1.25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ml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-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Aesthetics Supplies Pvt</a:t>
            </a:r>
            <a:r>
              <a:rPr lang="el-G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Ltd (aesthetics-supplies.com)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6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ED221-D574-4D51-9526-AE79C160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29" y="312254"/>
            <a:ext cx="12317313" cy="53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2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DAE1EF-A121-4224-9173-421C6AE9F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50" y="419840"/>
            <a:ext cx="983241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Συμπέρασμα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παραγωγή </a:t>
            </a:r>
            <a:r>
              <a:rPr kumimoji="0" lang="el-GR" altLang="en-US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υδροξυαπατίτη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 το κέλυφος του μπλε καβουριού είναι μια </a:t>
            </a:r>
            <a:r>
              <a:rPr lang="el-GR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αποδοτική και </a:t>
            </a:r>
            <a:r>
              <a:rPr kumimoji="0" lang="el-GR" altLang="en-US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βιώσιμη διαδικασία που μπορεί να προσδώσει προστιθέμενη αξία σε ένα υλικό που χαρακτηρίζεται ως απόβλητο.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απόδοση σύνθεσης του ΗΑ είναι υψηλή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-up of a brain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BEB16196-4460-4F79-BE4D-386D8C829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36" y="1811302"/>
            <a:ext cx="1528052" cy="1617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67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7ECFC7-2016-49DA-8234-13644D1A054A}"/>
              </a:ext>
            </a:extLst>
          </p:cNvPr>
          <p:cNvSpPr txBox="1"/>
          <p:nvPr/>
        </p:nvSpPr>
        <p:spPr>
          <a:xfrm>
            <a:off x="5709037" y="175409"/>
            <a:ext cx="161411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b="1" kern="18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Απατίτης</a:t>
            </a:r>
            <a:endParaRPr lang="en-US" sz="2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brain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A72121F9-F86D-431C-8422-B9B37810A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34" y="760259"/>
            <a:ext cx="3568065" cy="37773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3C320-E528-47FC-BF1D-729F24C349F1}"/>
              </a:ext>
            </a:extLst>
          </p:cNvPr>
          <p:cNvSpPr txBox="1"/>
          <p:nvPr/>
        </p:nvSpPr>
        <p:spPr>
          <a:xfrm>
            <a:off x="406401" y="3491984"/>
            <a:ext cx="11287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Φωσφορικό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ορυκτό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του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ασβεστίου</a:t>
            </a:r>
          </a:p>
          <a:p>
            <a:endParaRPr lang="el-G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ea typeface="Times New Roman" panose="02020603050405020304" pitchFamily="18" charset="0"/>
              </a:rPr>
              <a:t>Π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εριλαμβάνει τα επιμέρους ορυκτά:</a:t>
            </a:r>
          </a:p>
          <a:p>
            <a:r>
              <a:rPr lang="el-GR" sz="1800" dirty="0" err="1">
                <a:effectLst/>
                <a:ea typeface="Times New Roman" panose="02020603050405020304" pitchFamily="18" charset="0"/>
              </a:rPr>
              <a:t>υδροξυαπατίτη</a:t>
            </a:r>
            <a:endParaRPr lang="el-GR" sz="1800" dirty="0">
              <a:effectLst/>
              <a:ea typeface="Times New Roman" panose="02020603050405020304" pitchFamily="18" charset="0"/>
            </a:endParaRPr>
          </a:p>
          <a:p>
            <a:r>
              <a:rPr lang="el-GR" sz="1800" dirty="0" err="1">
                <a:effectLst/>
                <a:ea typeface="Times New Roman" panose="02020603050405020304" pitchFamily="18" charset="0"/>
              </a:rPr>
              <a:t>φθοροαπατίτη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και </a:t>
            </a:r>
          </a:p>
          <a:p>
            <a:r>
              <a:rPr lang="el-GR" sz="1800" dirty="0" err="1">
                <a:effectLst/>
                <a:ea typeface="Times New Roman" panose="02020603050405020304" pitchFamily="18" charset="0"/>
              </a:rPr>
              <a:t>χλωροαπατίτη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l-GR" dirty="0">
                <a:ea typeface="Times New Roman" panose="02020603050405020304" pitchFamily="18" charset="0"/>
              </a:rPr>
              <a:t>με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υψηλές συγκεντρώσεις τους σε ιόντα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υδροξυλίου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, ιόντα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φθορίου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και ιόντα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χλωρίου,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αντιστοίχως </a:t>
            </a:r>
          </a:p>
          <a:p>
            <a:endParaRPr lang="el-GR" sz="1800" dirty="0">
              <a:effectLst/>
              <a:ea typeface="Times New Roman" panose="02020603050405020304" pitchFamily="18" charset="0"/>
            </a:endParaRPr>
          </a:p>
          <a:p>
            <a:r>
              <a:rPr lang="el-GR" dirty="0">
                <a:ea typeface="Times New Roman" panose="02020603050405020304" pitchFamily="18" charset="0"/>
              </a:rPr>
              <a:t>Γ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ενικός μοριακός τύπος του </a:t>
            </a:r>
            <a:r>
              <a:rPr lang="el-GR" sz="1800" dirty="0" err="1">
                <a:effectLst/>
                <a:ea typeface="Times New Roman" panose="02020603050405020304" pitchFamily="18" charset="0"/>
              </a:rPr>
              <a:t>απατίτη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: </a:t>
            </a:r>
            <a:r>
              <a:rPr lang="el-GR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l-GR" sz="1800" baseline="-250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5</a:t>
            </a:r>
            <a:r>
              <a:rPr lang="el-GR" sz="1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(</a:t>
            </a:r>
            <a:r>
              <a:rPr lang="el-GR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l-GR" baseline="-25000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1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)</a:t>
            </a:r>
            <a:r>
              <a:rPr lang="el-GR" sz="1800" baseline="-250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3</a:t>
            </a:r>
            <a:r>
              <a:rPr lang="el-GR" sz="1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(OH, F, </a:t>
            </a:r>
            <a:r>
              <a:rPr lang="el-GR" sz="1800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Cl</a:t>
            </a:r>
            <a:r>
              <a:rPr lang="el-GR" sz="1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)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47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C2D85E-FC53-4DBC-B364-756A29AF4210}"/>
              </a:ext>
            </a:extLst>
          </p:cNvPr>
          <p:cNvSpPr txBox="1"/>
          <p:nvPr/>
        </p:nvSpPr>
        <p:spPr>
          <a:xfrm>
            <a:off x="4093464" y="5693910"/>
            <a:ext cx="3277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l-GR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Χημική δομή του </a:t>
            </a:r>
            <a:r>
              <a:rPr lang="el-GR" sz="18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υδροξυαπατίτη</a:t>
            </a:r>
            <a:endParaRPr lang="en-US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2">
            <a:extLst>
              <a:ext uri="{FF2B5EF4-FFF2-40B4-BE49-F238E27FC236}">
                <a16:creationId xmlns:a16="http://schemas.microsoft.com/office/drawing/2014/main" id="{E1E84370-BB05-4258-8D5A-791D9C1FC47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51" y="428306"/>
            <a:ext cx="5596709" cy="512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51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DE37AF-D6AB-4861-88C7-4E0995382800}"/>
              </a:ext>
            </a:extLst>
          </p:cNvPr>
          <p:cNvSpPr txBox="1"/>
          <p:nvPr/>
        </p:nvSpPr>
        <p:spPr>
          <a:xfrm>
            <a:off x="1024128" y="587064"/>
            <a:ext cx="10323576" cy="418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ιολογική σημασία του </a:t>
            </a:r>
            <a:r>
              <a:rPr lang="el-GR" sz="20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απατίτη</a:t>
            </a:r>
            <a:endParaRPr lang="en-US" sz="2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ίναι από τα λίγα ορυκτά που παράγονται και χρησιμοποιούνται από βιολογικά συστήματα σε </a:t>
            </a:r>
            <a:r>
              <a:rPr lang="el-GR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μικροπεριβάλλον</a:t>
            </a:r>
            <a:endParaRPr lang="el-G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υδροξυαπατίτης</a:t>
            </a:r>
            <a:r>
              <a:rPr lang="el-G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είναι το κυριότερο συστατικό του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σμάλτου των δοντιών. </a:t>
            </a:r>
            <a:r>
              <a:rPr lang="el-GR" dirty="0"/>
              <a:t>Ο </a:t>
            </a:r>
            <a:r>
              <a:rPr lang="el-GR" dirty="0" err="1"/>
              <a:t>φθοροαπατίτης</a:t>
            </a:r>
            <a:r>
              <a:rPr lang="el-GR" dirty="0"/>
              <a:t> είναι ανθεκτικότερος στα οξέα από ό,τι ο </a:t>
            </a:r>
            <a:r>
              <a:rPr lang="el-GR" dirty="0" err="1"/>
              <a:t>υδροξυαπατίτης</a:t>
            </a:r>
            <a:r>
              <a:rPr lang="el-GR" dirty="0"/>
              <a:t>. (Οι οδοντόκρεμες συνήθως περιέχουν κάποια ένωση που δρα ως πηγή ανιόντων</a:t>
            </a:r>
            <a:r>
              <a:rPr lang="en-US" dirty="0"/>
              <a:t> </a:t>
            </a:r>
            <a:r>
              <a:rPr lang="el-GR" dirty="0"/>
              <a:t>φθορίου ώστε με το βούρτσισμα των δοντιών ένα μέρος του υδροξυλίου του </a:t>
            </a:r>
            <a:r>
              <a:rPr lang="el-GR" dirty="0" err="1"/>
              <a:t>υδροξυαπατίτη</a:t>
            </a:r>
            <a:r>
              <a:rPr lang="el-GR" dirty="0"/>
              <a:t> τους να αντικαθίσταται με ιόντα φθορίου)</a:t>
            </a:r>
            <a:endParaRPr lang="el-G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l-G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Μια σχετικώς σπάνια μορφή </a:t>
            </a:r>
            <a:r>
              <a:rPr lang="el-GR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απατίτη</a:t>
            </a:r>
            <a:r>
              <a:rPr lang="el-G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στην οποία οι περισσότερες </a:t>
            </a:r>
            <a:r>
              <a:rPr lang="el-GR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υδροξυλομάδες</a:t>
            </a:r>
            <a:r>
              <a:rPr lang="el-G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λείπουν και η οποία περιέχει πολλές αντικαταστάσεις από ανθρακικά και όξινα φωσφορικά ιόντα, αποτελεί ένα μεγάλο ποσοστό της μάζας των </a:t>
            </a:r>
            <a:r>
              <a:rPr lang="el-GR" dirty="0">
                <a:ea typeface="Times New Roman" panose="02020603050405020304" pitchFamily="18" charset="0"/>
                <a:cs typeface="Times New Roman" panose="02020603050405020304" pitchFamily="18" charset="0"/>
              </a:rPr>
              <a:t>οστών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DBB37B-8729-4260-8E27-AA5723691951}"/>
              </a:ext>
            </a:extLst>
          </p:cNvPr>
          <p:cNvSpPr txBox="1"/>
          <p:nvPr/>
        </p:nvSpPr>
        <p:spPr>
          <a:xfrm>
            <a:off x="845930" y="331484"/>
            <a:ext cx="10082254" cy="3796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l-G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Χρήσεις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υδροξυαπατίτη</a:t>
            </a:r>
            <a:endParaRPr lang="en-US" sz="2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Αποτελεί ένα από τα 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βιοϋλικά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έχουν μελετηθεί περισσότερο στο πλαίσιο της 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ιστομηχανικής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εφαρμογές αποκατάστασης οστών. Τα εξαιρετικά φυσικοχημικά χαρακτηριστικά του (σταθερότητα, 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βιοσυμβατότητα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το καθιστούν το ιδανικότερο, ίσως, 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βιοϋλικό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εφαρμογές αναγεννητικής ιατρικής σε σκληρό ιστό</a:t>
            </a:r>
            <a:endParaRPr lang="en-US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Αποκατάσταση περιοδοντικών ελαττωμάτων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Πλήρωση κενών οστών για ορθοπεδικές εφαρμογές, σε τραύματα, στη σπονδυλική στήλη, γναθοχειρουργική και οδοντική χειρουργική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Επένδυση οδοντικών και ορθοπεδικών εμφυτευμάτων</a:t>
            </a:r>
          </a:p>
        </p:txBody>
      </p:sp>
    </p:spTree>
    <p:extLst>
      <p:ext uri="{BB962C8B-B14F-4D97-AF65-F5344CB8AC3E}">
        <p14:creationId xmlns:p14="http://schemas.microsoft.com/office/powerpoint/2010/main" val="3323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ABB6C-C104-49EA-A3BD-4C7302D242C6}"/>
              </a:ext>
            </a:extLst>
          </p:cNvPr>
          <p:cNvSpPr txBox="1"/>
          <p:nvPr/>
        </p:nvSpPr>
        <p:spPr>
          <a:xfrm>
            <a:off x="518160" y="342333"/>
            <a:ext cx="11318240" cy="501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Χρήσεις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υδροξυαπατίτη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Παράγοντας απευαισθητοποίησης δοντιών μετά τη λεύκανση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νανο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υδροξυαπατίτης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μπορεί να προάγει την εναπόθεση ανόργανων συστατικών στα δόντια, με αποτέλεσμα να μειώνεται η υπερευαισθησία των δοντιών. Δυναμώνει τα δόντια, ενισχύοντας  την αδαμαντίνη των δοντιών (κάνει την αδαμαντίνη σκληρότερη) κατά τη φροντίδα 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τους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Ανανεωτικός παράγοντας στις οδοντόκρεμες</a:t>
            </a:r>
            <a:endParaRPr lang="en-US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Συμπληρώματα διατροφής (ως πηγή ασβεστίου)</a:t>
            </a:r>
          </a:p>
          <a:p>
            <a:pPr marL="342900" lvl="0" indent="-34290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Κοσμητολογία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αντιγηραντικό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αντιρυτιδικό)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Προκαλεί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νεο-κολλαγονογέννεση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αυξάνοντας φυσικά τον όγκο του δερματικού ιστού και του φυσικού κολλαγόνου του δέρματος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ποκαθιστά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τον όγκο και το φυσικό περίγραμμα του προσώπου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78768-BCB0-49D5-B2D7-DE76974BF405}"/>
              </a:ext>
            </a:extLst>
          </p:cNvPr>
          <p:cNvSpPr txBox="1"/>
          <p:nvPr/>
        </p:nvSpPr>
        <p:spPr>
          <a:xfrm>
            <a:off x="518160" y="5384829"/>
            <a:ext cx="1140968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Στις ΗΠΑ ο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απατίτης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χρησιμοποιείται συχνά ως λίπασμα στην καλλιέργεια του καπνού: μειώνει την πρόσληψη αζώτου από το φυτό, δίνει στα αμερικανικά τσιγάρα ένα διαφορετικό άρωμα από αυτό των τσιγάρων που γίνονται με καπνά άλλων χωρών.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0A7E6-2B85-4433-96ED-1771F534D0FA}"/>
              </a:ext>
            </a:extLst>
          </p:cNvPr>
          <p:cNvSpPr txBox="1"/>
          <p:nvPr/>
        </p:nvSpPr>
        <p:spPr>
          <a:xfrm>
            <a:off x="142002" y="887876"/>
            <a:ext cx="6294239" cy="5720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Το κέλυφος του μπλε καβουριού έχει παρόμοια χημικά και κρυσταλλογραφικά χαρακτηριστικά με τα κοράλλια και άλλα θαλάσσια πλάσματα και η διαθεσιμότητά του είναι εξαιρετικά ευρεία. </a:t>
            </a:r>
            <a:endParaRPr lang="en-GB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Γι’ αυτό το λόγο έχει γίνει σημαντική προσπάθεια στην αξιοποίηση των πρώτων υλών που παρέχονται από το θαλάσσιο κόσμο, για την σύνθεση του </a:t>
            </a:r>
            <a:r>
              <a:rPr lang="el-G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υδροξυαπατίτη</a:t>
            </a:r>
            <a:r>
              <a:rPr lang="el-G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l-GR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Προτείνεται η παραγωγή του από το κέλυφος του μπλε καβουριού</a:t>
            </a:r>
            <a:endParaRPr lang="en-GB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Το τελικό υλικό που παρασκευάζεται διατηρεί την αρχική πορώδη δομή του κελύφους από το οποίο προήλθε. Σε συνδυασμό και με τα πολύ καλά χαρακτηριστικά του, ο </a:t>
            </a:r>
            <a:r>
              <a:rPr lang="el-G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υδροξυαπατίτης</a:t>
            </a:r>
            <a:r>
              <a:rPr lang="el-G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που παρασκευάζεται είναι ιδιαίτερα ελκυστικό.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5FA35-68AA-42A8-867E-0F24A6BBAEEF}"/>
              </a:ext>
            </a:extLst>
          </p:cNvPr>
          <p:cNvSpPr txBox="1"/>
          <p:nvPr/>
        </p:nvSpPr>
        <p:spPr>
          <a:xfrm>
            <a:off x="101600" y="5080"/>
            <a:ext cx="8605520" cy="821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9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Χαρακτηριστικά του κελύφους του μπλε καβουριού και προοπτική χρήσης του για την παραγωγή </a:t>
            </a:r>
            <a:r>
              <a:rPr lang="el-GR" sz="19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υδροξυαπατίτη</a:t>
            </a:r>
            <a:endParaRPr lang="en-US" sz="19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A2D6E-932B-4095-87EA-BF23C5353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9" b="21704"/>
          <a:stretch/>
        </p:blipFill>
        <p:spPr>
          <a:xfrm>
            <a:off x="6657912" y="2188379"/>
            <a:ext cx="5283197" cy="29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E3EFAA-A50F-48E6-B165-8F1BFB84EFF4}"/>
              </a:ext>
            </a:extLst>
          </p:cNvPr>
          <p:cNvSpPr txBox="1"/>
          <p:nvPr/>
        </p:nvSpPr>
        <p:spPr>
          <a:xfrm>
            <a:off x="486878" y="-82605"/>
            <a:ext cx="11593362" cy="668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Χημική σύσταση του κελύφους του μπλε καβουριού</a:t>
            </a: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 εκατοστιαία (%) σύσταση του κελύφους του μπλε καβουριού επί ξηρού βάρους είναι: 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πρωτεΐνη </a:t>
            </a:r>
            <a:r>
              <a:rPr lang="el-GR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 ± 1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λίπος  </a:t>
            </a:r>
            <a:r>
              <a:rPr lang="el-GR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0,25 ± 0,08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τέφρα </a:t>
            </a:r>
            <a:r>
              <a:rPr lang="el-GR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 ± 1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υγρασία  </a:t>
            </a:r>
            <a:r>
              <a:rPr lang="el-GR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 ± 1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υδατάνθρακες </a:t>
            </a:r>
            <a:r>
              <a:rPr lang="el-GR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43 ± 3</a:t>
            </a:r>
            <a:endParaRPr lang="en-US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οργανική μήτρα του κελύφους αποτελείται από πολλά διαφορετικά 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μακρομόρια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κυρίως πεπτίδια, πολυπεπτίδια και πρωτεΐνες, πολυσακχαρίτες.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Ποσοτικά, οι υδατάνθρακες αποτελούν τη μεγαλύτερη κατηγορία 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μακρομορίων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Η 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χιτίνη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ταυτοποιήθηκε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στο κέλυφος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όπως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σε πολλά άλλα οστρακοειδή.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 λιπίδια αντιπροσωπεύουν ένα πολύ μικρό ποσοστό της οργανικής μήτρας (κάποια λιπαρά οξέα, χοληστερόλη).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Αρκούντως μεγάλη είναι η συγκέντρωση του οξειδίου του ασβεστίου που αποτελεί πηγή για τη σύνθεση του </a:t>
            </a:r>
            <a:r>
              <a:rPr lang="el-G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υδροξυαπατίτη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0A7E6-2B85-4433-96ED-1771F534D0FA}"/>
              </a:ext>
            </a:extLst>
          </p:cNvPr>
          <p:cNvSpPr txBox="1"/>
          <p:nvPr/>
        </p:nvSpPr>
        <p:spPr>
          <a:xfrm>
            <a:off x="562878" y="120575"/>
            <a:ext cx="7331441" cy="354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Πλεονεκτήματα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χρήσης του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μπ</a:t>
            </a:r>
            <a:r>
              <a:rPr lang="el-GR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λε</a:t>
            </a:r>
            <a:r>
              <a:rPr lang="el-G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καβουριού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μεγάλη διαθεσιμότητα της πρώτης ύλης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χαμηλό κόστος (φυσικό υλικό)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απλός και οικονομικός εξοπλισμός για την όλη διαδικασία παραγωγής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πορώδες και μέγεθος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βιοσυμβατότητα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δυνατότητα για εύκολη διαμόρφωση σχήματος</a:t>
            </a:r>
            <a:r>
              <a:rPr lang="el-G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92E91-87E0-4345-87EC-D1498CFD8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9" b="21704"/>
          <a:stretch/>
        </p:blipFill>
        <p:spPr>
          <a:xfrm>
            <a:off x="6284096" y="3596640"/>
            <a:ext cx="5463974" cy="30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1156</TotalTime>
  <Words>1512</Words>
  <Application>Microsoft Office PowerPoint</Application>
  <PresentationFormat>Widescreen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Symbol</vt:lpstr>
      <vt:lpstr>Wingdings</vt:lpstr>
      <vt:lpstr>Office Theme</vt:lpstr>
      <vt:lpstr>ΕΛΛΗΝΙΚΗ ΔΗΜΟΚΡΑΤΙΑ  ΥΠΟΥΡΓΕΙΟ ΑΓΡΟΤΙΚΗΣ ΑΝΑΠΤΥΞΗΣ ΚΑΙ ΤΡΟΦΙΜΩΝ  ΕΠΙΧΕΙΡΗΣΙΑΚΟ ΠΡΟΓΡΑΜΜΑ ΑΛΙΕΙΑΣ &amp; ΘΑΛΑΣΣΑΣ 2014 - 2020 «ΚΑΙΝΟΤΟΜΙΑ ΣΤΗΝ ΑΛΙΕΙΑ» ΆΡΘΡΟ 26 &amp; 44 παρ. 3, Καν. 508/2014             ΤΙΤΛΟΣ ΠΡΑΞΗΣ  «Καινοτόμες προσεγγίσεις αξιοποίησης της σάρκας και του κελύφους του μπλε καβουριού (Callinectes sapidus)»   ΠΑΡΑΓΩΓΗ ΚΑΙ ΑΞΙΟΠΟΙΗΣΗ ΥΔΡΟΞΥΑΠΑΤΙΤΗ ΑΠΟ ΤΟ ΚΕΛΥΦΟΣ ΤΟΥ ΜΠΛΕ ΚΑΒΟΥΡΙΟΥ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STALIKAS</dc:creator>
  <cp:lastModifiedBy>KONSTANTINOS STALIKAS</cp:lastModifiedBy>
  <cp:revision>46</cp:revision>
  <dcterms:created xsi:type="dcterms:W3CDTF">2022-03-15T20:11:09Z</dcterms:created>
  <dcterms:modified xsi:type="dcterms:W3CDTF">2022-04-01T06:35:05Z</dcterms:modified>
</cp:coreProperties>
</file>