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3" r:id="rId3"/>
    <p:sldId id="784" r:id="rId4"/>
    <p:sldId id="790" r:id="rId5"/>
    <p:sldId id="789" r:id="rId6"/>
    <p:sldId id="262" r:id="rId7"/>
    <p:sldId id="263" r:id="rId8"/>
    <p:sldId id="793" r:id="rId9"/>
    <p:sldId id="414" r:id="rId10"/>
    <p:sldId id="782" r:id="rId11"/>
    <p:sldId id="781" r:id="rId12"/>
    <p:sldId id="799" r:id="rId13"/>
    <p:sldId id="424" r:id="rId14"/>
    <p:sldId id="412" r:id="rId15"/>
    <p:sldId id="791" r:id="rId16"/>
    <p:sldId id="311" r:id="rId17"/>
    <p:sldId id="806" r:id="rId18"/>
    <p:sldId id="258" r:id="rId19"/>
    <p:sldId id="420" r:id="rId20"/>
    <p:sldId id="259" r:id="rId21"/>
    <p:sldId id="805" r:id="rId22"/>
    <p:sldId id="260" r:id="rId23"/>
    <p:sldId id="783" r:id="rId24"/>
    <p:sldId id="261" r:id="rId25"/>
    <p:sldId id="419" r:id="rId26"/>
    <p:sldId id="271" r:id="rId27"/>
    <p:sldId id="265" r:id="rId28"/>
    <p:sldId id="417" r:id="rId29"/>
    <p:sldId id="266" r:id="rId30"/>
    <p:sldId id="418" r:id="rId31"/>
    <p:sldId id="788" r:id="rId32"/>
    <p:sldId id="421" r:id="rId33"/>
    <p:sldId id="785" r:id="rId34"/>
    <p:sldId id="787" r:id="rId35"/>
    <p:sldId id="786" r:id="rId36"/>
    <p:sldId id="267" r:id="rId37"/>
    <p:sldId id="422" r:id="rId38"/>
    <p:sldId id="269" r:id="rId39"/>
    <p:sldId id="270" r:id="rId40"/>
    <p:sldId id="272" r:id="rId41"/>
    <p:sldId id="794" r:id="rId42"/>
    <p:sldId id="795" r:id="rId43"/>
    <p:sldId id="796" r:id="rId44"/>
    <p:sldId id="797" r:id="rId45"/>
    <p:sldId id="798" r:id="rId46"/>
    <p:sldId id="803" r:id="rId47"/>
    <p:sldId id="800" r:id="rId48"/>
    <p:sldId id="801" r:id="rId49"/>
    <p:sldId id="802" r:id="rId50"/>
    <p:sldId id="804" r:id="rId51"/>
    <p:sldId id="415" r:id="rId5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993300"/>
    <a:srgbClr val="008000"/>
    <a:srgbClr val="660033"/>
    <a:srgbClr val="339933"/>
    <a:srgbClr val="CC3300"/>
    <a:srgbClr val="0000FF"/>
    <a:srgbClr val="0000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BC82C3-D18D-48BE-B8B7-BB0DF648A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AF2128-3035-45A3-9A94-0512189A0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76EFAE-4EB1-4C71-AFC5-C17C9A32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E470-8A76-4FA3-BDCD-6630746169F4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5910E0-629E-4988-BF70-30F4739C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C8663C-687D-486E-A71D-0CB634B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D7B-A73B-4E27-8927-2087CF3648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462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4BEFFB-5A7A-4869-9070-B08D798D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2F65D52-D56F-4AEA-A00A-02EE1C7F8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0393FD-2902-4C64-9BC3-6AD96022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E470-8A76-4FA3-BDCD-6630746169F4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454D41-33F2-4440-B717-65E4A7C9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EA5297F-A5E6-4A34-BC12-29214D4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D7B-A73B-4E27-8927-2087CF3648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99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2E68E41-8DB7-435B-89FA-0B4C37393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A26324-E964-4919-B11D-E65CA1B40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6DA4770-6D8A-440D-A482-67C7904A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E470-8A76-4FA3-BDCD-6630746169F4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090C3E-5F52-4CE5-B4C6-A66E35D8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321085-D52F-434A-872F-DF033182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D7B-A73B-4E27-8927-2087CF3648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83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892021-9112-447B-96FA-392A1272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219A3B-6C4E-4CDC-99C8-A4F47246B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8431E7-1D4F-486E-8BFC-3CDD8E36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E470-8A76-4FA3-BDCD-6630746169F4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F069D6-7763-4A79-B0AA-229B3161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E12C3E-C1AA-4A86-9CDE-87D3C405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D7B-A73B-4E27-8927-2087CF3648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91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A11F09-5995-42E7-9507-89637E3E7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6CAAF90-0615-458C-81F6-254209D24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AA5BB8-13E2-4CE7-9AE5-144AF6A4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E470-8A76-4FA3-BDCD-6630746169F4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6D2714-651B-4020-9187-2AE92573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DD000D-2988-415B-9B07-F83C1C15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D7B-A73B-4E27-8927-2087CF3648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65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D3145A-833E-4826-BB81-68D150E5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2B3327-8E64-46CA-96AA-F2C4B9572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AA05268-A591-42CB-BA74-B6C182CE9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258B4EE-3B90-4D8F-9773-6CDB3367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E470-8A76-4FA3-BDCD-6630746169F4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A8D3301-6AF0-4A88-BD71-6548A346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B8E2E54-87A8-410E-B808-5D29226C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D7B-A73B-4E27-8927-2087CF3648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866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114441-108C-4C0E-8FCA-FB7B02D1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B60F9-173B-4968-9EF0-9A054F2AA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2714A3B-0848-4735-9564-8FA87F1F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23D6645-49CA-4DAC-B612-05A0664A4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D33F2EA-0D35-4B26-885F-E36547997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D77B88E-D691-4D68-A9D7-3F15EFE5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E470-8A76-4FA3-BDCD-6630746169F4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B170344-28D7-41D4-872C-F6BC7F33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22447C0-3ACB-4A66-8F1B-A068DE48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D7B-A73B-4E27-8927-2087CF3648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32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FEBE10-FE3F-437A-9E0F-E2A258B1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FC2E47C-C37F-4E1A-BD38-D0251C8C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E470-8A76-4FA3-BDCD-6630746169F4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D190441-4AB9-49DC-B503-8E8EE243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4E0CBA0-9E40-4A12-AB78-7170C1F0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D7B-A73B-4E27-8927-2087CF3648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799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29B9664-7489-44DC-B54F-815AC836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E470-8A76-4FA3-BDCD-6630746169F4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ABFB8B7-FEB5-4649-89D0-29A36784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235A19D-EA52-42C8-AEF1-6839CE9A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D7B-A73B-4E27-8927-2087CF3648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410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C677EB-512F-4112-A4FF-5D543390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3500B3-83FF-437D-BC3A-02ECBB29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755923D-04B9-43B4-A4FA-6A02EE8EB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A21BBE-245C-4FD2-997B-6A196DF4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E470-8A76-4FA3-BDCD-6630746169F4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496D9EF-9CF0-4FB2-B8FF-31880910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F6E70D2-1DB7-43B9-B373-812624BE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D7B-A73B-4E27-8927-2087CF3648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486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5E4842-8508-4434-8C43-940DCB2A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C720418-24C5-4699-B48F-2BF7CD2FB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4307482-20C6-4962-94EC-9539F596D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1BF4A9-E2F9-4BB8-BAC5-0F60C063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E470-8A76-4FA3-BDCD-6630746169F4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363D1C-7444-46E3-8183-ED98B5DB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5484265-341B-4CB2-8040-8FF0853E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5D7B-A73B-4E27-8927-2087CF3648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07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964682D-2BBE-43D7-B307-484BC103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0EA808-A5EE-4EA1-8D66-91D2F8357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BE7820-5A73-44B5-98EA-3D7CA91E5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1E470-8A76-4FA3-BDCD-6630746169F4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E158AC-BAE0-40C7-B1EF-C45078647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BFAA1C-69C3-4461-83BF-C7D52A20A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35D7B-A73B-4E27-8927-2087CF3648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99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EB69E-B767-4872-9B37-21F67BE6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10793"/>
            <a:ext cx="12192000" cy="1381125"/>
          </a:xfrm>
        </p:spPr>
        <p:txBody>
          <a:bodyPr>
            <a:noAutofit/>
          </a:bodyPr>
          <a:lstStyle/>
          <a:p>
            <a: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ΕΛΛΗΝΙΚΗ ΔΗΜΟΚΡΑΤΙΑ</a:t>
            </a:r>
            <a:br>
              <a:rPr lang="el-GR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ΥΠΟΥΡΓΕΙΟ ΑΓΡΟΤΙΚΗΣ ΑΝΑΠΤΥΞΗΣ ΚΑΙ ΤΡΟΦΙΜΩΝ </a:t>
            </a:r>
            <a:b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ΕΠΙΧΕΙΡΗΣΙΑΚΟ ΠΡΟΓΡΑΜΜΑ ΑΛΙΕΙΑΣ &amp; ΘΑΛΑΣΣΑΣ 2014 - 2020</a:t>
            </a:r>
            <a:br>
              <a:rPr lang="el-GR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«ΚΑΙΝΟΤΟΜΙΑ ΣΤΗΝ ΑΛΙΕΙΑ»</a:t>
            </a:r>
            <a:br>
              <a:rPr lang="el-GR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400" b="1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ΆΡΘΡΟ 26 &amp; 44 παρ. 3, Καν. 508/2014</a:t>
            </a:r>
            <a: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el-GR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l-GR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ΤΙΤΛΟΣ ΠΡΑΞΗΣ</a:t>
            </a:r>
            <a:br>
              <a:rPr lang="el-GR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Καινοτόμες προσεγγίσεις </a:t>
            </a:r>
            <a: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αξιοποίησης της σάρκας και του κελύφους </a:t>
            </a:r>
            <a: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του μπλε καβουριού (</a:t>
            </a:r>
            <a:r>
              <a:rPr lang="el-GR" sz="1400" b="1" i="1" dirty="0" err="1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Callinectes</a:t>
            </a:r>
            <a:r>
              <a:rPr lang="el-GR" sz="1400" b="1" i="1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sz="1400" b="1" i="1" dirty="0" err="1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sapidus</a:t>
            </a:r>
            <a:r>
              <a:rPr lang="el-GR" sz="1400" b="1" i="1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)</a:t>
            </a:r>
            <a: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Αξιοποίηση απορριμμάτων από αλιευτικά προϊόντα για παραγωγή βιώσιμων υλικών υψηλής προστιθέμενης αξίας: </a:t>
            </a:r>
            <a:r>
              <a:rPr lang="el-GR" sz="2800" b="1" dirty="0" err="1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Χιτοζάνη</a:t>
            </a:r>
            <a:r>
              <a:rPr lang="el-GR" sz="2800" b="1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από μπλε καβούρι</a:t>
            </a:r>
            <a:endParaRPr lang="el-GR" sz="2800" b="1" dirty="0">
              <a:latin typeface="+mn-lt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D61E055-7371-4E21-A73D-C9CFA44D0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6326"/>
            <a:ext cx="9144000" cy="1655762"/>
          </a:xfrm>
        </p:spPr>
        <p:txBody>
          <a:bodyPr>
            <a:normAutofit/>
          </a:bodyPr>
          <a:lstStyle/>
          <a:p>
            <a:r>
              <a:rPr lang="el-GR" dirty="0"/>
              <a:t>Γεώργιος </a:t>
            </a:r>
            <a:r>
              <a:rPr lang="el-GR" dirty="0" err="1"/>
              <a:t>Ζαχ</a:t>
            </a:r>
            <a:r>
              <a:rPr lang="el-GR" dirty="0"/>
              <a:t>. Παπαγεωργίου</a:t>
            </a:r>
          </a:p>
          <a:p>
            <a:r>
              <a:rPr lang="el-GR" sz="1600" dirty="0"/>
              <a:t>Εργαστήριο Βιομηχανικής Χημείας</a:t>
            </a:r>
          </a:p>
          <a:p>
            <a:r>
              <a:rPr lang="el-GR" sz="1600" dirty="0"/>
              <a:t>Τμήμα Χημείας</a:t>
            </a:r>
          </a:p>
          <a:p>
            <a:r>
              <a:rPr lang="el-GR" sz="1600" dirty="0"/>
              <a:t>Πανεπιστήμιο Ιωαννίνων</a:t>
            </a:r>
          </a:p>
        </p:txBody>
      </p:sp>
    </p:spTree>
    <p:extLst>
      <p:ext uri="{BB962C8B-B14F-4D97-AF65-F5344CB8AC3E}">
        <p14:creationId xmlns:p14="http://schemas.microsoft.com/office/powerpoint/2010/main" val="66857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Ομάδα 68">
            <a:extLst>
              <a:ext uri="{FF2B5EF4-FFF2-40B4-BE49-F238E27FC236}">
                <a16:creationId xmlns:a16="http://schemas.microsoft.com/office/drawing/2014/main" id="{5B2F5CA2-5364-405B-A10A-E8CA5F7EF8E5}"/>
              </a:ext>
            </a:extLst>
          </p:cNvPr>
          <p:cNvGrpSpPr/>
          <p:nvPr/>
        </p:nvGrpSpPr>
        <p:grpSpPr>
          <a:xfrm>
            <a:off x="696979" y="356847"/>
            <a:ext cx="10753341" cy="6218102"/>
            <a:chOff x="696979" y="147297"/>
            <a:chExt cx="10753341" cy="62181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CBF998-97BD-4BB8-A1E7-3A547CF0CE6B}"/>
                </a:ext>
              </a:extLst>
            </p:cNvPr>
            <p:cNvSpPr txBox="1"/>
            <p:nvPr/>
          </p:nvSpPr>
          <p:spPr>
            <a:xfrm>
              <a:off x="5097599" y="147297"/>
              <a:ext cx="2177007" cy="584775"/>
            </a:xfrm>
            <a:prstGeom prst="rect">
              <a:avLst/>
            </a:prstGeom>
            <a:solidFill>
              <a:srgbClr val="3366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Απόβλητα αλυσίδας</a:t>
              </a:r>
            </a:p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εφοδιασμού τροφίμων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FFACCC-9E6B-4B7E-AFD0-0638EB363499}"/>
                </a:ext>
              </a:extLst>
            </p:cNvPr>
            <p:cNvSpPr txBox="1"/>
            <p:nvPr/>
          </p:nvSpPr>
          <p:spPr>
            <a:xfrm>
              <a:off x="3073153" y="1244354"/>
              <a:ext cx="2226815" cy="58477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Απόβλητα τροφίμων φυτικής προέλευσης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4EB72E-1FB6-47E4-87F7-6AB9934537C4}"/>
                </a:ext>
              </a:extLst>
            </p:cNvPr>
            <p:cNvSpPr txBox="1"/>
            <p:nvPr/>
          </p:nvSpPr>
          <p:spPr>
            <a:xfrm>
              <a:off x="7105094" y="1254454"/>
              <a:ext cx="2226815" cy="5847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Απόβλητα τροφίμων </a:t>
              </a:r>
              <a:r>
                <a:rPr lang="el-GR" sz="1600" b="1" dirty="0" err="1">
                  <a:solidFill>
                    <a:schemeClr val="bg1"/>
                  </a:solidFill>
                </a:rPr>
                <a:t>ζωϊκής</a:t>
              </a:r>
              <a:r>
                <a:rPr lang="el-GR" sz="1600" b="1" dirty="0">
                  <a:solidFill>
                    <a:schemeClr val="bg1"/>
                  </a:solidFill>
                </a:rPr>
                <a:t> προέλευσης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870358-E3F6-4FD7-965B-A2EF7832D9D9}"/>
                </a:ext>
              </a:extLst>
            </p:cNvPr>
            <p:cNvSpPr txBox="1"/>
            <p:nvPr/>
          </p:nvSpPr>
          <p:spPr>
            <a:xfrm>
              <a:off x="1170565" y="2343335"/>
              <a:ext cx="1207363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Εκχύλιση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912740-3ADA-41A8-A851-515F60DF8C04}"/>
                </a:ext>
              </a:extLst>
            </p:cNvPr>
            <p:cNvSpPr txBox="1"/>
            <p:nvPr/>
          </p:nvSpPr>
          <p:spPr>
            <a:xfrm>
              <a:off x="3116821" y="2343336"/>
              <a:ext cx="14219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Αποτέφρωση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7E7B4F-9B1F-4084-9A62-4778CBB114AD}"/>
                </a:ext>
              </a:extLst>
            </p:cNvPr>
            <p:cNvSpPr txBox="1"/>
            <p:nvPr/>
          </p:nvSpPr>
          <p:spPr>
            <a:xfrm>
              <a:off x="4809150" y="2220225"/>
              <a:ext cx="150172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err="1"/>
                <a:t>Προκατεργασία</a:t>
              </a:r>
              <a:r>
                <a:rPr lang="el-GR" sz="1600" dirty="0"/>
                <a:t> και υδρόλυση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FA329E-D146-4C81-BB44-B10CEB654FB1}"/>
                </a:ext>
              </a:extLst>
            </p:cNvPr>
            <p:cNvSpPr txBox="1"/>
            <p:nvPr/>
          </p:nvSpPr>
          <p:spPr>
            <a:xfrm>
              <a:off x="696979" y="3428999"/>
              <a:ext cx="2161631" cy="20621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1600" dirty="0"/>
                <a:t>Λιπίδια</a:t>
              </a:r>
            </a:p>
            <a:p>
              <a:pPr algn="just"/>
              <a:r>
                <a:rPr lang="el-GR" sz="1600" dirty="0" err="1"/>
                <a:t>Ημικυτταρίνη</a:t>
              </a:r>
              <a:endParaRPr lang="el-GR" sz="1600" dirty="0"/>
            </a:p>
            <a:p>
              <a:pPr algn="just"/>
              <a:r>
                <a:rPr lang="el-GR" sz="1600" dirty="0" err="1"/>
                <a:t>Διατροφοδραστικά</a:t>
              </a:r>
              <a:endParaRPr lang="el-GR" sz="1600" dirty="0"/>
            </a:p>
            <a:p>
              <a:pPr algn="just"/>
              <a:r>
                <a:rPr lang="el-GR" sz="1600" dirty="0"/>
                <a:t>Άμυλο</a:t>
              </a:r>
            </a:p>
            <a:p>
              <a:pPr algn="just"/>
              <a:r>
                <a:rPr lang="el-GR" sz="1600" dirty="0"/>
                <a:t>Φυτοχημικά</a:t>
              </a:r>
            </a:p>
            <a:p>
              <a:pPr algn="just"/>
              <a:r>
                <a:rPr lang="el-GR" sz="1600" dirty="0"/>
                <a:t>Φαινόλες</a:t>
              </a:r>
            </a:p>
            <a:p>
              <a:pPr algn="just"/>
              <a:r>
                <a:rPr lang="el-GR" sz="1600" dirty="0" err="1"/>
                <a:t>Βιοντίζελ</a:t>
              </a:r>
              <a:endParaRPr lang="el-GR" sz="1600" dirty="0"/>
            </a:p>
            <a:p>
              <a:pPr algn="just"/>
              <a:r>
                <a:rPr lang="el-GR" sz="1600" dirty="0"/>
                <a:t>Ενεργός άνθρακας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94A23F-213F-4AD3-BF59-A83A257E48E9}"/>
                </a:ext>
              </a:extLst>
            </p:cNvPr>
            <p:cNvSpPr txBox="1"/>
            <p:nvPr/>
          </p:nvSpPr>
          <p:spPr>
            <a:xfrm>
              <a:off x="3116821" y="3401470"/>
              <a:ext cx="14219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Τέφρα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23549-A06D-421A-8939-424F8465B5D6}"/>
                </a:ext>
              </a:extLst>
            </p:cNvPr>
            <p:cNvSpPr txBox="1"/>
            <p:nvPr/>
          </p:nvSpPr>
          <p:spPr>
            <a:xfrm>
              <a:off x="3120779" y="4647917"/>
              <a:ext cx="14219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err="1"/>
                <a:t>Υδρογέλες</a:t>
              </a:r>
              <a:endParaRPr lang="el-GR" sz="1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6CA64E-1FC8-4BCB-8E68-E2F6750E304E}"/>
                </a:ext>
              </a:extLst>
            </p:cNvPr>
            <p:cNvSpPr txBox="1"/>
            <p:nvPr/>
          </p:nvSpPr>
          <p:spPr>
            <a:xfrm>
              <a:off x="4809150" y="3515806"/>
              <a:ext cx="150172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Σάκχαρα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301F54-65D9-49B3-9921-3AD1963536E4}"/>
                </a:ext>
              </a:extLst>
            </p:cNvPr>
            <p:cNvSpPr txBox="1"/>
            <p:nvPr/>
          </p:nvSpPr>
          <p:spPr>
            <a:xfrm>
              <a:off x="4809150" y="4268723"/>
              <a:ext cx="150172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Ζύμωση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17DA3C-3B4B-4975-B2E5-33980414F2FD}"/>
                </a:ext>
              </a:extLst>
            </p:cNvPr>
            <p:cNvSpPr txBox="1"/>
            <p:nvPr/>
          </p:nvSpPr>
          <p:spPr>
            <a:xfrm>
              <a:off x="4809150" y="5041960"/>
              <a:ext cx="1501722" cy="1323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1600" dirty="0" err="1"/>
                <a:t>Βιαιθανόλη</a:t>
              </a:r>
              <a:endParaRPr lang="el-GR" sz="1600" dirty="0"/>
            </a:p>
            <a:p>
              <a:pPr algn="just"/>
              <a:r>
                <a:rPr lang="el-GR" sz="1600" dirty="0" err="1"/>
                <a:t>Βουτανόλη</a:t>
              </a:r>
              <a:endParaRPr lang="el-GR" sz="1600" dirty="0"/>
            </a:p>
            <a:p>
              <a:pPr algn="just"/>
              <a:r>
                <a:rPr lang="el-GR" sz="1600" dirty="0"/>
                <a:t>Ένζυμα</a:t>
              </a:r>
            </a:p>
            <a:p>
              <a:pPr algn="just"/>
              <a:r>
                <a:rPr lang="el-GR" sz="1600" dirty="0" err="1"/>
                <a:t>Βιοϋδρογόνο</a:t>
              </a:r>
              <a:endParaRPr lang="el-GR" sz="1600" dirty="0"/>
            </a:p>
            <a:p>
              <a:pPr algn="just"/>
              <a:r>
                <a:rPr lang="el-GR" sz="1600" dirty="0" err="1"/>
                <a:t>Βιοπλαστικά</a:t>
              </a:r>
              <a:endParaRPr lang="el-GR" sz="1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687B23-FAF5-4CBD-8CE8-7049B4D0383C}"/>
                </a:ext>
              </a:extLst>
            </p:cNvPr>
            <p:cNvSpPr txBox="1"/>
            <p:nvPr/>
          </p:nvSpPr>
          <p:spPr>
            <a:xfrm>
              <a:off x="6839506" y="2681890"/>
              <a:ext cx="1421906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Αναερόβια χώνευση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B7EC74-76CA-47DF-B3B5-737BEA8680CB}"/>
                </a:ext>
              </a:extLst>
            </p:cNvPr>
            <p:cNvSpPr txBox="1"/>
            <p:nvPr/>
          </p:nvSpPr>
          <p:spPr>
            <a:xfrm>
              <a:off x="6839506" y="3984277"/>
              <a:ext cx="142190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1600" dirty="0"/>
                <a:t>Θερμότητα, ενέργεια, </a:t>
              </a:r>
              <a:r>
                <a:rPr lang="el-GR" sz="1600" dirty="0" err="1"/>
                <a:t>βιολίπασμα</a:t>
              </a:r>
              <a:endParaRPr lang="el-GR" sz="16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5C142C-ECD7-4298-AD65-DDD3211DC819}"/>
                </a:ext>
              </a:extLst>
            </p:cNvPr>
            <p:cNvSpPr txBox="1"/>
            <p:nvPr/>
          </p:nvSpPr>
          <p:spPr>
            <a:xfrm>
              <a:off x="9290240" y="2681889"/>
              <a:ext cx="1421906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/>
                <a:t>Εκχύλιση και επεξεργασία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5E8798-E50B-4C7D-9608-B787B9CB3B69}"/>
                </a:ext>
              </a:extLst>
            </p:cNvPr>
            <p:cNvSpPr txBox="1"/>
            <p:nvPr/>
          </p:nvSpPr>
          <p:spPr>
            <a:xfrm>
              <a:off x="8555805" y="3950173"/>
              <a:ext cx="2894515" cy="20621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l-GR" sz="1600" dirty="0"/>
                <a:t>Κολλαγόνο</a:t>
              </a:r>
            </a:p>
            <a:p>
              <a:pPr algn="just"/>
              <a:r>
                <a:rPr lang="el-GR" sz="1600" b="1" dirty="0" err="1">
                  <a:solidFill>
                    <a:srgbClr val="FF0000"/>
                  </a:solidFill>
                </a:rPr>
                <a:t>Χιτοζάνη</a:t>
              </a:r>
              <a:endParaRPr lang="el-GR" sz="1600" b="1" dirty="0">
                <a:solidFill>
                  <a:srgbClr val="FF0000"/>
                </a:solidFill>
              </a:endParaRPr>
            </a:p>
            <a:p>
              <a:pPr algn="just"/>
              <a:r>
                <a:rPr lang="el-GR" sz="1600" dirty="0"/>
                <a:t>Υδρόλυση πρωτεϊνών</a:t>
              </a:r>
            </a:p>
            <a:p>
              <a:pPr algn="just"/>
              <a:r>
                <a:rPr lang="el-GR" sz="1600" dirty="0" err="1"/>
                <a:t>Βιοδραστικά</a:t>
              </a:r>
              <a:r>
                <a:rPr lang="el-GR" sz="1600" dirty="0"/>
                <a:t> πεπτίδια</a:t>
              </a:r>
            </a:p>
            <a:p>
              <a:pPr algn="just"/>
              <a:r>
                <a:rPr lang="el-GR" sz="1600" dirty="0"/>
                <a:t>Εντομοκτόνα</a:t>
              </a:r>
            </a:p>
            <a:p>
              <a:pPr algn="just"/>
              <a:r>
                <a:rPr lang="el-GR" sz="1600" dirty="0"/>
                <a:t>Θεραπευτικά ένζυμα</a:t>
              </a:r>
            </a:p>
            <a:p>
              <a:pPr algn="just"/>
              <a:r>
                <a:rPr lang="el-GR" sz="1600" dirty="0"/>
                <a:t>Θρεπτικά συστατικά λιπάσματος και εδάφους</a:t>
              </a:r>
            </a:p>
          </p:txBody>
        </p:sp>
        <p:cxnSp>
          <p:nvCxnSpPr>
            <p:cNvPr id="22" name="Ευθύγραμμο βέλος σύνδεσης 21">
              <a:extLst>
                <a:ext uri="{FF2B5EF4-FFF2-40B4-BE49-F238E27FC236}">
                  <a16:creationId xmlns:a16="http://schemas.microsoft.com/office/drawing/2014/main" id="{4DAED8DA-096C-421F-B583-D3FAB42257EA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 flipH="1">
              <a:off x="4186561" y="732072"/>
              <a:ext cx="1999542" cy="5122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>
              <a:extLst>
                <a:ext uri="{FF2B5EF4-FFF2-40B4-BE49-F238E27FC236}">
                  <a16:creationId xmlns:a16="http://schemas.microsoft.com/office/drawing/2014/main" id="{C48331BD-FF49-4FCE-B246-552007DCAF20}"/>
                </a:ext>
              </a:extLst>
            </p:cNvPr>
            <p:cNvCxnSpPr>
              <a:stCxn id="5" idx="2"/>
              <a:endCxn id="7" idx="0"/>
            </p:cNvCxnSpPr>
            <p:nvPr/>
          </p:nvCxnSpPr>
          <p:spPr>
            <a:xfrm>
              <a:off x="6186103" y="732072"/>
              <a:ext cx="2032399" cy="5223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>
              <a:extLst>
                <a:ext uri="{FF2B5EF4-FFF2-40B4-BE49-F238E27FC236}">
                  <a16:creationId xmlns:a16="http://schemas.microsoft.com/office/drawing/2014/main" id="{D84DECB5-2C92-405E-9609-6B1B013DA7D1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 flipH="1">
              <a:off x="1774247" y="1829129"/>
              <a:ext cx="2412314" cy="5142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>
              <a:extLst>
                <a:ext uri="{FF2B5EF4-FFF2-40B4-BE49-F238E27FC236}">
                  <a16:creationId xmlns:a16="http://schemas.microsoft.com/office/drawing/2014/main" id="{1ED0708E-1309-408F-BC8B-0DB13E5DC7FE}"/>
                </a:ext>
              </a:extLst>
            </p:cNvPr>
            <p:cNvCxnSpPr>
              <a:stCxn id="6" idx="2"/>
              <a:endCxn id="9" idx="0"/>
            </p:cNvCxnSpPr>
            <p:nvPr/>
          </p:nvCxnSpPr>
          <p:spPr>
            <a:xfrm flipH="1">
              <a:off x="3827774" y="1829129"/>
              <a:ext cx="358787" cy="5142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>
              <a:extLst>
                <a:ext uri="{FF2B5EF4-FFF2-40B4-BE49-F238E27FC236}">
                  <a16:creationId xmlns:a16="http://schemas.microsoft.com/office/drawing/2014/main" id="{0CC6BEE2-D93F-4AFD-8DB4-47456071B719}"/>
                </a:ext>
              </a:extLst>
            </p:cNvPr>
            <p:cNvCxnSpPr>
              <a:stCxn id="6" idx="2"/>
              <a:endCxn id="10" idx="0"/>
            </p:cNvCxnSpPr>
            <p:nvPr/>
          </p:nvCxnSpPr>
          <p:spPr>
            <a:xfrm>
              <a:off x="4186561" y="1829129"/>
              <a:ext cx="1373451" cy="3910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>
              <a:extLst>
                <a:ext uri="{FF2B5EF4-FFF2-40B4-BE49-F238E27FC236}">
                  <a16:creationId xmlns:a16="http://schemas.microsoft.com/office/drawing/2014/main" id="{B5B54AEE-236B-4EF3-B567-702DA127D070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>
            <a:xfrm>
              <a:off x="1774247" y="2681889"/>
              <a:ext cx="3548" cy="7471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ύγραμμο βέλος σύνδεσης 37">
              <a:extLst>
                <a:ext uri="{FF2B5EF4-FFF2-40B4-BE49-F238E27FC236}">
                  <a16:creationId xmlns:a16="http://schemas.microsoft.com/office/drawing/2014/main" id="{3571E1B3-E3EE-452E-B772-8F235B0E1B76}"/>
                </a:ext>
              </a:extLst>
            </p:cNvPr>
            <p:cNvCxnSpPr>
              <a:stCxn id="9" idx="2"/>
              <a:endCxn id="12" idx="0"/>
            </p:cNvCxnSpPr>
            <p:nvPr/>
          </p:nvCxnSpPr>
          <p:spPr>
            <a:xfrm>
              <a:off x="3827774" y="2681890"/>
              <a:ext cx="0" cy="7195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ύγραμμο βέλος σύνδεσης 39">
              <a:extLst>
                <a:ext uri="{FF2B5EF4-FFF2-40B4-BE49-F238E27FC236}">
                  <a16:creationId xmlns:a16="http://schemas.microsoft.com/office/drawing/2014/main" id="{A66996C4-826A-4C9A-9A03-8A800E611F94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3827774" y="3740024"/>
              <a:ext cx="3958" cy="9078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Ευθύγραμμο βέλος σύνδεσης 41">
              <a:extLst>
                <a:ext uri="{FF2B5EF4-FFF2-40B4-BE49-F238E27FC236}">
                  <a16:creationId xmlns:a16="http://schemas.microsoft.com/office/drawing/2014/main" id="{ED346A44-BCEE-4686-8E3F-72058BA04751}"/>
                </a:ext>
              </a:extLst>
            </p:cNvPr>
            <p:cNvCxnSpPr>
              <a:stCxn id="10" idx="2"/>
              <a:endCxn id="14" idx="0"/>
            </p:cNvCxnSpPr>
            <p:nvPr/>
          </p:nvCxnSpPr>
          <p:spPr>
            <a:xfrm flipH="1">
              <a:off x="5560011" y="2805000"/>
              <a:ext cx="1" cy="7108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Ευθύγραμμο βέλος σύνδεσης 43">
              <a:extLst>
                <a:ext uri="{FF2B5EF4-FFF2-40B4-BE49-F238E27FC236}">
                  <a16:creationId xmlns:a16="http://schemas.microsoft.com/office/drawing/2014/main" id="{94B41F3B-EA9C-4F4C-9B3A-4E6EFABA8AE4}"/>
                </a:ext>
              </a:extLst>
            </p:cNvPr>
            <p:cNvCxnSpPr>
              <a:stCxn id="14" idx="2"/>
              <a:endCxn id="15" idx="0"/>
            </p:cNvCxnSpPr>
            <p:nvPr/>
          </p:nvCxnSpPr>
          <p:spPr>
            <a:xfrm>
              <a:off x="5560011" y="3854360"/>
              <a:ext cx="0" cy="4143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ύγραμμο βέλος σύνδεσης 45">
              <a:extLst>
                <a:ext uri="{FF2B5EF4-FFF2-40B4-BE49-F238E27FC236}">
                  <a16:creationId xmlns:a16="http://schemas.microsoft.com/office/drawing/2014/main" id="{73FE2807-A472-4F5C-907D-B6EB9C98ADE4}"/>
                </a:ext>
              </a:extLst>
            </p:cNvPr>
            <p:cNvCxnSpPr>
              <a:stCxn id="15" idx="2"/>
              <a:endCxn id="16" idx="0"/>
            </p:cNvCxnSpPr>
            <p:nvPr/>
          </p:nvCxnSpPr>
          <p:spPr>
            <a:xfrm>
              <a:off x="5560011" y="4607277"/>
              <a:ext cx="0" cy="4346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ύγραμμο βέλος σύνδεσης 49">
              <a:extLst>
                <a:ext uri="{FF2B5EF4-FFF2-40B4-BE49-F238E27FC236}">
                  <a16:creationId xmlns:a16="http://schemas.microsoft.com/office/drawing/2014/main" id="{F9DB26E8-44C0-4FE5-9C5D-E3D4E112A125}"/>
                </a:ext>
              </a:extLst>
            </p:cNvPr>
            <p:cNvCxnSpPr>
              <a:stCxn id="7" idx="2"/>
              <a:endCxn id="17" idx="0"/>
            </p:cNvCxnSpPr>
            <p:nvPr/>
          </p:nvCxnSpPr>
          <p:spPr>
            <a:xfrm flipH="1">
              <a:off x="7550459" y="1839229"/>
              <a:ext cx="668043" cy="8426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ύγραμμο βέλος σύνδεσης 51">
              <a:extLst>
                <a:ext uri="{FF2B5EF4-FFF2-40B4-BE49-F238E27FC236}">
                  <a16:creationId xmlns:a16="http://schemas.microsoft.com/office/drawing/2014/main" id="{BA4E9ED2-24BF-4D5F-AD0B-A0A0BBA1A6C2}"/>
                </a:ext>
              </a:extLst>
            </p:cNvPr>
            <p:cNvCxnSpPr>
              <a:stCxn id="7" idx="2"/>
              <a:endCxn id="19" idx="0"/>
            </p:cNvCxnSpPr>
            <p:nvPr/>
          </p:nvCxnSpPr>
          <p:spPr>
            <a:xfrm>
              <a:off x="8218502" y="1839229"/>
              <a:ext cx="1782691" cy="8426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Ευθύγραμμο βέλος σύνδεσης 53">
              <a:extLst>
                <a:ext uri="{FF2B5EF4-FFF2-40B4-BE49-F238E27FC236}">
                  <a16:creationId xmlns:a16="http://schemas.microsoft.com/office/drawing/2014/main" id="{1D6423C7-5DA8-4F07-A2AD-29B2441BB19A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>
              <a:off x="7550459" y="3266665"/>
              <a:ext cx="0" cy="7176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Ευθύγραμμο βέλος σύνδεσης 55">
              <a:extLst>
                <a:ext uri="{FF2B5EF4-FFF2-40B4-BE49-F238E27FC236}">
                  <a16:creationId xmlns:a16="http://schemas.microsoft.com/office/drawing/2014/main" id="{C3BB68B5-7199-4951-BAD3-2546ECAAA654}"/>
                </a:ext>
              </a:extLst>
            </p:cNvPr>
            <p:cNvCxnSpPr>
              <a:cxnSpLocks/>
              <a:stCxn id="19" idx="2"/>
              <a:endCxn id="20" idx="0"/>
            </p:cNvCxnSpPr>
            <p:nvPr/>
          </p:nvCxnSpPr>
          <p:spPr>
            <a:xfrm>
              <a:off x="10001193" y="3266664"/>
              <a:ext cx="1870" cy="6835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500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3">
            <a:extLst>
              <a:ext uri="{FF2B5EF4-FFF2-40B4-BE49-F238E27FC236}">
                <a16:creationId xmlns:a16="http://schemas.microsoft.com/office/drawing/2014/main" id="{EAE189BD-5176-422D-8880-DEDB6AC23ECF}"/>
              </a:ext>
            </a:extLst>
          </p:cNvPr>
          <p:cNvGrpSpPr/>
          <p:nvPr/>
        </p:nvGrpSpPr>
        <p:grpSpPr>
          <a:xfrm>
            <a:off x="657131" y="476250"/>
            <a:ext cx="10544002" cy="5844309"/>
            <a:chOff x="-45351" y="95609"/>
            <a:chExt cx="11597811" cy="6381269"/>
          </a:xfrm>
        </p:grpSpPr>
        <p:cxnSp>
          <p:nvCxnSpPr>
            <p:cNvPr id="5" name="Straight Connector 9">
              <a:extLst>
                <a:ext uri="{FF2B5EF4-FFF2-40B4-BE49-F238E27FC236}">
                  <a16:creationId xmlns:a16="http://schemas.microsoft.com/office/drawing/2014/main" id="{99F475DC-49D4-4352-95E5-F6D59F53CE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9234" y="923719"/>
              <a:ext cx="0" cy="668229"/>
            </a:xfrm>
            <a:prstGeom prst="line">
              <a:avLst/>
            </a:prstGeom>
            <a:ln>
              <a:solidFill>
                <a:schemeClr val="tx1"/>
              </a:solidFill>
              <a:tailEnd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1C411B-1C5C-43C1-B6CA-BF8A3B3E6DCA}"/>
                </a:ext>
              </a:extLst>
            </p:cNvPr>
            <p:cNvSpPr txBox="1"/>
            <p:nvPr/>
          </p:nvSpPr>
          <p:spPr>
            <a:xfrm>
              <a:off x="5279314" y="1579145"/>
              <a:ext cx="1299841" cy="3696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chemeClr val="bg1"/>
                  </a:solidFill>
                </a:rPr>
                <a:t>ΠΟΛΥΜΕΡΗ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3F33B6-2D29-40B1-AB45-CB96506ADB4B}"/>
                </a:ext>
              </a:extLst>
            </p:cNvPr>
            <p:cNvSpPr txBox="1"/>
            <p:nvPr/>
          </p:nvSpPr>
          <p:spPr>
            <a:xfrm>
              <a:off x="4106604" y="106009"/>
              <a:ext cx="1143732" cy="4001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Οργανικά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A489B2-4337-4BDE-B3A6-830AF35E97C4}"/>
                </a:ext>
              </a:extLst>
            </p:cNvPr>
            <p:cNvSpPr txBox="1"/>
            <p:nvPr/>
          </p:nvSpPr>
          <p:spPr>
            <a:xfrm>
              <a:off x="6599742" y="95609"/>
              <a:ext cx="1185368" cy="400109"/>
            </a:xfrm>
            <a:prstGeom prst="rect">
              <a:avLst/>
            </a:prstGeom>
            <a:solidFill>
              <a:srgbClr val="993300">
                <a:alpha val="79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Ανόργανα</a:t>
              </a:r>
            </a:p>
          </p:txBody>
        </p:sp>
        <p:cxnSp>
          <p:nvCxnSpPr>
            <p:cNvPr id="9" name="Straight Connector 11">
              <a:extLst>
                <a:ext uri="{FF2B5EF4-FFF2-40B4-BE49-F238E27FC236}">
                  <a16:creationId xmlns:a16="http://schemas.microsoft.com/office/drawing/2014/main" id="{38B1097C-8280-45D7-8D4C-BA9366870971}"/>
                </a:ext>
              </a:extLst>
            </p:cNvPr>
            <p:cNvCxnSpPr>
              <a:cxnSpLocks/>
            </p:cNvCxnSpPr>
            <p:nvPr/>
          </p:nvCxnSpPr>
          <p:spPr>
            <a:xfrm>
              <a:off x="4667596" y="930458"/>
              <a:ext cx="25200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5">
              <a:extLst>
                <a:ext uri="{FF2B5EF4-FFF2-40B4-BE49-F238E27FC236}">
                  <a16:creationId xmlns:a16="http://schemas.microsoft.com/office/drawing/2014/main" id="{D157FC5E-619A-40A8-871D-E2ADD6ACDC9E}"/>
                </a:ext>
              </a:extLst>
            </p:cNvPr>
            <p:cNvCxnSpPr>
              <a:cxnSpLocks/>
              <a:stCxn id="6" idx="1"/>
              <a:endCxn id="14" idx="3"/>
            </p:cNvCxnSpPr>
            <p:nvPr/>
          </p:nvCxnSpPr>
          <p:spPr>
            <a:xfrm flipH="1" flipV="1">
              <a:off x="2828655" y="1738444"/>
              <a:ext cx="2450659" cy="25530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>
              <a:extLst>
                <a:ext uri="{FF2B5EF4-FFF2-40B4-BE49-F238E27FC236}">
                  <a16:creationId xmlns:a16="http://schemas.microsoft.com/office/drawing/2014/main" id="{51DE9FC2-6BDC-4483-8D43-D31E4FE502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68224" y="1743010"/>
              <a:ext cx="2525041" cy="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65925E-05D1-48A8-AF2B-557AF8E0180F}"/>
                </a:ext>
              </a:extLst>
            </p:cNvPr>
            <p:cNvSpPr txBox="1"/>
            <p:nvPr/>
          </p:nvSpPr>
          <p:spPr>
            <a:xfrm>
              <a:off x="337204" y="532984"/>
              <a:ext cx="2413869" cy="400109"/>
            </a:xfrm>
            <a:prstGeom prst="rect">
              <a:avLst/>
            </a:prstGeom>
            <a:solidFill>
              <a:srgbClr val="3366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Υγροκρυσταλλικά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272BD8-652A-4E1D-86FB-D3A2DC55F16E}"/>
                </a:ext>
              </a:extLst>
            </p:cNvPr>
            <p:cNvSpPr txBox="1"/>
            <p:nvPr/>
          </p:nvSpPr>
          <p:spPr>
            <a:xfrm>
              <a:off x="337204" y="1042996"/>
              <a:ext cx="2413869" cy="40010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Φωτονικά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D54D76-8E36-4E69-BD69-9375D35D8F80}"/>
                </a:ext>
              </a:extLst>
            </p:cNvPr>
            <p:cNvSpPr txBox="1"/>
            <p:nvPr/>
          </p:nvSpPr>
          <p:spPr>
            <a:xfrm>
              <a:off x="337203" y="1538390"/>
              <a:ext cx="2491452" cy="400109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Αγώγιμα-Φωτοαγώγιμα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A892B2-24EE-4FBA-BDF8-0008358E3684}"/>
                </a:ext>
              </a:extLst>
            </p:cNvPr>
            <p:cNvSpPr txBox="1"/>
            <p:nvPr/>
          </p:nvSpPr>
          <p:spPr>
            <a:xfrm>
              <a:off x="337203" y="2096491"/>
              <a:ext cx="2413869" cy="400109"/>
            </a:xfrm>
            <a:prstGeom prst="rect">
              <a:avLst/>
            </a:prstGeom>
            <a:solidFill>
              <a:srgbClr val="00B050">
                <a:alpha val="8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Θερμοσταθερά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19D754-CFB9-4CAC-A7DD-F2E7C568F1DB}"/>
                </a:ext>
              </a:extLst>
            </p:cNvPr>
            <p:cNvSpPr txBox="1"/>
            <p:nvPr/>
          </p:nvSpPr>
          <p:spPr>
            <a:xfrm>
              <a:off x="377715" y="2615615"/>
              <a:ext cx="2413869" cy="40010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Υδατοδιαλυτά</a:t>
              </a:r>
            </a:p>
          </p:txBody>
        </p:sp>
        <p:grpSp>
          <p:nvGrpSpPr>
            <p:cNvPr id="17" name="Group 41">
              <a:extLst>
                <a:ext uri="{FF2B5EF4-FFF2-40B4-BE49-F238E27FC236}">
                  <a16:creationId xmlns:a16="http://schemas.microsoft.com/office/drawing/2014/main" id="{5164CA3B-86AD-43F9-A501-9D966E79A146}"/>
                </a:ext>
              </a:extLst>
            </p:cNvPr>
            <p:cNvGrpSpPr/>
            <p:nvPr/>
          </p:nvGrpSpPr>
          <p:grpSpPr>
            <a:xfrm>
              <a:off x="2751072" y="731717"/>
              <a:ext cx="597039" cy="2053894"/>
              <a:chOff x="2751072" y="731717"/>
              <a:chExt cx="597039" cy="2053894"/>
            </a:xfrm>
          </p:grpSpPr>
          <p:cxnSp>
            <p:nvCxnSpPr>
              <p:cNvPr id="80" name="Straight Connector 20">
                <a:extLst>
                  <a:ext uri="{FF2B5EF4-FFF2-40B4-BE49-F238E27FC236}">
                    <a16:creationId xmlns:a16="http://schemas.microsoft.com/office/drawing/2014/main" id="{2DCC013D-BD1F-4B29-B5D6-55768820B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8111" y="731717"/>
                <a:ext cx="0" cy="205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2">
                <a:extLst>
                  <a:ext uri="{FF2B5EF4-FFF2-40B4-BE49-F238E27FC236}">
                    <a16:creationId xmlns:a16="http://schemas.microsoft.com/office/drawing/2014/main" id="{7133C58D-FD29-46C4-8E59-F85E695D01B0}"/>
                  </a:ext>
                </a:extLst>
              </p:cNvPr>
              <p:cNvCxnSpPr/>
              <p:nvPr/>
            </p:nvCxnSpPr>
            <p:spPr>
              <a:xfrm flipH="1">
                <a:off x="2771335" y="731718"/>
                <a:ext cx="576776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28">
                <a:extLst>
                  <a:ext uri="{FF2B5EF4-FFF2-40B4-BE49-F238E27FC236}">
                    <a16:creationId xmlns:a16="http://schemas.microsoft.com/office/drawing/2014/main" id="{6D389CE6-A1B2-4E65-89DE-320C9E5A82CD}"/>
                  </a:ext>
                </a:extLst>
              </p:cNvPr>
              <p:cNvCxnSpPr/>
              <p:nvPr/>
            </p:nvCxnSpPr>
            <p:spPr>
              <a:xfrm flipH="1">
                <a:off x="2751072" y="1225517"/>
                <a:ext cx="59397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2">
                <a:extLst>
                  <a:ext uri="{FF2B5EF4-FFF2-40B4-BE49-F238E27FC236}">
                    <a16:creationId xmlns:a16="http://schemas.microsoft.com/office/drawing/2014/main" id="{39236BD0-81D3-4742-98FA-3303D8743A3B}"/>
                  </a:ext>
                </a:extLst>
              </p:cNvPr>
              <p:cNvCxnSpPr/>
              <p:nvPr/>
            </p:nvCxnSpPr>
            <p:spPr>
              <a:xfrm flipH="1">
                <a:off x="2771335" y="2279161"/>
                <a:ext cx="576776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33">
                <a:extLst>
                  <a:ext uri="{FF2B5EF4-FFF2-40B4-BE49-F238E27FC236}">
                    <a16:creationId xmlns:a16="http://schemas.microsoft.com/office/drawing/2014/main" id="{64005D04-5ABC-4279-81A7-B2C9B00BB393}"/>
                  </a:ext>
                </a:extLst>
              </p:cNvPr>
              <p:cNvCxnSpPr/>
              <p:nvPr/>
            </p:nvCxnSpPr>
            <p:spPr>
              <a:xfrm flipH="1">
                <a:off x="2771335" y="2785611"/>
                <a:ext cx="576776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54">
              <a:extLst>
                <a:ext uri="{FF2B5EF4-FFF2-40B4-BE49-F238E27FC236}">
                  <a16:creationId xmlns:a16="http://schemas.microsoft.com/office/drawing/2014/main" id="{A0A60A58-E476-4AD6-994E-3FADF3A10788}"/>
                </a:ext>
              </a:extLst>
            </p:cNvPr>
            <p:cNvGrpSpPr/>
            <p:nvPr/>
          </p:nvGrpSpPr>
          <p:grpSpPr>
            <a:xfrm>
              <a:off x="5556742" y="1120963"/>
              <a:ext cx="2080864" cy="338554"/>
              <a:chOff x="5556742" y="1120963"/>
              <a:chExt cx="2080864" cy="338554"/>
            </a:xfrm>
          </p:grpSpPr>
          <p:sp>
            <p:nvSpPr>
              <p:cNvPr id="78" name="Oval 35">
                <a:extLst>
                  <a:ext uri="{FF2B5EF4-FFF2-40B4-BE49-F238E27FC236}">
                    <a16:creationId xmlns:a16="http://schemas.microsoft.com/office/drawing/2014/main" id="{223E5169-50CE-4511-BF6D-09DA671A1356}"/>
                  </a:ext>
                </a:extLst>
              </p:cNvPr>
              <p:cNvSpPr/>
              <p:nvPr/>
            </p:nvSpPr>
            <p:spPr>
              <a:xfrm>
                <a:off x="5556742" y="1151686"/>
                <a:ext cx="2080864" cy="229415"/>
              </a:xfrm>
              <a:prstGeom prst="ellipse">
                <a:avLst/>
              </a:prstGeom>
              <a:solidFill>
                <a:srgbClr val="993300">
                  <a:alpha val="8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482CCF9-D1E8-46CF-8449-ECCA1737A6AB}"/>
                  </a:ext>
                </a:extLst>
              </p:cNvPr>
              <p:cNvSpPr txBox="1"/>
              <p:nvPr/>
            </p:nvSpPr>
            <p:spPr>
              <a:xfrm>
                <a:off x="5900982" y="1120963"/>
                <a:ext cx="14559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050" dirty="0">
                    <a:solidFill>
                      <a:schemeClr val="bg1"/>
                    </a:solidFill>
                  </a:rPr>
                  <a:t>Χημική σύσταση</a:t>
                </a:r>
              </a:p>
            </p:txBody>
          </p:sp>
        </p:grpSp>
        <p:grpSp>
          <p:nvGrpSpPr>
            <p:cNvPr id="19" name="Group 38">
              <a:extLst>
                <a:ext uri="{FF2B5EF4-FFF2-40B4-BE49-F238E27FC236}">
                  <a16:creationId xmlns:a16="http://schemas.microsoft.com/office/drawing/2014/main" id="{C6E7A971-B358-4842-BB73-6942868F45DE}"/>
                </a:ext>
              </a:extLst>
            </p:cNvPr>
            <p:cNvGrpSpPr/>
            <p:nvPr/>
          </p:nvGrpSpPr>
          <p:grpSpPr>
            <a:xfrm>
              <a:off x="3008149" y="1859219"/>
              <a:ext cx="2165459" cy="364145"/>
              <a:chOff x="7641552" y="3593885"/>
              <a:chExt cx="2784356" cy="413425"/>
            </a:xfrm>
          </p:grpSpPr>
          <p:sp>
            <p:nvSpPr>
              <p:cNvPr id="76" name="Oval 36">
                <a:extLst>
                  <a:ext uri="{FF2B5EF4-FFF2-40B4-BE49-F238E27FC236}">
                    <a16:creationId xmlns:a16="http://schemas.microsoft.com/office/drawing/2014/main" id="{96CB0633-112E-4918-8C71-AEFB538CD148}"/>
                  </a:ext>
                </a:extLst>
              </p:cNvPr>
              <p:cNvSpPr/>
              <p:nvPr/>
            </p:nvSpPr>
            <p:spPr>
              <a:xfrm>
                <a:off x="7654574" y="3593885"/>
                <a:ext cx="2771334" cy="379831"/>
              </a:xfrm>
              <a:prstGeom prst="ellipse">
                <a:avLst/>
              </a:prstGeom>
              <a:solidFill>
                <a:srgbClr val="33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4FF42B8-414F-498A-B3D2-178D7F54EE76}"/>
                  </a:ext>
                </a:extLst>
              </p:cNvPr>
              <p:cNvSpPr txBox="1"/>
              <p:nvPr/>
            </p:nvSpPr>
            <p:spPr>
              <a:xfrm>
                <a:off x="7641552" y="3622937"/>
                <a:ext cx="2702019" cy="384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050" dirty="0">
                    <a:solidFill>
                      <a:schemeClr val="bg1"/>
                    </a:solidFill>
                  </a:rPr>
                  <a:t>Χαρακτηριστική ιδιότητα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EE3B04-30BF-4930-A27F-8EA314367FFD}"/>
                </a:ext>
              </a:extLst>
            </p:cNvPr>
            <p:cNvSpPr txBox="1"/>
            <p:nvPr/>
          </p:nvSpPr>
          <p:spPr>
            <a:xfrm>
              <a:off x="9084964" y="572840"/>
              <a:ext cx="2413869" cy="400109"/>
            </a:xfrm>
            <a:prstGeom prst="rect">
              <a:avLst/>
            </a:prstGeom>
            <a:solidFill>
              <a:schemeClr val="accent4">
                <a:lumMod val="50000"/>
                <a:alpha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Πλαστικά</a:t>
              </a:r>
            </a:p>
          </p:txBody>
        </p:sp>
        <p:grpSp>
          <p:nvGrpSpPr>
            <p:cNvPr id="21" name="Group 42">
              <a:extLst>
                <a:ext uri="{FF2B5EF4-FFF2-40B4-BE49-F238E27FC236}">
                  <a16:creationId xmlns:a16="http://schemas.microsoft.com/office/drawing/2014/main" id="{64FF2015-720F-46A0-A739-A42A447E6BBD}"/>
                </a:ext>
              </a:extLst>
            </p:cNvPr>
            <p:cNvGrpSpPr/>
            <p:nvPr/>
          </p:nvGrpSpPr>
          <p:grpSpPr>
            <a:xfrm>
              <a:off x="8508611" y="743437"/>
              <a:ext cx="584654" cy="2053894"/>
              <a:chOff x="3348105" y="731717"/>
              <a:chExt cx="584654" cy="2053894"/>
            </a:xfrm>
          </p:grpSpPr>
          <p:cxnSp>
            <p:nvCxnSpPr>
              <p:cNvPr id="71" name="Straight Connector 43">
                <a:extLst>
                  <a:ext uri="{FF2B5EF4-FFF2-40B4-BE49-F238E27FC236}">
                    <a16:creationId xmlns:a16="http://schemas.microsoft.com/office/drawing/2014/main" id="{99869A72-F84B-4B7E-BF56-8EF6B0D358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8111" y="731717"/>
                <a:ext cx="0" cy="205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44">
                <a:extLst>
                  <a:ext uri="{FF2B5EF4-FFF2-40B4-BE49-F238E27FC236}">
                    <a16:creationId xmlns:a16="http://schemas.microsoft.com/office/drawing/2014/main" id="{1D4404EF-B300-4961-B3A0-B496409A236E}"/>
                  </a:ext>
                </a:extLst>
              </p:cNvPr>
              <p:cNvCxnSpPr/>
              <p:nvPr/>
            </p:nvCxnSpPr>
            <p:spPr>
              <a:xfrm flipH="1">
                <a:off x="3348110" y="731718"/>
                <a:ext cx="5767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45">
                <a:extLst>
                  <a:ext uri="{FF2B5EF4-FFF2-40B4-BE49-F238E27FC236}">
                    <a16:creationId xmlns:a16="http://schemas.microsoft.com/office/drawing/2014/main" id="{B208F261-A571-47B3-B1AE-D36DCEFF5984}"/>
                  </a:ext>
                </a:extLst>
              </p:cNvPr>
              <p:cNvCxnSpPr/>
              <p:nvPr/>
            </p:nvCxnSpPr>
            <p:spPr>
              <a:xfrm flipH="1">
                <a:off x="3355983" y="1225516"/>
                <a:ext cx="5767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46">
                <a:extLst>
                  <a:ext uri="{FF2B5EF4-FFF2-40B4-BE49-F238E27FC236}">
                    <a16:creationId xmlns:a16="http://schemas.microsoft.com/office/drawing/2014/main" id="{F93F4D85-628C-4759-9A38-F9866C1E8182}"/>
                  </a:ext>
                </a:extLst>
              </p:cNvPr>
              <p:cNvCxnSpPr/>
              <p:nvPr/>
            </p:nvCxnSpPr>
            <p:spPr>
              <a:xfrm flipH="1">
                <a:off x="3348110" y="2279161"/>
                <a:ext cx="5767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47">
                <a:extLst>
                  <a:ext uri="{FF2B5EF4-FFF2-40B4-BE49-F238E27FC236}">
                    <a16:creationId xmlns:a16="http://schemas.microsoft.com/office/drawing/2014/main" id="{D38F5402-3668-44C5-9B42-984ACB1655F6}"/>
                  </a:ext>
                </a:extLst>
              </p:cNvPr>
              <p:cNvCxnSpPr/>
              <p:nvPr/>
            </p:nvCxnSpPr>
            <p:spPr>
              <a:xfrm flipH="1">
                <a:off x="3348105" y="2785611"/>
                <a:ext cx="576776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A9665F-F902-4E11-9117-22B7B002E371}"/>
                </a:ext>
              </a:extLst>
            </p:cNvPr>
            <p:cNvSpPr txBox="1"/>
            <p:nvPr/>
          </p:nvSpPr>
          <p:spPr>
            <a:xfrm>
              <a:off x="9082616" y="1062864"/>
              <a:ext cx="2413869" cy="400109"/>
            </a:xfrm>
            <a:prstGeom prst="rect">
              <a:avLst/>
            </a:prstGeom>
            <a:solidFill>
              <a:schemeClr val="accent4">
                <a:lumMod val="50000"/>
                <a:alpha val="82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Ελαστομερή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1165D4-46BD-4600-8D91-FF669F1D72EE}"/>
                </a:ext>
              </a:extLst>
            </p:cNvPr>
            <p:cNvSpPr txBox="1"/>
            <p:nvPr/>
          </p:nvSpPr>
          <p:spPr>
            <a:xfrm>
              <a:off x="9096684" y="1569301"/>
              <a:ext cx="2413869" cy="40010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Ίνες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8FF9B1-7EEA-425F-B605-D04B2ACAA101}"/>
                </a:ext>
              </a:extLst>
            </p:cNvPr>
            <p:cNvSpPr txBox="1"/>
            <p:nvPr/>
          </p:nvSpPr>
          <p:spPr>
            <a:xfrm>
              <a:off x="9082616" y="2103871"/>
              <a:ext cx="2413869" cy="400109"/>
            </a:xfrm>
            <a:prstGeom prst="rect">
              <a:avLst/>
            </a:prstGeom>
            <a:solidFill>
              <a:schemeClr val="accent4">
                <a:lumMod val="50000"/>
                <a:alpha val="86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Κόλλες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2A632F-AA9E-4A9F-B7BC-BEE829D78F73}"/>
                </a:ext>
              </a:extLst>
            </p:cNvPr>
            <p:cNvSpPr txBox="1"/>
            <p:nvPr/>
          </p:nvSpPr>
          <p:spPr>
            <a:xfrm>
              <a:off x="9082616" y="2624375"/>
              <a:ext cx="2413869" cy="40010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Επιχρίσματα</a:t>
              </a:r>
            </a:p>
          </p:txBody>
        </p:sp>
        <p:grpSp>
          <p:nvGrpSpPr>
            <p:cNvPr id="26" name="Group 55">
              <a:extLst>
                <a:ext uri="{FF2B5EF4-FFF2-40B4-BE49-F238E27FC236}">
                  <a16:creationId xmlns:a16="http://schemas.microsoft.com/office/drawing/2014/main" id="{D91BE940-461B-44B7-A946-751FAFF57A46}"/>
                </a:ext>
              </a:extLst>
            </p:cNvPr>
            <p:cNvGrpSpPr/>
            <p:nvPr/>
          </p:nvGrpSpPr>
          <p:grpSpPr>
            <a:xfrm>
              <a:off x="7312876" y="1828018"/>
              <a:ext cx="1597817" cy="338553"/>
              <a:chOff x="5655218" y="1151842"/>
              <a:chExt cx="2080864" cy="384028"/>
            </a:xfrm>
          </p:grpSpPr>
          <p:sp>
            <p:nvSpPr>
              <p:cNvPr id="69" name="Oval 56">
                <a:extLst>
                  <a:ext uri="{FF2B5EF4-FFF2-40B4-BE49-F238E27FC236}">
                    <a16:creationId xmlns:a16="http://schemas.microsoft.com/office/drawing/2014/main" id="{EB29A8AA-4BDA-4B3E-9214-A0326DCCD6C6}"/>
                  </a:ext>
                </a:extLst>
              </p:cNvPr>
              <p:cNvSpPr/>
              <p:nvPr/>
            </p:nvSpPr>
            <p:spPr>
              <a:xfrm>
                <a:off x="5655218" y="1207958"/>
                <a:ext cx="2080864" cy="22941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5C41C8-DF9F-48C2-8FB6-B97FE55D8A50}"/>
                  </a:ext>
                </a:extLst>
              </p:cNvPr>
              <p:cNvSpPr txBox="1"/>
              <p:nvPr/>
            </p:nvSpPr>
            <p:spPr>
              <a:xfrm>
                <a:off x="6030421" y="1151842"/>
                <a:ext cx="1319932" cy="384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050" dirty="0">
                    <a:solidFill>
                      <a:schemeClr val="bg1"/>
                    </a:solidFill>
                  </a:rPr>
                  <a:t>Εφαρμογή</a:t>
                </a:r>
              </a:p>
            </p:txBody>
          </p:sp>
        </p:grpSp>
        <p:cxnSp>
          <p:nvCxnSpPr>
            <p:cNvPr id="27" name="Straight Connector 60">
              <a:extLst>
                <a:ext uri="{FF2B5EF4-FFF2-40B4-BE49-F238E27FC236}">
                  <a16:creationId xmlns:a16="http://schemas.microsoft.com/office/drawing/2014/main" id="{ADC6727C-4A81-4AB0-8A7F-052E83271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4584" y="496141"/>
              <a:ext cx="0" cy="432383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6">
              <a:extLst>
                <a:ext uri="{FF2B5EF4-FFF2-40B4-BE49-F238E27FC236}">
                  <a16:creationId xmlns:a16="http://schemas.microsoft.com/office/drawing/2014/main" id="{55EF6F7D-FEBA-4ED5-BD57-ED6D05A021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0351" y="493797"/>
              <a:ext cx="0" cy="446031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70">
              <a:extLst>
                <a:ext uri="{FF2B5EF4-FFF2-40B4-BE49-F238E27FC236}">
                  <a16:creationId xmlns:a16="http://schemas.microsoft.com/office/drawing/2014/main" id="{394DF6BC-4394-4DA7-89A2-38D9562F7FA6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5926889" y="1938498"/>
              <a:ext cx="1" cy="1375766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74">
              <a:extLst>
                <a:ext uri="{FF2B5EF4-FFF2-40B4-BE49-F238E27FC236}">
                  <a16:creationId xmlns:a16="http://schemas.microsoft.com/office/drawing/2014/main" id="{A73C85C7-8579-443E-A8C2-D59311C0DE5E}"/>
                </a:ext>
              </a:extLst>
            </p:cNvPr>
            <p:cNvGrpSpPr/>
            <p:nvPr/>
          </p:nvGrpSpPr>
          <p:grpSpPr>
            <a:xfrm>
              <a:off x="2133170" y="3315693"/>
              <a:ext cx="7590796" cy="400109"/>
              <a:chOff x="2147238" y="3582978"/>
              <a:chExt cx="7590796" cy="400109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6D31478-B7E6-4215-BEF7-3B43039B085B}"/>
                  </a:ext>
                </a:extLst>
              </p:cNvPr>
              <p:cNvSpPr txBox="1"/>
              <p:nvPr/>
            </p:nvSpPr>
            <p:spPr>
              <a:xfrm>
                <a:off x="2147238" y="3582978"/>
                <a:ext cx="2413869" cy="400108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350" dirty="0">
                    <a:solidFill>
                      <a:schemeClr val="bg1"/>
                    </a:solidFill>
                  </a:rPr>
                  <a:t>Φυσικά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4AE70F4-EC2C-4129-B45D-1A6C20C5234C}"/>
                  </a:ext>
                </a:extLst>
              </p:cNvPr>
              <p:cNvSpPr txBox="1"/>
              <p:nvPr/>
            </p:nvSpPr>
            <p:spPr>
              <a:xfrm>
                <a:off x="4681665" y="3582978"/>
                <a:ext cx="2519999" cy="400109"/>
              </a:xfrm>
              <a:prstGeom prst="rect">
                <a:avLst/>
              </a:prstGeom>
              <a:solidFill>
                <a:srgbClr val="0099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350" dirty="0">
                    <a:solidFill>
                      <a:schemeClr val="bg1"/>
                    </a:solidFill>
                  </a:rPr>
                  <a:t>Τροποποιημένα Φυσικά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3B9D9E-ABBE-48A8-A3DF-D425919D0546}"/>
                  </a:ext>
                </a:extLst>
              </p:cNvPr>
              <p:cNvSpPr txBox="1"/>
              <p:nvPr/>
            </p:nvSpPr>
            <p:spPr>
              <a:xfrm>
                <a:off x="7324165" y="3582978"/>
                <a:ext cx="2413869" cy="40010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350" dirty="0">
                    <a:solidFill>
                      <a:schemeClr val="bg1"/>
                    </a:solidFill>
                  </a:rPr>
                  <a:t>Συνθετικά</a:t>
                </a:r>
              </a:p>
            </p:txBody>
          </p:sp>
        </p:grpSp>
        <p:cxnSp>
          <p:nvCxnSpPr>
            <p:cNvPr id="31" name="Straight Connector 75">
              <a:extLst>
                <a:ext uri="{FF2B5EF4-FFF2-40B4-BE49-F238E27FC236}">
                  <a16:creationId xmlns:a16="http://schemas.microsoft.com/office/drawing/2014/main" id="{582CD4E6-2E74-4C41-B8A1-9C341AED0E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0305" y="3091163"/>
              <a:ext cx="518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76">
              <a:extLst>
                <a:ext uri="{FF2B5EF4-FFF2-40B4-BE49-F238E27FC236}">
                  <a16:creationId xmlns:a16="http://schemas.microsoft.com/office/drawing/2014/main" id="{8404F3F8-B739-44CD-A8FF-DCD84DD6AE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5805" y="3096323"/>
              <a:ext cx="0" cy="21600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77">
              <a:extLst>
                <a:ext uri="{FF2B5EF4-FFF2-40B4-BE49-F238E27FC236}">
                  <a16:creationId xmlns:a16="http://schemas.microsoft.com/office/drawing/2014/main" id="{79880C97-13FC-4652-9DD6-56C122E8B6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0373" y="3093978"/>
              <a:ext cx="0" cy="21600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78">
              <a:extLst>
                <a:ext uri="{FF2B5EF4-FFF2-40B4-BE49-F238E27FC236}">
                  <a16:creationId xmlns:a16="http://schemas.microsoft.com/office/drawing/2014/main" id="{CED7A601-E4C6-4BD0-BD73-0014E5055D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097" y="4045418"/>
              <a:ext cx="59396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79">
              <a:extLst>
                <a:ext uri="{FF2B5EF4-FFF2-40B4-BE49-F238E27FC236}">
                  <a16:creationId xmlns:a16="http://schemas.microsoft.com/office/drawing/2014/main" id="{27D19C81-7568-45CE-A6A1-9D00F847D5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3458" y="3684824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C96CFE-4600-4318-A8D7-F6F8DBDEC504}"/>
                </a:ext>
              </a:extLst>
            </p:cNvPr>
            <p:cNvSpPr txBox="1"/>
            <p:nvPr/>
          </p:nvSpPr>
          <p:spPr>
            <a:xfrm>
              <a:off x="-45351" y="4410625"/>
              <a:ext cx="1149785" cy="554489"/>
            </a:xfrm>
            <a:prstGeom prst="rect">
              <a:avLst/>
            </a:prstGeom>
            <a:solidFill>
              <a:schemeClr val="accent6">
                <a:lumMod val="50000"/>
                <a:alpha val="89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Ύαλοι</a:t>
              </a:r>
            </a:p>
            <a:p>
              <a:pPr algn="ctr"/>
              <a:endParaRPr lang="el-GR" sz="1350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Connector 81">
              <a:extLst>
                <a:ext uri="{FF2B5EF4-FFF2-40B4-BE49-F238E27FC236}">
                  <a16:creationId xmlns:a16="http://schemas.microsoft.com/office/drawing/2014/main" id="{E055EE01-2914-4E4E-A3E4-B906780735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098" y="404823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82">
              <a:extLst>
                <a:ext uri="{FF2B5EF4-FFF2-40B4-BE49-F238E27FC236}">
                  <a16:creationId xmlns:a16="http://schemas.microsoft.com/office/drawing/2014/main" id="{4C86CD44-BED1-4711-8C45-B35927F034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5573" y="4062308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9D9CD42-843C-4B75-89E2-D7EB571E00A9}"/>
                </a:ext>
              </a:extLst>
            </p:cNvPr>
            <p:cNvSpPr txBox="1"/>
            <p:nvPr/>
          </p:nvSpPr>
          <p:spPr>
            <a:xfrm>
              <a:off x="1167295" y="4412976"/>
              <a:ext cx="2207256" cy="554489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Πρωτεΐνες Πολυνουκλεοτίδια</a:t>
              </a:r>
            </a:p>
          </p:txBody>
        </p:sp>
        <p:cxnSp>
          <p:nvCxnSpPr>
            <p:cNvPr id="40" name="Straight Connector 84">
              <a:extLst>
                <a:ext uri="{FF2B5EF4-FFF2-40B4-BE49-F238E27FC236}">
                  <a16:creationId xmlns:a16="http://schemas.microsoft.com/office/drawing/2014/main" id="{0AF9E7F7-7E72-47F2-8A13-250FABBF8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4772" y="4045892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6DA36EC-A56C-4A7A-8CDC-F5CB9DD43690}"/>
                </a:ext>
              </a:extLst>
            </p:cNvPr>
            <p:cNvSpPr txBox="1"/>
            <p:nvPr/>
          </p:nvSpPr>
          <p:spPr>
            <a:xfrm>
              <a:off x="3431927" y="4414296"/>
              <a:ext cx="2102059" cy="554489"/>
            </a:xfrm>
            <a:prstGeom prst="rect">
              <a:avLst/>
            </a:prstGeom>
            <a:solidFill>
              <a:srgbClr val="0099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Πολυσακχαρίτες</a:t>
              </a:r>
            </a:p>
            <a:p>
              <a:pPr algn="ctr"/>
              <a:endParaRPr lang="el-GR" sz="135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DB943D-EA84-4997-B447-9451A5A776BD}"/>
                </a:ext>
              </a:extLst>
            </p:cNvPr>
            <p:cNvSpPr txBox="1"/>
            <p:nvPr/>
          </p:nvSpPr>
          <p:spPr>
            <a:xfrm>
              <a:off x="5593029" y="4415613"/>
              <a:ext cx="1397815" cy="55448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Κόμμεα ή ρητίνες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467575-0FF1-42B3-B467-99EFB2614F4D}"/>
                </a:ext>
              </a:extLst>
            </p:cNvPr>
            <p:cNvSpPr txBox="1"/>
            <p:nvPr/>
          </p:nvSpPr>
          <p:spPr>
            <a:xfrm>
              <a:off x="6437887" y="3878397"/>
              <a:ext cx="1397815" cy="400109"/>
            </a:xfrm>
            <a:prstGeom prst="rect">
              <a:avLst/>
            </a:prstGeom>
            <a:solidFill>
              <a:srgbClr val="336600">
                <a:alpha val="76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Ελαστομερή</a:t>
              </a:r>
            </a:p>
          </p:txBody>
        </p:sp>
        <p:cxnSp>
          <p:nvCxnSpPr>
            <p:cNvPr id="45" name="Straight Connector 89">
              <a:extLst>
                <a:ext uri="{FF2B5EF4-FFF2-40B4-BE49-F238E27FC236}">
                  <a16:creationId xmlns:a16="http://schemas.microsoft.com/office/drawing/2014/main" id="{49F78FFF-5A17-4FFF-9453-5F5E92D737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0098" y="4031350"/>
              <a:ext cx="2415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2DAC09-8489-4130-A0DF-753DD5B4746B}"/>
                </a:ext>
              </a:extLst>
            </p:cNvPr>
            <p:cNvSpPr txBox="1"/>
            <p:nvPr/>
          </p:nvSpPr>
          <p:spPr>
            <a:xfrm>
              <a:off x="7110008" y="4382489"/>
              <a:ext cx="1808111" cy="400109"/>
            </a:xfrm>
            <a:prstGeom prst="rect">
              <a:avLst/>
            </a:prstGeom>
            <a:solidFill>
              <a:srgbClr val="003300">
                <a:alpha val="94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Θερμοπλαστικά</a:t>
              </a:r>
            </a:p>
          </p:txBody>
        </p:sp>
        <p:cxnSp>
          <p:nvCxnSpPr>
            <p:cNvPr id="47" name="Straight Connector 91">
              <a:extLst>
                <a:ext uri="{FF2B5EF4-FFF2-40B4-BE49-F238E27FC236}">
                  <a16:creationId xmlns:a16="http://schemas.microsoft.com/office/drawing/2014/main" id="{3CE0F00B-3277-4A50-87D1-4E959B4B7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0174" y="403314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92">
              <a:extLst>
                <a:ext uri="{FF2B5EF4-FFF2-40B4-BE49-F238E27FC236}">
                  <a16:creationId xmlns:a16="http://schemas.microsoft.com/office/drawing/2014/main" id="{AF34038B-ACA6-456E-B16B-5E9381F029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6448" y="4022743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6CFEB1-A5A9-4914-BFC1-05BC44894203}"/>
                </a:ext>
              </a:extLst>
            </p:cNvPr>
            <p:cNvSpPr txBox="1"/>
            <p:nvPr/>
          </p:nvSpPr>
          <p:spPr>
            <a:xfrm>
              <a:off x="9030380" y="4381330"/>
              <a:ext cx="2443504" cy="400109"/>
            </a:xfrm>
            <a:prstGeom prst="rect">
              <a:avLst/>
            </a:prstGeom>
            <a:solidFill>
              <a:srgbClr val="003300">
                <a:alpha val="80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50" dirty="0">
                  <a:solidFill>
                    <a:schemeClr val="bg1"/>
                  </a:solidFill>
                </a:rPr>
                <a:t>Θερμοσκληραινόμενα</a:t>
              </a:r>
            </a:p>
          </p:txBody>
        </p:sp>
        <p:grpSp>
          <p:nvGrpSpPr>
            <p:cNvPr id="50" name="Group 104">
              <a:extLst>
                <a:ext uri="{FF2B5EF4-FFF2-40B4-BE49-F238E27FC236}">
                  <a16:creationId xmlns:a16="http://schemas.microsoft.com/office/drawing/2014/main" id="{4052C892-8236-42AF-9CEF-65D1D26546B4}"/>
                </a:ext>
              </a:extLst>
            </p:cNvPr>
            <p:cNvGrpSpPr/>
            <p:nvPr/>
          </p:nvGrpSpPr>
          <p:grpSpPr>
            <a:xfrm>
              <a:off x="6031394" y="5541235"/>
              <a:ext cx="5521066" cy="935643"/>
              <a:chOff x="5440548" y="5541235"/>
              <a:chExt cx="5521066" cy="935643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34FC626-D927-4DFC-9E2D-FCB0B11C1C37}"/>
                  </a:ext>
                </a:extLst>
              </p:cNvPr>
              <p:cNvSpPr txBox="1"/>
              <p:nvPr/>
            </p:nvSpPr>
            <p:spPr>
              <a:xfrm>
                <a:off x="7420693" y="5922389"/>
                <a:ext cx="1561548" cy="554489"/>
              </a:xfrm>
              <a:prstGeom prst="rect">
                <a:avLst/>
              </a:prstGeom>
              <a:solidFill>
                <a:schemeClr val="accent6">
                  <a:lumMod val="50000"/>
                  <a:alpha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350" dirty="0">
                    <a:solidFill>
                      <a:schemeClr val="bg1"/>
                    </a:solidFill>
                  </a:rPr>
                  <a:t>Μηχανολογικά πολυμερή</a:t>
                </a:r>
              </a:p>
            </p:txBody>
          </p:sp>
          <p:cxnSp>
            <p:nvCxnSpPr>
              <p:cNvPr id="60" name="Straight Connector 95">
                <a:extLst>
                  <a:ext uri="{FF2B5EF4-FFF2-40B4-BE49-F238E27FC236}">
                    <a16:creationId xmlns:a16="http://schemas.microsoft.com/office/drawing/2014/main" id="{640AE05F-D56D-4E1A-8A0D-4D65A1D93B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4274" y="5543106"/>
                <a:ext cx="381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96">
                <a:extLst>
                  <a:ext uri="{FF2B5EF4-FFF2-40B4-BE49-F238E27FC236}">
                    <a16:creationId xmlns:a16="http://schemas.microsoft.com/office/drawing/2014/main" id="{152CC57F-D155-4B3E-BD0B-A70827F264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5093" y="5541279"/>
                <a:ext cx="0" cy="3840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7DDA833-9197-40B5-A66E-1811B5842786}"/>
                  </a:ext>
                </a:extLst>
              </p:cNvPr>
              <p:cNvSpPr txBox="1"/>
              <p:nvPr/>
            </p:nvSpPr>
            <p:spPr>
              <a:xfrm>
                <a:off x="5440548" y="5920039"/>
                <a:ext cx="1679553" cy="55448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350" dirty="0">
                    <a:solidFill>
                      <a:schemeClr val="bg1"/>
                    </a:solidFill>
                  </a:rPr>
                  <a:t>Πολυμερή μαζικής παραγωγής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D5041A3-8469-41AC-8852-20CD004A97FC}"/>
                  </a:ext>
                </a:extLst>
              </p:cNvPr>
              <p:cNvSpPr txBox="1"/>
              <p:nvPr/>
            </p:nvSpPr>
            <p:spPr>
              <a:xfrm>
                <a:off x="9248088" y="5922388"/>
                <a:ext cx="1713526" cy="554489"/>
              </a:xfrm>
              <a:prstGeom prst="rect">
                <a:avLst/>
              </a:prstGeom>
              <a:solidFill>
                <a:schemeClr val="accent6">
                  <a:lumMod val="50000"/>
                  <a:alpha val="82745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350" dirty="0">
                    <a:solidFill>
                      <a:schemeClr val="bg1"/>
                    </a:solidFill>
                  </a:rPr>
                  <a:t>Ειδικά πολυμερή</a:t>
                </a:r>
              </a:p>
              <a:p>
                <a:pPr algn="ctr"/>
                <a:endParaRPr lang="el-GR" sz="135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4" name="Straight Connector 99">
                <a:extLst>
                  <a:ext uri="{FF2B5EF4-FFF2-40B4-BE49-F238E27FC236}">
                    <a16:creationId xmlns:a16="http://schemas.microsoft.com/office/drawing/2014/main" id="{8BEF7A5B-73C7-42B3-A7BB-0BCC14A532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00028" y="5541235"/>
                <a:ext cx="0" cy="38400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00">
                <a:extLst>
                  <a:ext uri="{FF2B5EF4-FFF2-40B4-BE49-F238E27FC236}">
                    <a16:creationId xmlns:a16="http://schemas.microsoft.com/office/drawing/2014/main" id="{359AEC38-70FD-431C-9FD5-DCB7CA5169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00353" y="5541235"/>
                <a:ext cx="0" cy="3600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101">
              <a:extLst>
                <a:ext uri="{FF2B5EF4-FFF2-40B4-BE49-F238E27FC236}">
                  <a16:creationId xmlns:a16="http://schemas.microsoft.com/office/drawing/2014/main" id="{30E278BC-4037-4674-AE48-B031269000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2721" y="3673101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02">
              <a:extLst>
                <a:ext uri="{FF2B5EF4-FFF2-40B4-BE49-F238E27FC236}">
                  <a16:creationId xmlns:a16="http://schemas.microsoft.com/office/drawing/2014/main" id="{6F086C77-76FC-4BD8-96D2-E5726023E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5492" y="4770381"/>
              <a:ext cx="0" cy="76800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03">
              <a:extLst>
                <a:ext uri="{FF2B5EF4-FFF2-40B4-BE49-F238E27FC236}">
                  <a16:creationId xmlns:a16="http://schemas.microsoft.com/office/drawing/2014/main" id="{6A4EFE09-EF5F-42BC-847C-8B5E8F1AC3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1757" y="4770381"/>
              <a:ext cx="0" cy="768000"/>
            </a:xfrm>
            <a:prstGeom prst="line">
              <a:avLst/>
            </a:prstGeom>
            <a:ln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106">
              <a:extLst>
                <a:ext uri="{FF2B5EF4-FFF2-40B4-BE49-F238E27FC236}">
                  <a16:creationId xmlns:a16="http://schemas.microsoft.com/office/drawing/2014/main" id="{827A8893-3BB0-4A9F-87D5-CA150BBF2DE5}"/>
                </a:ext>
              </a:extLst>
            </p:cNvPr>
            <p:cNvSpPr/>
            <p:nvPr/>
          </p:nvSpPr>
          <p:spPr>
            <a:xfrm>
              <a:off x="5622410" y="2817681"/>
              <a:ext cx="1597818" cy="202249"/>
            </a:xfrm>
            <a:prstGeom prst="ellipse">
              <a:avLst/>
            </a:prstGeom>
            <a:solidFill>
              <a:srgbClr val="33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350">
                <a:solidFill>
                  <a:schemeClr val="bg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CDBD7CE-FDE0-4B2F-B36B-DA5FFDC2A569}"/>
                </a:ext>
              </a:extLst>
            </p:cNvPr>
            <p:cNvSpPr txBox="1"/>
            <p:nvPr/>
          </p:nvSpPr>
          <p:spPr>
            <a:xfrm>
              <a:off x="5900981" y="2772654"/>
              <a:ext cx="107764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050" dirty="0">
                  <a:solidFill>
                    <a:schemeClr val="bg1"/>
                  </a:solidFill>
                </a:rPr>
                <a:t>Προέλευση</a:t>
              </a:r>
            </a:p>
          </p:txBody>
        </p:sp>
        <p:grpSp>
          <p:nvGrpSpPr>
            <p:cNvPr id="56" name="Group 110">
              <a:extLst>
                <a:ext uri="{FF2B5EF4-FFF2-40B4-BE49-F238E27FC236}">
                  <a16:creationId xmlns:a16="http://schemas.microsoft.com/office/drawing/2014/main" id="{1BC619EE-C29D-4CB7-947D-AB2DC3D989B1}"/>
                </a:ext>
              </a:extLst>
            </p:cNvPr>
            <p:cNvGrpSpPr/>
            <p:nvPr/>
          </p:nvGrpSpPr>
          <p:grpSpPr>
            <a:xfrm>
              <a:off x="8658768" y="3748233"/>
              <a:ext cx="2679292" cy="338554"/>
              <a:chOff x="6091959" y="1178405"/>
              <a:chExt cx="3489285" cy="384028"/>
            </a:xfrm>
          </p:grpSpPr>
          <p:sp>
            <p:nvSpPr>
              <p:cNvPr id="57" name="Oval 111">
                <a:extLst>
                  <a:ext uri="{FF2B5EF4-FFF2-40B4-BE49-F238E27FC236}">
                    <a16:creationId xmlns:a16="http://schemas.microsoft.com/office/drawing/2014/main" id="{29F970B6-F8F8-44CD-A1EC-6EEE32684A09}"/>
                  </a:ext>
                </a:extLst>
              </p:cNvPr>
              <p:cNvSpPr/>
              <p:nvPr/>
            </p:nvSpPr>
            <p:spPr>
              <a:xfrm>
                <a:off x="6091959" y="1217056"/>
                <a:ext cx="3489285" cy="252676"/>
              </a:xfrm>
              <a:prstGeom prst="ellipse">
                <a:avLst/>
              </a:prstGeom>
              <a:solidFill>
                <a:schemeClr val="accent6">
                  <a:lumMod val="75000"/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58BABC-ED9E-4914-9898-E062FFAA9886}"/>
                  </a:ext>
                </a:extLst>
              </p:cNvPr>
              <p:cNvSpPr txBox="1"/>
              <p:nvPr/>
            </p:nvSpPr>
            <p:spPr>
              <a:xfrm>
                <a:off x="6575401" y="1178405"/>
                <a:ext cx="2505698" cy="384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050" dirty="0">
                    <a:solidFill>
                      <a:schemeClr val="bg1"/>
                    </a:solidFill>
                  </a:rPr>
                  <a:t>Τρόπος μορφοποίησης</a:t>
                </a:r>
              </a:p>
            </p:txBody>
          </p:sp>
        </p:grpSp>
      </p:grpSp>
      <p:cxnSp>
        <p:nvCxnSpPr>
          <p:cNvPr id="87" name="Straight Connector 84">
            <a:extLst>
              <a:ext uri="{FF2B5EF4-FFF2-40B4-BE49-F238E27FC236}">
                <a16:creationId xmlns:a16="http://schemas.microsoft.com/office/drawing/2014/main" id="{4EFEA45C-B385-4656-AF1C-6EC4CBCE9B44}"/>
              </a:ext>
            </a:extLst>
          </p:cNvPr>
          <p:cNvCxnSpPr>
            <a:cxnSpLocks/>
          </p:cNvCxnSpPr>
          <p:nvPr/>
        </p:nvCxnSpPr>
        <p:spPr>
          <a:xfrm flipV="1">
            <a:off x="6413934" y="4103657"/>
            <a:ext cx="0" cy="329707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88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345C857A-05D5-47E1-A9A8-B980F3107C97}"/>
              </a:ext>
            </a:extLst>
          </p:cNvPr>
          <p:cNvGrpSpPr/>
          <p:nvPr/>
        </p:nvGrpSpPr>
        <p:grpSpPr>
          <a:xfrm>
            <a:off x="365270" y="333071"/>
            <a:ext cx="11625024" cy="6185832"/>
            <a:chOff x="457445" y="569160"/>
            <a:chExt cx="7527512" cy="50085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1862D8-F323-450D-A4F3-A6CEACC64B3D}"/>
                </a:ext>
              </a:extLst>
            </p:cNvPr>
            <p:cNvSpPr txBox="1"/>
            <p:nvPr/>
          </p:nvSpPr>
          <p:spPr>
            <a:xfrm>
              <a:off x="3238331" y="569160"/>
              <a:ext cx="1124743" cy="323959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bg1"/>
                  </a:solidFill>
                </a:rPr>
                <a:t>Πολυμερή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1B22A5-945D-4FFB-8310-1B4E291615F9}"/>
                </a:ext>
              </a:extLst>
            </p:cNvPr>
            <p:cNvSpPr txBox="1"/>
            <p:nvPr/>
          </p:nvSpPr>
          <p:spPr>
            <a:xfrm>
              <a:off x="930735" y="1058392"/>
              <a:ext cx="360763" cy="249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/>
                <a:t>είναι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ADED06-5219-46B1-89A2-51B82090C7E8}"/>
                </a:ext>
              </a:extLst>
            </p:cNvPr>
            <p:cNvSpPr txBox="1"/>
            <p:nvPr/>
          </p:nvSpPr>
          <p:spPr>
            <a:xfrm>
              <a:off x="6085783" y="937081"/>
              <a:ext cx="878386" cy="249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/>
                <a:t>μπορεί να είναι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27C82D-AB73-4D40-91E5-B7C8DB7A9830}"/>
                </a:ext>
              </a:extLst>
            </p:cNvPr>
            <p:cNvSpPr txBox="1"/>
            <p:nvPr/>
          </p:nvSpPr>
          <p:spPr>
            <a:xfrm>
              <a:off x="737569" y="1519645"/>
              <a:ext cx="739104" cy="24919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μακρομόρια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B7A0F5-1527-4B25-BB12-DE0FE5DDB008}"/>
                </a:ext>
              </a:extLst>
            </p:cNvPr>
            <p:cNvSpPr txBox="1"/>
            <p:nvPr/>
          </p:nvSpPr>
          <p:spPr>
            <a:xfrm>
              <a:off x="3241983" y="983054"/>
              <a:ext cx="1106363" cy="42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/>
                <a:t>ταξινομούνται</a:t>
              </a:r>
            </a:p>
            <a:p>
              <a:pPr algn="ctr"/>
              <a:r>
                <a:rPr lang="el-GR" sz="1400" b="1" dirty="0"/>
                <a:t>με βάση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445ABA-D26B-43C4-A074-B0648CAC9916}"/>
                </a:ext>
              </a:extLst>
            </p:cNvPr>
            <p:cNvSpPr txBox="1"/>
            <p:nvPr/>
          </p:nvSpPr>
          <p:spPr>
            <a:xfrm>
              <a:off x="7246694" y="1418678"/>
              <a:ext cx="639184" cy="24919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συνθετικά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8F5BD1-8E53-4AA2-9BC7-A192EA3C168A}"/>
                </a:ext>
              </a:extLst>
            </p:cNvPr>
            <p:cNvSpPr txBox="1"/>
            <p:nvPr/>
          </p:nvSpPr>
          <p:spPr>
            <a:xfrm>
              <a:off x="5202924" y="1296196"/>
              <a:ext cx="651688" cy="249199"/>
            </a:xfrm>
            <a:prstGeom prst="rect">
              <a:avLst/>
            </a:prstGeom>
            <a:solidFill>
              <a:srgbClr val="0066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φυσικά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13BEFA-061B-40B0-8CF7-08B02C5B17FA}"/>
                </a:ext>
              </a:extLst>
            </p:cNvPr>
            <p:cNvSpPr txBox="1"/>
            <p:nvPr/>
          </p:nvSpPr>
          <p:spPr>
            <a:xfrm>
              <a:off x="1786518" y="1588205"/>
              <a:ext cx="688507" cy="59807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τη χημική 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σύσταση 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και δομή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0DFAAC-3844-494B-B24A-EB3B070FA5BA}"/>
                </a:ext>
              </a:extLst>
            </p:cNvPr>
            <p:cNvSpPr txBox="1"/>
            <p:nvPr/>
          </p:nvSpPr>
          <p:spPr>
            <a:xfrm>
              <a:off x="1848019" y="2524306"/>
              <a:ext cx="815942" cy="24919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τις εφαρμογές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3ABA78-DA92-4ED3-85EC-0686E4BB70D9}"/>
                </a:ext>
              </a:extLst>
            </p:cNvPr>
            <p:cNvSpPr txBox="1"/>
            <p:nvPr/>
          </p:nvSpPr>
          <p:spPr>
            <a:xfrm>
              <a:off x="3743244" y="1522795"/>
              <a:ext cx="904628" cy="423638"/>
            </a:xfrm>
            <a:prstGeom prst="rect">
              <a:avLst/>
            </a:prstGeom>
            <a:solidFill>
              <a:srgbClr val="0033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τις φυσικές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ιδιότητες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14D572-8F82-414E-AAB0-226FA3D33998}"/>
                </a:ext>
              </a:extLst>
            </p:cNvPr>
            <p:cNvSpPr txBox="1"/>
            <p:nvPr/>
          </p:nvSpPr>
          <p:spPr>
            <a:xfrm>
              <a:off x="7131713" y="3486253"/>
              <a:ext cx="470944" cy="249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έχουν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77C6CD-2894-481D-9B28-E655EFE01CD0}"/>
                </a:ext>
              </a:extLst>
            </p:cNvPr>
            <p:cNvSpPr txBox="1"/>
            <p:nvPr/>
          </p:nvSpPr>
          <p:spPr>
            <a:xfrm>
              <a:off x="592458" y="1872303"/>
              <a:ext cx="1023414" cy="42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/>
                <a:t>αποτελούνται από</a:t>
              </a:r>
            </a:p>
            <a:p>
              <a:pPr algn="ctr"/>
              <a:r>
                <a:rPr lang="el-GR" sz="1400" b="1" dirty="0"/>
                <a:t> πολλά ενωμένα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FA70F0-1727-4969-946E-CD8BD794DCB6}"/>
                </a:ext>
              </a:extLst>
            </p:cNvPr>
            <p:cNvSpPr txBox="1"/>
            <p:nvPr/>
          </p:nvSpPr>
          <p:spPr>
            <a:xfrm>
              <a:off x="800608" y="2415072"/>
              <a:ext cx="606683" cy="24919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μονομερή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620C5F-4C4B-45A7-98C7-4E8AED5BA353}"/>
                </a:ext>
              </a:extLst>
            </p:cNvPr>
            <p:cNvSpPr txBox="1"/>
            <p:nvPr/>
          </p:nvSpPr>
          <p:spPr>
            <a:xfrm>
              <a:off x="624013" y="2800573"/>
              <a:ext cx="956790" cy="42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/>
                <a:t> που μπορεί</a:t>
              </a:r>
            </a:p>
            <a:p>
              <a:pPr algn="ctr"/>
              <a:r>
                <a:rPr lang="el-GR" sz="1400" b="1" dirty="0"/>
                <a:t>να είναι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B974DC-B3AD-4520-B93A-A7B7E465C71E}"/>
                </a:ext>
              </a:extLst>
            </p:cNvPr>
            <p:cNvSpPr txBox="1"/>
            <p:nvPr/>
          </p:nvSpPr>
          <p:spPr>
            <a:xfrm>
              <a:off x="457445" y="3661245"/>
              <a:ext cx="873521" cy="42363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ενός είδους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(ομοπολυμερή)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2D6155-6B5A-4FA4-8859-8A80ACE1D98F}"/>
                </a:ext>
              </a:extLst>
            </p:cNvPr>
            <p:cNvSpPr txBox="1"/>
            <p:nvPr/>
          </p:nvSpPr>
          <p:spPr>
            <a:xfrm>
              <a:off x="1124523" y="4123516"/>
              <a:ext cx="1011989" cy="59807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από περισσότερα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του ενός είδη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(συμπολυμερή)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26FB6F-921D-4955-8B19-2C1E0147A24C}"/>
                </a:ext>
              </a:extLst>
            </p:cNvPr>
            <p:cNvSpPr txBox="1"/>
            <p:nvPr/>
          </p:nvSpPr>
          <p:spPr>
            <a:xfrm>
              <a:off x="2065837" y="2810159"/>
              <a:ext cx="378990" cy="249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/>
                <a:t>όπως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8E7978-A2BD-424F-B11E-DA4E66EF40F8}"/>
                </a:ext>
              </a:extLst>
            </p:cNvPr>
            <p:cNvSpPr txBox="1"/>
            <p:nvPr/>
          </p:nvSpPr>
          <p:spPr>
            <a:xfrm>
              <a:off x="5341497" y="1590815"/>
              <a:ext cx="378990" cy="249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/>
                <a:t>όπως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2215FB-D0E6-40EE-8314-5BC0B2A1FF86}"/>
                </a:ext>
              </a:extLst>
            </p:cNvPr>
            <p:cNvSpPr txBox="1"/>
            <p:nvPr/>
          </p:nvSpPr>
          <p:spPr>
            <a:xfrm>
              <a:off x="3060540" y="2129807"/>
              <a:ext cx="904628" cy="423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που</a:t>
              </a:r>
            </a:p>
            <a:p>
              <a:pPr algn="ctr"/>
              <a:r>
                <a:rPr lang="el-GR" sz="1400" b="1" dirty="0"/>
                <a:t>περιλαμβάνουν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CEE2C0-D8E6-4E1F-95B9-4F97BFF4955B}"/>
                </a:ext>
              </a:extLst>
            </p:cNvPr>
            <p:cNvSpPr txBox="1"/>
            <p:nvPr/>
          </p:nvSpPr>
          <p:spPr>
            <a:xfrm>
              <a:off x="5050917" y="1889219"/>
              <a:ext cx="958062" cy="598077"/>
            </a:xfrm>
            <a:prstGeom prst="rect">
              <a:avLst/>
            </a:prstGeom>
            <a:solidFill>
              <a:srgbClr val="006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κυτταρίνη,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endParaRPr lang="el-GR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φυσικό ελαστικό, άμυλο, </a:t>
              </a:r>
              <a:r>
                <a:rPr lang="el-GR" sz="1400" b="1" dirty="0" err="1">
                  <a:solidFill>
                    <a:schemeClr val="bg1"/>
                  </a:solidFill>
                </a:rPr>
                <a:t>χιτίνη</a:t>
              </a:r>
              <a:endParaRPr lang="el-G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6A7424-48A0-44D8-A83B-22FE7DB6F590}"/>
                </a:ext>
              </a:extLst>
            </p:cNvPr>
            <p:cNvSpPr txBox="1"/>
            <p:nvPr/>
          </p:nvSpPr>
          <p:spPr>
            <a:xfrm>
              <a:off x="1560484" y="3118990"/>
              <a:ext cx="1384181" cy="59807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φύλλα, χυτά αντικείμενα,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ελαστομερή,κόλλες, 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επιχρίσματα, ίνες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8E7F1A-4420-45FF-9510-DA8BA769681A}"/>
                </a:ext>
              </a:extLst>
            </p:cNvPr>
            <p:cNvSpPr txBox="1"/>
            <p:nvPr/>
          </p:nvSpPr>
          <p:spPr>
            <a:xfrm>
              <a:off x="3112937" y="2962024"/>
              <a:ext cx="564042" cy="4236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θερμικές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ιδιότητες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D40152-FF9C-496F-93D5-B1D6E28ECD6C}"/>
                </a:ext>
              </a:extLst>
            </p:cNvPr>
            <p:cNvSpPr txBox="1"/>
            <p:nvPr/>
          </p:nvSpPr>
          <p:spPr>
            <a:xfrm>
              <a:off x="2815946" y="3717377"/>
              <a:ext cx="1164323" cy="423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με βάση τις οποίες</a:t>
              </a:r>
            </a:p>
            <a:p>
              <a:pPr algn="ctr"/>
              <a:r>
                <a:rPr lang="el-GR" sz="1400" b="1" dirty="0"/>
                <a:t>διακρίνονται σε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729A04-6746-41F2-817B-7883CED907E3}"/>
                </a:ext>
              </a:extLst>
            </p:cNvPr>
            <p:cNvSpPr txBox="1"/>
            <p:nvPr/>
          </p:nvSpPr>
          <p:spPr>
            <a:xfrm>
              <a:off x="2731060" y="4296128"/>
              <a:ext cx="888778" cy="2491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solidFill>
                    <a:schemeClr val="bg1"/>
                  </a:solidFill>
                </a:rPr>
                <a:t>θερμοπλαστικά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45A6BE-54AB-4F41-B5D9-2574F0033D51}"/>
                </a:ext>
              </a:extLst>
            </p:cNvPr>
            <p:cNvSpPr txBox="1"/>
            <p:nvPr/>
          </p:nvSpPr>
          <p:spPr>
            <a:xfrm>
              <a:off x="4168995" y="4572422"/>
              <a:ext cx="1146770" cy="249199"/>
            </a:xfrm>
            <a:prstGeom prst="rect">
              <a:avLst/>
            </a:prstGeom>
            <a:solidFill>
              <a:srgbClr val="CC33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θερμοσκληρυνόμενα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B15D34-94C5-4AA0-92CE-00F7D5FB51AB}"/>
                </a:ext>
              </a:extLst>
            </p:cNvPr>
            <p:cNvSpPr txBox="1"/>
            <p:nvPr/>
          </p:nvSpPr>
          <p:spPr>
            <a:xfrm>
              <a:off x="7145303" y="4084884"/>
              <a:ext cx="839654" cy="249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παράγονται με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7A44BC-D5CF-4491-8562-2E02E3C22D86}"/>
                </a:ext>
              </a:extLst>
            </p:cNvPr>
            <p:cNvSpPr txBox="1"/>
            <p:nvPr/>
          </p:nvSpPr>
          <p:spPr>
            <a:xfrm>
              <a:off x="5889408" y="3190075"/>
              <a:ext cx="1103387" cy="41991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διαμορφώσεις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μακαρονάδας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D8CC53-84C8-4831-9A0B-E6B652D4FEB2}"/>
                </a:ext>
              </a:extLst>
            </p:cNvPr>
            <p:cNvSpPr txBox="1"/>
            <p:nvPr/>
          </p:nvSpPr>
          <p:spPr>
            <a:xfrm>
              <a:off x="5901586" y="3702096"/>
              <a:ext cx="1103387" cy="42363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ευρεία κατανομή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μοριακών βαρών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97FFF1B-6D3C-43FF-8D15-347E9DAE4F69}"/>
                </a:ext>
              </a:extLst>
            </p:cNvPr>
            <p:cNvSpPr txBox="1"/>
            <p:nvPr/>
          </p:nvSpPr>
          <p:spPr>
            <a:xfrm>
              <a:off x="7042818" y="4965547"/>
              <a:ext cx="815375" cy="42363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πολυμερισμό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προσθήκης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604F77-5901-4A05-BF83-59713B54CB13}"/>
                </a:ext>
              </a:extLst>
            </p:cNvPr>
            <p:cNvSpPr txBox="1"/>
            <p:nvPr/>
          </p:nvSpPr>
          <p:spPr>
            <a:xfrm>
              <a:off x="6493957" y="4487327"/>
              <a:ext cx="849564" cy="42363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πολυμερισμό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συμπύκνωσης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31967B-4BC9-4B44-8164-100260EDE45A}"/>
                </a:ext>
              </a:extLst>
            </p:cNvPr>
            <p:cNvSpPr txBox="1"/>
            <p:nvPr/>
          </p:nvSpPr>
          <p:spPr>
            <a:xfrm>
              <a:off x="3795331" y="2065735"/>
              <a:ext cx="1209225" cy="42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/>
                <a:t>που εξαρτώνται</a:t>
              </a:r>
              <a:endParaRPr lang="en-US" sz="1400" b="1" dirty="0"/>
            </a:p>
            <a:p>
              <a:pPr algn="ctr"/>
              <a:r>
                <a:rPr lang="el-GR" sz="1400" b="1" dirty="0"/>
                <a:t>από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903A45-1FDC-41EB-94FE-EBBDE9C5E57A}"/>
                </a:ext>
              </a:extLst>
            </p:cNvPr>
            <p:cNvSpPr txBox="1"/>
            <p:nvPr/>
          </p:nvSpPr>
          <p:spPr>
            <a:xfrm>
              <a:off x="3823931" y="2835183"/>
              <a:ext cx="637847" cy="4236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μήκος της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αλυσίδας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0C2B99-98D7-4793-A309-2D5E67F65FA7}"/>
                </a:ext>
              </a:extLst>
            </p:cNvPr>
            <p:cNvSpPr txBox="1"/>
            <p:nvPr/>
          </p:nvSpPr>
          <p:spPr>
            <a:xfrm>
              <a:off x="5011905" y="2909288"/>
              <a:ext cx="685105" cy="4236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πλευρικές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ομάδες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A48CD8-79A8-4C6A-8525-4691DA0D2E5B}"/>
                </a:ext>
              </a:extLst>
            </p:cNvPr>
            <p:cNvSpPr txBox="1"/>
            <p:nvPr/>
          </p:nvSpPr>
          <p:spPr>
            <a:xfrm>
              <a:off x="4791913" y="3789043"/>
              <a:ext cx="907660" cy="249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σταυροδεσμούς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84EB50-4104-4775-B3A1-89CC89BF6FE8}"/>
                </a:ext>
              </a:extLst>
            </p:cNvPr>
            <p:cNvSpPr txBox="1"/>
            <p:nvPr/>
          </p:nvSpPr>
          <p:spPr>
            <a:xfrm>
              <a:off x="4277576" y="3314060"/>
              <a:ext cx="635252" cy="4236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τοπολογία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αλυσίδας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E48234-08BA-4DA8-BF18-E1B3F8BD8048}"/>
                </a:ext>
              </a:extLst>
            </p:cNvPr>
            <p:cNvSpPr txBox="1"/>
            <p:nvPr/>
          </p:nvSpPr>
          <p:spPr>
            <a:xfrm>
              <a:off x="1257155" y="5154037"/>
              <a:ext cx="1036071" cy="4236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θερμοκρασία 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μετάβασης υάλου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BF782A9-7219-4867-B917-2CB085F5E87C}"/>
                </a:ext>
              </a:extLst>
            </p:cNvPr>
            <p:cNvSpPr txBox="1"/>
            <p:nvPr/>
          </p:nvSpPr>
          <p:spPr>
            <a:xfrm>
              <a:off x="2351784" y="5150084"/>
              <a:ext cx="802823" cy="4236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θερμοκρασία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τήξης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D8290C-6574-4F52-8EB4-6DD37F147322}"/>
                </a:ext>
              </a:extLst>
            </p:cNvPr>
            <p:cNvSpPr txBox="1"/>
            <p:nvPr/>
          </p:nvSpPr>
          <p:spPr>
            <a:xfrm>
              <a:off x="3199055" y="5150084"/>
              <a:ext cx="1004961" cy="4236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βαθμό 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κρυσταλλικότητας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CBBF30-6B26-4274-A96E-A384E5B12AFD}"/>
                </a:ext>
              </a:extLst>
            </p:cNvPr>
            <p:cNvSpPr txBox="1"/>
            <p:nvPr/>
          </p:nvSpPr>
          <p:spPr>
            <a:xfrm>
              <a:off x="4242124" y="5150084"/>
              <a:ext cx="1004961" cy="423638"/>
            </a:xfrm>
            <a:prstGeom prst="rect">
              <a:avLst/>
            </a:prstGeom>
            <a:solidFill>
              <a:srgbClr val="CC33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άμορφα,</a:t>
              </a:r>
            </a:p>
            <a:p>
              <a:pPr algn="ctr"/>
              <a:r>
                <a:rPr lang="el-GR" sz="1400" b="1" dirty="0">
                  <a:solidFill>
                    <a:schemeClr val="bg1"/>
                  </a:solidFill>
                </a:rPr>
                <a:t>δεν τήκονται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45B1D6-2B3A-4D96-AF6D-DDEA101B9919}"/>
                </a:ext>
              </a:extLst>
            </p:cNvPr>
            <p:cNvSpPr txBox="1"/>
            <p:nvPr/>
          </p:nvSpPr>
          <p:spPr>
            <a:xfrm>
              <a:off x="2697927" y="4590387"/>
              <a:ext cx="950171" cy="423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χαρακτηρίζονται</a:t>
              </a:r>
            </a:p>
            <a:p>
              <a:pPr algn="ctr"/>
              <a:r>
                <a:rPr lang="el-GR" sz="1400" b="1" dirty="0"/>
                <a:t>από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EDEB41-1FAD-418E-9E63-DBA75901AD79}"/>
                </a:ext>
              </a:extLst>
            </p:cNvPr>
            <p:cNvSpPr txBox="1"/>
            <p:nvPr/>
          </p:nvSpPr>
          <p:spPr>
            <a:xfrm>
              <a:off x="4563174" y="4842850"/>
              <a:ext cx="360763" cy="249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/>
                <a:t>είναι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9C77D84-EA62-4310-B354-5B5D567A1235}"/>
                </a:ext>
              </a:extLst>
            </p:cNvPr>
            <p:cNvSpPr txBox="1"/>
            <p:nvPr/>
          </p:nvSpPr>
          <p:spPr>
            <a:xfrm>
              <a:off x="5503828" y="4483455"/>
              <a:ext cx="775940" cy="423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παράγονται με</a:t>
              </a:r>
            </a:p>
          </p:txBody>
        </p:sp>
        <p:cxnSp>
          <p:nvCxnSpPr>
            <p:cNvPr id="47" name="Straight Connector 48">
              <a:extLst>
                <a:ext uri="{FF2B5EF4-FFF2-40B4-BE49-F238E27FC236}">
                  <a16:creationId xmlns:a16="http://schemas.microsoft.com/office/drawing/2014/main" id="{65205BDC-5038-4211-BFD3-EDAF068D7C9E}"/>
                </a:ext>
              </a:extLst>
            </p:cNvPr>
            <p:cNvCxnSpPr>
              <a:stCxn id="5" idx="2"/>
              <a:endCxn id="9" idx="0"/>
            </p:cNvCxnSpPr>
            <p:nvPr/>
          </p:nvCxnSpPr>
          <p:spPr>
            <a:xfrm flipH="1">
              <a:off x="3795165" y="893119"/>
              <a:ext cx="5538" cy="899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>
              <a:extLst>
                <a:ext uri="{FF2B5EF4-FFF2-40B4-BE49-F238E27FC236}">
                  <a16:creationId xmlns:a16="http://schemas.microsoft.com/office/drawing/2014/main" id="{0A7A800C-CADD-4E3E-A48E-BC7B3A0F6DC4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 flipH="1">
              <a:off x="2130772" y="1406692"/>
              <a:ext cx="1664393" cy="181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4">
              <a:extLst>
                <a:ext uri="{FF2B5EF4-FFF2-40B4-BE49-F238E27FC236}">
                  <a16:creationId xmlns:a16="http://schemas.microsoft.com/office/drawing/2014/main" id="{972199A0-CC64-433C-8024-BF9305285BF4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flipH="1">
              <a:off x="1107121" y="1307591"/>
              <a:ext cx="3996" cy="2120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8">
              <a:extLst>
                <a:ext uri="{FF2B5EF4-FFF2-40B4-BE49-F238E27FC236}">
                  <a16:creationId xmlns:a16="http://schemas.microsoft.com/office/drawing/2014/main" id="{8ADA6E87-4A77-465C-902E-DD1D9FBEC401}"/>
                </a:ext>
              </a:extLst>
            </p:cNvPr>
            <p:cNvCxnSpPr>
              <a:stCxn id="5" idx="2"/>
              <a:endCxn id="6" idx="3"/>
            </p:cNvCxnSpPr>
            <p:nvPr/>
          </p:nvCxnSpPr>
          <p:spPr>
            <a:xfrm flipH="1">
              <a:off x="1291498" y="893119"/>
              <a:ext cx="2509204" cy="2898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004995">
              <a:extLst>
                <a:ext uri="{FF2B5EF4-FFF2-40B4-BE49-F238E27FC236}">
                  <a16:creationId xmlns:a16="http://schemas.microsoft.com/office/drawing/2014/main" id="{E1A98AEC-2C1F-4F66-ADB6-9C2A810F8E8A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 flipH="1">
              <a:off x="2255990" y="1406692"/>
              <a:ext cx="1539175" cy="1117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004997">
              <a:extLst>
                <a:ext uri="{FF2B5EF4-FFF2-40B4-BE49-F238E27FC236}">
                  <a16:creationId xmlns:a16="http://schemas.microsoft.com/office/drawing/2014/main" id="{D2296884-8140-4D72-AA55-5526037D0C69}"/>
                </a:ext>
              </a:extLst>
            </p:cNvPr>
            <p:cNvCxnSpPr>
              <a:cxnSpLocks/>
              <a:stCxn id="9" idx="2"/>
              <a:endCxn id="14" idx="0"/>
            </p:cNvCxnSpPr>
            <p:nvPr/>
          </p:nvCxnSpPr>
          <p:spPr>
            <a:xfrm>
              <a:off x="3795165" y="1406692"/>
              <a:ext cx="400394" cy="116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004999">
              <a:extLst>
                <a:ext uri="{FF2B5EF4-FFF2-40B4-BE49-F238E27FC236}">
                  <a16:creationId xmlns:a16="http://schemas.microsoft.com/office/drawing/2014/main" id="{9523F302-FE2F-424B-A876-74A33DDFA025}"/>
                </a:ext>
              </a:extLst>
            </p:cNvPr>
            <p:cNvCxnSpPr>
              <a:cxnSpLocks/>
              <a:stCxn id="14" idx="2"/>
              <a:endCxn id="23" idx="0"/>
            </p:cNvCxnSpPr>
            <p:nvPr/>
          </p:nvCxnSpPr>
          <p:spPr>
            <a:xfrm flipH="1">
              <a:off x="3512854" y="1946433"/>
              <a:ext cx="682704" cy="183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005002">
              <a:extLst>
                <a:ext uri="{FF2B5EF4-FFF2-40B4-BE49-F238E27FC236}">
                  <a16:creationId xmlns:a16="http://schemas.microsoft.com/office/drawing/2014/main" id="{07852BDC-66AB-47B1-ACD8-D52B6E73375D}"/>
                </a:ext>
              </a:extLst>
            </p:cNvPr>
            <p:cNvCxnSpPr>
              <a:cxnSpLocks/>
              <a:stCxn id="23" idx="2"/>
              <a:endCxn id="26" idx="0"/>
            </p:cNvCxnSpPr>
            <p:nvPr/>
          </p:nvCxnSpPr>
          <p:spPr>
            <a:xfrm flipH="1">
              <a:off x="3394958" y="2553446"/>
              <a:ext cx="117896" cy="4085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005012">
              <a:extLst>
                <a:ext uri="{FF2B5EF4-FFF2-40B4-BE49-F238E27FC236}">
                  <a16:creationId xmlns:a16="http://schemas.microsoft.com/office/drawing/2014/main" id="{E56D6D90-286E-4DCA-9E0F-1DC4F0C6055A}"/>
                </a:ext>
              </a:extLst>
            </p:cNvPr>
            <p:cNvCxnSpPr>
              <a:stCxn id="13" idx="2"/>
              <a:endCxn id="21" idx="0"/>
            </p:cNvCxnSpPr>
            <p:nvPr/>
          </p:nvCxnSpPr>
          <p:spPr>
            <a:xfrm flipH="1">
              <a:off x="2255333" y="2773505"/>
              <a:ext cx="657" cy="3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005022">
              <a:extLst>
                <a:ext uri="{FF2B5EF4-FFF2-40B4-BE49-F238E27FC236}">
                  <a16:creationId xmlns:a16="http://schemas.microsoft.com/office/drawing/2014/main" id="{0E5A0C71-2ABF-452C-8975-5BD91F1CFF6F}"/>
                </a:ext>
              </a:extLst>
            </p:cNvPr>
            <p:cNvCxnSpPr>
              <a:cxnSpLocks/>
              <a:stCxn id="21" idx="2"/>
              <a:endCxn id="25" idx="0"/>
            </p:cNvCxnSpPr>
            <p:nvPr/>
          </p:nvCxnSpPr>
          <p:spPr>
            <a:xfrm flipH="1">
              <a:off x="2252575" y="3059358"/>
              <a:ext cx="2758" cy="59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005024">
              <a:extLst>
                <a:ext uri="{FF2B5EF4-FFF2-40B4-BE49-F238E27FC236}">
                  <a16:creationId xmlns:a16="http://schemas.microsoft.com/office/drawing/2014/main" id="{E3660B61-E0B8-450D-A4E6-7264CAA06AA4}"/>
                </a:ext>
              </a:extLst>
            </p:cNvPr>
            <p:cNvCxnSpPr>
              <a:cxnSpLocks/>
              <a:stCxn id="8" idx="2"/>
              <a:endCxn id="16" idx="0"/>
            </p:cNvCxnSpPr>
            <p:nvPr/>
          </p:nvCxnSpPr>
          <p:spPr>
            <a:xfrm flipH="1">
              <a:off x="1104165" y="1768844"/>
              <a:ext cx="2955" cy="103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005028">
              <a:extLst>
                <a:ext uri="{FF2B5EF4-FFF2-40B4-BE49-F238E27FC236}">
                  <a16:creationId xmlns:a16="http://schemas.microsoft.com/office/drawing/2014/main" id="{8B80AF2C-9CCF-42B4-8685-3B730B3D75D7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 flipH="1">
              <a:off x="1103950" y="2295941"/>
              <a:ext cx="216" cy="1191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005030">
              <a:extLst>
                <a:ext uri="{FF2B5EF4-FFF2-40B4-BE49-F238E27FC236}">
                  <a16:creationId xmlns:a16="http://schemas.microsoft.com/office/drawing/2014/main" id="{AF71759F-1598-4F3A-8B06-C5D02739A9E8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 flipH="1">
              <a:off x="1102408" y="2664271"/>
              <a:ext cx="1542" cy="1363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005032">
              <a:extLst>
                <a:ext uri="{FF2B5EF4-FFF2-40B4-BE49-F238E27FC236}">
                  <a16:creationId xmlns:a16="http://schemas.microsoft.com/office/drawing/2014/main" id="{670D8F8B-9DF4-421C-8534-CFCB560F1CF7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 flipH="1">
              <a:off x="894206" y="3224212"/>
              <a:ext cx="208202" cy="4370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005037">
              <a:extLst>
                <a:ext uri="{FF2B5EF4-FFF2-40B4-BE49-F238E27FC236}">
                  <a16:creationId xmlns:a16="http://schemas.microsoft.com/office/drawing/2014/main" id="{910766FE-B93F-4640-B8F9-532FF9719AB9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>
            <a:xfrm>
              <a:off x="1102408" y="3224212"/>
              <a:ext cx="528110" cy="8993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005039">
              <a:extLst>
                <a:ext uri="{FF2B5EF4-FFF2-40B4-BE49-F238E27FC236}">
                  <a16:creationId xmlns:a16="http://schemas.microsoft.com/office/drawing/2014/main" id="{DE8B59DF-1B5D-4302-9623-71B57B0AA5F3}"/>
                </a:ext>
              </a:extLst>
            </p:cNvPr>
            <p:cNvCxnSpPr>
              <a:stCxn id="5" idx="2"/>
              <a:endCxn id="7" idx="1"/>
            </p:cNvCxnSpPr>
            <p:nvPr/>
          </p:nvCxnSpPr>
          <p:spPr>
            <a:xfrm>
              <a:off x="3800702" y="893119"/>
              <a:ext cx="2285080" cy="16856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005041">
              <a:extLst>
                <a:ext uri="{FF2B5EF4-FFF2-40B4-BE49-F238E27FC236}">
                  <a16:creationId xmlns:a16="http://schemas.microsoft.com/office/drawing/2014/main" id="{644C9808-FD0E-4C09-8600-667F061AEF8F}"/>
                </a:ext>
              </a:extLst>
            </p:cNvPr>
            <p:cNvCxnSpPr>
              <a:cxnSpLocks/>
              <a:stCxn id="7" idx="2"/>
              <a:endCxn id="10" idx="0"/>
            </p:cNvCxnSpPr>
            <p:nvPr/>
          </p:nvCxnSpPr>
          <p:spPr>
            <a:xfrm>
              <a:off x="6524976" y="1186280"/>
              <a:ext cx="1041310" cy="2323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005043">
              <a:extLst>
                <a:ext uri="{FF2B5EF4-FFF2-40B4-BE49-F238E27FC236}">
                  <a16:creationId xmlns:a16="http://schemas.microsoft.com/office/drawing/2014/main" id="{89667630-AB6B-4DC4-94C5-FA06D5170D26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>
            <a:xfrm flipH="1">
              <a:off x="5528768" y="1186280"/>
              <a:ext cx="996208" cy="1099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005053">
              <a:extLst>
                <a:ext uri="{FF2B5EF4-FFF2-40B4-BE49-F238E27FC236}">
                  <a16:creationId xmlns:a16="http://schemas.microsoft.com/office/drawing/2014/main" id="{DD414CA6-2761-441E-AD62-F52CCBF764E5}"/>
                </a:ext>
              </a:extLst>
            </p:cNvPr>
            <p:cNvCxnSpPr>
              <a:stCxn id="11" idx="2"/>
              <a:endCxn id="22" idx="0"/>
            </p:cNvCxnSpPr>
            <p:nvPr/>
          </p:nvCxnSpPr>
          <p:spPr>
            <a:xfrm>
              <a:off x="5528768" y="1545395"/>
              <a:ext cx="2224" cy="454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005055">
              <a:extLst>
                <a:ext uri="{FF2B5EF4-FFF2-40B4-BE49-F238E27FC236}">
                  <a16:creationId xmlns:a16="http://schemas.microsoft.com/office/drawing/2014/main" id="{D984FE2C-11E3-4B61-BAAF-78223BA0C146}"/>
                </a:ext>
              </a:extLst>
            </p:cNvPr>
            <p:cNvCxnSpPr>
              <a:cxnSpLocks/>
              <a:stCxn id="22" idx="2"/>
              <a:endCxn id="24" idx="0"/>
            </p:cNvCxnSpPr>
            <p:nvPr/>
          </p:nvCxnSpPr>
          <p:spPr>
            <a:xfrm flipH="1">
              <a:off x="5529948" y="1840014"/>
              <a:ext cx="1044" cy="492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005080">
              <a:extLst>
                <a:ext uri="{FF2B5EF4-FFF2-40B4-BE49-F238E27FC236}">
                  <a16:creationId xmlns:a16="http://schemas.microsoft.com/office/drawing/2014/main" id="{F66ADBEE-DB69-4D06-84AB-00E82B0544BE}"/>
                </a:ext>
              </a:extLst>
            </p:cNvPr>
            <p:cNvCxnSpPr>
              <a:cxnSpLocks/>
              <a:stCxn id="10" idx="2"/>
              <a:endCxn id="15" idx="1"/>
            </p:cNvCxnSpPr>
            <p:nvPr/>
          </p:nvCxnSpPr>
          <p:spPr>
            <a:xfrm flipH="1">
              <a:off x="7131713" y="1667877"/>
              <a:ext cx="434573" cy="19429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005088">
              <a:extLst>
                <a:ext uri="{FF2B5EF4-FFF2-40B4-BE49-F238E27FC236}">
                  <a16:creationId xmlns:a16="http://schemas.microsoft.com/office/drawing/2014/main" id="{78B7D214-D0A8-41F8-B9A7-3302366F4C45}"/>
                </a:ext>
              </a:extLst>
            </p:cNvPr>
            <p:cNvCxnSpPr>
              <a:cxnSpLocks/>
              <a:stCxn id="15" idx="1"/>
              <a:endCxn id="31" idx="3"/>
            </p:cNvCxnSpPr>
            <p:nvPr/>
          </p:nvCxnSpPr>
          <p:spPr>
            <a:xfrm flipH="1" flipV="1">
              <a:off x="6992795" y="3400030"/>
              <a:ext cx="138918" cy="2108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005090">
              <a:extLst>
                <a:ext uri="{FF2B5EF4-FFF2-40B4-BE49-F238E27FC236}">
                  <a16:creationId xmlns:a16="http://schemas.microsoft.com/office/drawing/2014/main" id="{1DED333A-0C9C-4242-84F7-B214E661433C}"/>
                </a:ext>
              </a:extLst>
            </p:cNvPr>
            <p:cNvCxnSpPr>
              <a:cxnSpLocks/>
              <a:stCxn id="15" idx="1"/>
              <a:endCxn id="32" idx="3"/>
            </p:cNvCxnSpPr>
            <p:nvPr/>
          </p:nvCxnSpPr>
          <p:spPr>
            <a:xfrm flipH="1">
              <a:off x="7004973" y="3610853"/>
              <a:ext cx="126740" cy="303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005101">
              <a:extLst>
                <a:ext uri="{FF2B5EF4-FFF2-40B4-BE49-F238E27FC236}">
                  <a16:creationId xmlns:a16="http://schemas.microsoft.com/office/drawing/2014/main" id="{FB4D8564-E619-4F87-81DF-E37E71ACFF09}"/>
                </a:ext>
              </a:extLst>
            </p:cNvPr>
            <p:cNvCxnSpPr>
              <a:cxnSpLocks/>
              <a:stCxn id="30" idx="2"/>
              <a:endCxn id="33" idx="0"/>
            </p:cNvCxnSpPr>
            <p:nvPr/>
          </p:nvCxnSpPr>
          <p:spPr>
            <a:xfrm flipH="1">
              <a:off x="7450506" y="4334083"/>
              <a:ext cx="114624" cy="631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005103">
              <a:extLst>
                <a:ext uri="{FF2B5EF4-FFF2-40B4-BE49-F238E27FC236}">
                  <a16:creationId xmlns:a16="http://schemas.microsoft.com/office/drawing/2014/main" id="{52B1C8D5-7636-44D6-9EA4-1272B19ED3BD}"/>
                </a:ext>
              </a:extLst>
            </p:cNvPr>
            <p:cNvCxnSpPr>
              <a:cxnSpLocks/>
              <a:stCxn id="30" idx="2"/>
              <a:endCxn id="34" idx="0"/>
            </p:cNvCxnSpPr>
            <p:nvPr/>
          </p:nvCxnSpPr>
          <p:spPr>
            <a:xfrm flipH="1">
              <a:off x="6918739" y="4334083"/>
              <a:ext cx="646391" cy="1532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005112">
              <a:extLst>
                <a:ext uri="{FF2B5EF4-FFF2-40B4-BE49-F238E27FC236}">
                  <a16:creationId xmlns:a16="http://schemas.microsoft.com/office/drawing/2014/main" id="{7E0E4470-B88B-4113-8CE9-D682106DDC96}"/>
                </a:ext>
              </a:extLst>
            </p:cNvPr>
            <p:cNvCxnSpPr>
              <a:cxnSpLocks/>
              <a:stCxn id="14" idx="2"/>
              <a:endCxn id="35" idx="0"/>
            </p:cNvCxnSpPr>
            <p:nvPr/>
          </p:nvCxnSpPr>
          <p:spPr>
            <a:xfrm>
              <a:off x="4195558" y="1946433"/>
              <a:ext cx="204385" cy="1193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005114">
              <a:extLst>
                <a:ext uri="{FF2B5EF4-FFF2-40B4-BE49-F238E27FC236}">
                  <a16:creationId xmlns:a16="http://schemas.microsoft.com/office/drawing/2014/main" id="{94E4B177-71EB-45A6-8BEC-6E7C9A9402BC}"/>
                </a:ext>
              </a:extLst>
            </p:cNvPr>
            <p:cNvCxnSpPr>
              <a:cxnSpLocks/>
              <a:stCxn id="10" idx="2"/>
              <a:endCxn id="30" idx="0"/>
            </p:cNvCxnSpPr>
            <p:nvPr/>
          </p:nvCxnSpPr>
          <p:spPr>
            <a:xfrm flipH="1">
              <a:off x="7565130" y="1667877"/>
              <a:ext cx="1156" cy="2417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005143">
              <a:extLst>
                <a:ext uri="{FF2B5EF4-FFF2-40B4-BE49-F238E27FC236}">
                  <a16:creationId xmlns:a16="http://schemas.microsoft.com/office/drawing/2014/main" id="{BDBCD75E-9422-4282-A9A1-529798C2D035}"/>
                </a:ext>
              </a:extLst>
            </p:cNvPr>
            <p:cNvCxnSpPr>
              <a:cxnSpLocks/>
              <a:stCxn id="35" idx="2"/>
              <a:endCxn id="36" idx="0"/>
            </p:cNvCxnSpPr>
            <p:nvPr/>
          </p:nvCxnSpPr>
          <p:spPr>
            <a:xfrm flipH="1">
              <a:off x="4142855" y="2489374"/>
              <a:ext cx="257089" cy="345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005145">
              <a:extLst>
                <a:ext uri="{FF2B5EF4-FFF2-40B4-BE49-F238E27FC236}">
                  <a16:creationId xmlns:a16="http://schemas.microsoft.com/office/drawing/2014/main" id="{DBB58B61-94E3-4340-A040-D7BAD95CD847}"/>
                </a:ext>
              </a:extLst>
            </p:cNvPr>
            <p:cNvCxnSpPr>
              <a:cxnSpLocks/>
              <a:stCxn id="35" idx="2"/>
              <a:endCxn id="39" idx="0"/>
            </p:cNvCxnSpPr>
            <p:nvPr/>
          </p:nvCxnSpPr>
          <p:spPr>
            <a:xfrm>
              <a:off x="4399944" y="2489374"/>
              <a:ext cx="195258" cy="8246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005147">
              <a:extLst>
                <a:ext uri="{FF2B5EF4-FFF2-40B4-BE49-F238E27FC236}">
                  <a16:creationId xmlns:a16="http://schemas.microsoft.com/office/drawing/2014/main" id="{14DE1474-AAE5-431F-BEEC-E874E646180C}"/>
                </a:ext>
              </a:extLst>
            </p:cNvPr>
            <p:cNvCxnSpPr>
              <a:cxnSpLocks/>
              <a:stCxn id="35" idx="2"/>
              <a:endCxn id="38" idx="0"/>
            </p:cNvCxnSpPr>
            <p:nvPr/>
          </p:nvCxnSpPr>
          <p:spPr>
            <a:xfrm>
              <a:off x="4399944" y="2489374"/>
              <a:ext cx="845799" cy="1299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005150">
              <a:extLst>
                <a:ext uri="{FF2B5EF4-FFF2-40B4-BE49-F238E27FC236}">
                  <a16:creationId xmlns:a16="http://schemas.microsoft.com/office/drawing/2014/main" id="{63AE4D04-C982-4FDA-8B9A-53454F903A3F}"/>
                </a:ext>
              </a:extLst>
            </p:cNvPr>
            <p:cNvCxnSpPr>
              <a:cxnSpLocks/>
              <a:stCxn id="35" idx="2"/>
              <a:endCxn id="37" idx="0"/>
            </p:cNvCxnSpPr>
            <p:nvPr/>
          </p:nvCxnSpPr>
          <p:spPr>
            <a:xfrm>
              <a:off x="4399944" y="2489374"/>
              <a:ext cx="954514" cy="4199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005154">
              <a:extLst>
                <a:ext uri="{FF2B5EF4-FFF2-40B4-BE49-F238E27FC236}">
                  <a16:creationId xmlns:a16="http://schemas.microsoft.com/office/drawing/2014/main" id="{22270329-4C26-41C3-86ED-DFC52D74E556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>
              <a:off x="3394958" y="3385662"/>
              <a:ext cx="3150" cy="331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005157">
              <a:extLst>
                <a:ext uri="{FF2B5EF4-FFF2-40B4-BE49-F238E27FC236}">
                  <a16:creationId xmlns:a16="http://schemas.microsoft.com/office/drawing/2014/main" id="{22C14050-622A-4DD6-BD3E-27A6F8FDC2B3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flipH="1">
              <a:off x="3002567" y="4141017"/>
              <a:ext cx="395542" cy="1022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005159">
              <a:extLst>
                <a:ext uri="{FF2B5EF4-FFF2-40B4-BE49-F238E27FC236}">
                  <a16:creationId xmlns:a16="http://schemas.microsoft.com/office/drawing/2014/main" id="{10A09F3A-3E09-413D-9341-EAD788553C32}"/>
                </a:ext>
              </a:extLst>
            </p:cNvPr>
            <p:cNvCxnSpPr>
              <a:cxnSpLocks/>
              <a:stCxn id="27" idx="2"/>
              <a:endCxn id="29" idx="0"/>
            </p:cNvCxnSpPr>
            <p:nvPr/>
          </p:nvCxnSpPr>
          <p:spPr>
            <a:xfrm>
              <a:off x="3398108" y="4141015"/>
              <a:ext cx="1344272" cy="4314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005165">
              <a:extLst>
                <a:ext uri="{FF2B5EF4-FFF2-40B4-BE49-F238E27FC236}">
                  <a16:creationId xmlns:a16="http://schemas.microsoft.com/office/drawing/2014/main" id="{363D1A93-F589-45F8-BEBC-15BC44503D3A}"/>
                </a:ext>
              </a:extLst>
            </p:cNvPr>
            <p:cNvCxnSpPr>
              <a:cxnSpLocks/>
              <a:stCxn id="28" idx="2"/>
              <a:endCxn id="44" idx="0"/>
            </p:cNvCxnSpPr>
            <p:nvPr/>
          </p:nvCxnSpPr>
          <p:spPr>
            <a:xfrm flipH="1">
              <a:off x="3173013" y="4545327"/>
              <a:ext cx="2437" cy="45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05167">
              <a:extLst>
                <a:ext uri="{FF2B5EF4-FFF2-40B4-BE49-F238E27FC236}">
                  <a16:creationId xmlns:a16="http://schemas.microsoft.com/office/drawing/2014/main" id="{D7A3BE29-98D8-45A7-AE31-6120B55E3885}"/>
                </a:ext>
              </a:extLst>
            </p:cNvPr>
            <p:cNvCxnSpPr>
              <a:cxnSpLocks/>
              <a:stCxn id="44" idx="2"/>
              <a:endCxn id="40" idx="0"/>
            </p:cNvCxnSpPr>
            <p:nvPr/>
          </p:nvCxnSpPr>
          <p:spPr>
            <a:xfrm flipH="1">
              <a:off x="1775191" y="5014025"/>
              <a:ext cx="1397822" cy="140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005169">
              <a:extLst>
                <a:ext uri="{FF2B5EF4-FFF2-40B4-BE49-F238E27FC236}">
                  <a16:creationId xmlns:a16="http://schemas.microsoft.com/office/drawing/2014/main" id="{DBBDAF56-799D-4260-9E9B-7530000BE0CA}"/>
                </a:ext>
              </a:extLst>
            </p:cNvPr>
            <p:cNvCxnSpPr>
              <a:cxnSpLocks/>
              <a:stCxn id="44" idx="2"/>
              <a:endCxn id="41" idx="0"/>
            </p:cNvCxnSpPr>
            <p:nvPr/>
          </p:nvCxnSpPr>
          <p:spPr>
            <a:xfrm flipH="1">
              <a:off x="2753196" y="5014025"/>
              <a:ext cx="419817" cy="136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005171">
              <a:extLst>
                <a:ext uri="{FF2B5EF4-FFF2-40B4-BE49-F238E27FC236}">
                  <a16:creationId xmlns:a16="http://schemas.microsoft.com/office/drawing/2014/main" id="{F70FD624-7FAF-4156-90B9-E92E7C75D52A}"/>
                </a:ext>
              </a:extLst>
            </p:cNvPr>
            <p:cNvCxnSpPr>
              <a:cxnSpLocks/>
              <a:stCxn id="44" idx="2"/>
              <a:endCxn id="42" idx="0"/>
            </p:cNvCxnSpPr>
            <p:nvPr/>
          </p:nvCxnSpPr>
          <p:spPr>
            <a:xfrm>
              <a:off x="3173013" y="5014025"/>
              <a:ext cx="528523" cy="136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005173">
              <a:extLst>
                <a:ext uri="{FF2B5EF4-FFF2-40B4-BE49-F238E27FC236}">
                  <a16:creationId xmlns:a16="http://schemas.microsoft.com/office/drawing/2014/main" id="{9B6677C0-2C5F-4C44-9DC8-A742F57EB1E6}"/>
                </a:ext>
              </a:extLst>
            </p:cNvPr>
            <p:cNvCxnSpPr>
              <a:cxnSpLocks/>
              <a:stCxn id="29" idx="2"/>
              <a:endCxn id="45" idx="0"/>
            </p:cNvCxnSpPr>
            <p:nvPr/>
          </p:nvCxnSpPr>
          <p:spPr>
            <a:xfrm>
              <a:off x="4742380" y="4821620"/>
              <a:ext cx="1176" cy="212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2005177">
              <a:extLst>
                <a:ext uri="{FF2B5EF4-FFF2-40B4-BE49-F238E27FC236}">
                  <a16:creationId xmlns:a16="http://schemas.microsoft.com/office/drawing/2014/main" id="{94C8885D-54D0-417A-9DF9-A01004F4E2A3}"/>
                </a:ext>
              </a:extLst>
            </p:cNvPr>
            <p:cNvCxnSpPr>
              <a:cxnSpLocks/>
              <a:stCxn id="45" idx="2"/>
              <a:endCxn id="43" idx="0"/>
            </p:cNvCxnSpPr>
            <p:nvPr/>
          </p:nvCxnSpPr>
          <p:spPr>
            <a:xfrm>
              <a:off x="4743555" y="5092049"/>
              <a:ext cx="1049" cy="58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2005180">
              <a:extLst>
                <a:ext uri="{FF2B5EF4-FFF2-40B4-BE49-F238E27FC236}">
                  <a16:creationId xmlns:a16="http://schemas.microsoft.com/office/drawing/2014/main" id="{B697A5BD-71DC-4672-9BF3-8CA7FA6B963A}"/>
                </a:ext>
              </a:extLst>
            </p:cNvPr>
            <p:cNvCxnSpPr>
              <a:cxnSpLocks/>
              <a:stCxn id="29" idx="3"/>
              <a:endCxn id="46" idx="1"/>
            </p:cNvCxnSpPr>
            <p:nvPr/>
          </p:nvCxnSpPr>
          <p:spPr>
            <a:xfrm flipV="1">
              <a:off x="5315764" y="4695274"/>
              <a:ext cx="188064" cy="17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2005182">
              <a:extLst>
                <a:ext uri="{FF2B5EF4-FFF2-40B4-BE49-F238E27FC236}">
                  <a16:creationId xmlns:a16="http://schemas.microsoft.com/office/drawing/2014/main" id="{08BBE7D4-46BD-421D-9079-BB5965C81377}"/>
                </a:ext>
              </a:extLst>
            </p:cNvPr>
            <p:cNvCxnSpPr>
              <a:cxnSpLocks/>
              <a:stCxn id="46" idx="3"/>
              <a:endCxn id="34" idx="1"/>
            </p:cNvCxnSpPr>
            <p:nvPr/>
          </p:nvCxnSpPr>
          <p:spPr>
            <a:xfrm>
              <a:off x="6279768" y="4695274"/>
              <a:ext cx="214189" cy="38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2005222">
              <a:extLst>
                <a:ext uri="{FF2B5EF4-FFF2-40B4-BE49-F238E27FC236}">
                  <a16:creationId xmlns:a16="http://schemas.microsoft.com/office/drawing/2014/main" id="{D9D27152-937D-43FD-B003-FFACCF609948}"/>
                </a:ext>
              </a:extLst>
            </p:cNvPr>
            <p:cNvCxnSpPr>
              <a:stCxn id="5" idx="2"/>
              <a:endCxn id="7" idx="1"/>
            </p:cNvCxnSpPr>
            <p:nvPr/>
          </p:nvCxnSpPr>
          <p:spPr>
            <a:xfrm>
              <a:off x="3800702" y="893119"/>
              <a:ext cx="2285080" cy="1685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4" name="TextBox 763">
            <a:extLst>
              <a:ext uri="{FF2B5EF4-FFF2-40B4-BE49-F238E27FC236}">
                <a16:creationId xmlns:a16="http://schemas.microsoft.com/office/drawing/2014/main" id="{9135E949-8918-40B0-989A-4F4E9624F142}"/>
              </a:ext>
            </a:extLst>
          </p:cNvPr>
          <p:cNvSpPr txBox="1"/>
          <p:nvPr/>
        </p:nvSpPr>
        <p:spPr>
          <a:xfrm>
            <a:off x="9164596" y="1353857"/>
            <a:ext cx="136445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τροποποιημένα φυσικά</a:t>
            </a:r>
          </a:p>
        </p:txBody>
      </p:sp>
      <p:cxnSp>
        <p:nvCxnSpPr>
          <p:cNvPr id="776" name="Ευθεία γραμμή σύνδεσης 775">
            <a:extLst>
              <a:ext uri="{FF2B5EF4-FFF2-40B4-BE49-F238E27FC236}">
                <a16:creationId xmlns:a16="http://schemas.microsoft.com/office/drawing/2014/main" id="{4896785A-BE15-4D72-8B0C-5ADDAFBA0859}"/>
              </a:ext>
            </a:extLst>
          </p:cNvPr>
          <p:cNvCxnSpPr>
            <a:stCxn id="7" idx="2"/>
            <a:endCxn id="764" idx="0"/>
          </p:cNvCxnSpPr>
          <p:nvPr/>
        </p:nvCxnSpPr>
        <p:spPr>
          <a:xfrm>
            <a:off x="9735590" y="1095254"/>
            <a:ext cx="111232" cy="258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" name="TextBox 777">
            <a:extLst>
              <a:ext uri="{FF2B5EF4-FFF2-40B4-BE49-F238E27FC236}">
                <a16:creationId xmlns:a16="http://schemas.microsoft.com/office/drawing/2014/main" id="{CA0DCB0C-877D-4BCC-B37D-789A24B3C648}"/>
              </a:ext>
            </a:extLst>
          </p:cNvPr>
          <p:cNvSpPr txBox="1"/>
          <p:nvPr/>
        </p:nvSpPr>
        <p:spPr>
          <a:xfrm>
            <a:off x="9560071" y="2034392"/>
            <a:ext cx="585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/>
              <a:t>όπως</a:t>
            </a:r>
          </a:p>
        </p:txBody>
      </p:sp>
      <p:sp>
        <p:nvSpPr>
          <p:cNvPr id="779" name="TextBox 778">
            <a:extLst>
              <a:ext uri="{FF2B5EF4-FFF2-40B4-BE49-F238E27FC236}">
                <a16:creationId xmlns:a16="http://schemas.microsoft.com/office/drawing/2014/main" id="{FE269A6E-551B-4276-B107-5C63AB46EFC2}"/>
              </a:ext>
            </a:extLst>
          </p:cNvPr>
          <p:cNvSpPr txBox="1"/>
          <p:nvPr/>
        </p:nvSpPr>
        <p:spPr>
          <a:xfrm>
            <a:off x="9119073" y="2406517"/>
            <a:ext cx="147957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οξική κυτταρίνη,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  <a:r>
              <a:rPr lang="el-GR" sz="1400" b="1" dirty="0" err="1">
                <a:solidFill>
                  <a:schemeClr val="bg1"/>
                </a:solidFill>
              </a:rPr>
              <a:t>χιτοζάνη</a:t>
            </a:r>
            <a:endParaRPr lang="el-GR" sz="1400" b="1" dirty="0">
              <a:solidFill>
                <a:schemeClr val="bg1"/>
              </a:solidFill>
            </a:endParaRPr>
          </a:p>
        </p:txBody>
      </p:sp>
      <p:cxnSp>
        <p:nvCxnSpPr>
          <p:cNvPr id="780" name="Straight Connector 2005055">
            <a:extLst>
              <a:ext uri="{FF2B5EF4-FFF2-40B4-BE49-F238E27FC236}">
                <a16:creationId xmlns:a16="http://schemas.microsoft.com/office/drawing/2014/main" id="{DD57F4A9-2383-46F3-B731-DC86632AE810}"/>
              </a:ext>
            </a:extLst>
          </p:cNvPr>
          <p:cNvCxnSpPr>
            <a:cxnSpLocks/>
            <a:stCxn id="778" idx="2"/>
            <a:endCxn id="779" idx="0"/>
          </p:cNvCxnSpPr>
          <p:nvPr/>
        </p:nvCxnSpPr>
        <p:spPr>
          <a:xfrm>
            <a:off x="9852715" y="2342169"/>
            <a:ext cx="6144" cy="64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Ευθεία γραμμή σύνδεσης 781">
            <a:extLst>
              <a:ext uri="{FF2B5EF4-FFF2-40B4-BE49-F238E27FC236}">
                <a16:creationId xmlns:a16="http://schemas.microsoft.com/office/drawing/2014/main" id="{634A6748-A63E-4127-BA73-784E92B3E478}"/>
              </a:ext>
            </a:extLst>
          </p:cNvPr>
          <p:cNvCxnSpPr>
            <a:stCxn id="764" idx="2"/>
            <a:endCxn id="778" idx="0"/>
          </p:cNvCxnSpPr>
          <p:nvPr/>
        </p:nvCxnSpPr>
        <p:spPr>
          <a:xfrm>
            <a:off x="9846822" y="1877077"/>
            <a:ext cx="5893" cy="157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3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Τίτλος 1">
            <a:extLst>
              <a:ext uri="{FF2B5EF4-FFF2-40B4-BE49-F238E27FC236}">
                <a16:creationId xmlns:a16="http://schemas.microsoft.com/office/drawing/2014/main" id="{31B195F6-401D-4EC6-AE19-B7519E31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82"/>
            <a:ext cx="10515600" cy="1325563"/>
          </a:xfrm>
        </p:spPr>
        <p:txBody>
          <a:bodyPr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Πολυμερή</a:t>
            </a: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F0053B8E-E057-483B-BC2A-7BD322D50631}"/>
              </a:ext>
            </a:extLst>
          </p:cNvPr>
          <p:cNvGrpSpPr/>
          <p:nvPr/>
        </p:nvGrpSpPr>
        <p:grpSpPr>
          <a:xfrm>
            <a:off x="1804276" y="1763213"/>
            <a:ext cx="8828229" cy="5094787"/>
            <a:chOff x="1276470" y="2109590"/>
            <a:chExt cx="6535889" cy="3788771"/>
          </a:xfrm>
        </p:grpSpPr>
        <p:cxnSp>
          <p:nvCxnSpPr>
            <p:cNvPr id="5" name="20 - Ευθεία γραμμή σύνδεσης">
              <a:extLst>
                <a:ext uri="{FF2B5EF4-FFF2-40B4-BE49-F238E27FC236}">
                  <a16:creationId xmlns:a16="http://schemas.microsoft.com/office/drawing/2014/main" id="{D28AF9EE-5372-4620-BAB6-D6FF58FC069F}"/>
                </a:ext>
              </a:extLst>
            </p:cNvPr>
            <p:cNvCxnSpPr/>
            <p:nvPr/>
          </p:nvCxnSpPr>
          <p:spPr>
            <a:xfrm flipH="1" flipV="1">
              <a:off x="3113840" y="2564905"/>
              <a:ext cx="162014" cy="108014"/>
            </a:xfrm>
            <a:prstGeom prst="straightConnector1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</p:cxnSp>
        <p:grpSp>
          <p:nvGrpSpPr>
            <p:cNvPr id="11" name="18 - Ομάδα">
              <a:extLst>
                <a:ext uri="{FF2B5EF4-FFF2-40B4-BE49-F238E27FC236}">
                  <a16:creationId xmlns:a16="http://schemas.microsoft.com/office/drawing/2014/main" id="{D0E89B90-780B-458C-9248-C72385AD7E3F}"/>
                </a:ext>
              </a:extLst>
            </p:cNvPr>
            <p:cNvGrpSpPr/>
            <p:nvPr/>
          </p:nvGrpSpPr>
          <p:grpSpPr>
            <a:xfrm>
              <a:off x="1276470" y="2109590"/>
              <a:ext cx="6038704" cy="3158767"/>
              <a:chOff x="1701960" y="1669785"/>
              <a:chExt cx="8051605" cy="4211691"/>
            </a:xfrm>
          </p:grpSpPr>
          <p:sp>
            <p:nvSpPr>
              <p:cNvPr id="13" name="4 - Έλλειψη">
                <a:extLst>
                  <a:ext uri="{FF2B5EF4-FFF2-40B4-BE49-F238E27FC236}">
                    <a16:creationId xmlns:a16="http://schemas.microsoft.com/office/drawing/2014/main" id="{A08D3370-86C7-44BB-8F90-D8EF82AA9C5A}"/>
                  </a:ext>
                </a:extLst>
              </p:cNvPr>
              <p:cNvSpPr/>
              <p:nvPr/>
            </p:nvSpPr>
            <p:spPr>
              <a:xfrm>
                <a:off x="3370012" y="2321186"/>
                <a:ext cx="4676561" cy="152324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99CC00"/>
              </a:solidFill>
              <a:ln w="12701" cap="flat">
                <a:solidFill>
                  <a:srgbClr val="336600"/>
                </a:solidFill>
                <a:prstDash val="solid"/>
                <a:miter/>
              </a:ln>
            </p:spPr>
            <p:txBody>
              <a:bodyPr vert="horz" wrap="square" lIns="68580" tIns="34290" rIns="68580" bIns="34290" anchor="ctr" anchorCtr="1" compatLnSpc="1">
                <a:no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050">
                  <a:solidFill>
                    <a:srgbClr val="FFFFFF"/>
                  </a:solidFill>
                  <a:cs typeface="Times New Roman" pitchFamily="18"/>
                </a:endParaRPr>
              </a:p>
            </p:txBody>
          </p:sp>
          <p:sp>
            <p:nvSpPr>
              <p:cNvPr id="14" name="5 - Έλλειψη">
                <a:extLst>
                  <a:ext uri="{FF2B5EF4-FFF2-40B4-BE49-F238E27FC236}">
                    <a16:creationId xmlns:a16="http://schemas.microsoft.com/office/drawing/2014/main" id="{8EF716E5-DF5C-471F-8668-4B92E9288266}"/>
                  </a:ext>
                </a:extLst>
              </p:cNvPr>
              <p:cNvSpPr/>
              <p:nvPr/>
            </p:nvSpPr>
            <p:spPr>
              <a:xfrm>
                <a:off x="5708288" y="2225082"/>
                <a:ext cx="1910757" cy="310741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8000">
                  <a:alpha val="69804"/>
                </a:srgbClr>
              </a:solidFill>
              <a:ln w="12701" cap="flat">
                <a:solidFill>
                  <a:srgbClr val="006600"/>
                </a:solidFill>
                <a:prstDash val="solid"/>
                <a:miter/>
              </a:ln>
            </p:spPr>
            <p:txBody>
              <a:bodyPr vert="horz" wrap="square" lIns="68580" tIns="34290" rIns="68580" bIns="34290" anchor="ctr" anchorCtr="1" compatLnSpc="1">
                <a:no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050">
                  <a:solidFill>
                    <a:srgbClr val="FFFFFF"/>
                  </a:solidFill>
                  <a:cs typeface="Times New Roman" pitchFamily="18"/>
                </a:endParaRPr>
              </a:p>
            </p:txBody>
          </p:sp>
          <p:sp>
            <p:nvSpPr>
              <p:cNvPr id="15" name="6 - TextBox">
                <a:extLst>
                  <a:ext uri="{FF2B5EF4-FFF2-40B4-BE49-F238E27FC236}">
                    <a16:creationId xmlns:a16="http://schemas.microsoft.com/office/drawing/2014/main" id="{10EC3172-D6F7-4512-B678-1F3E8BA29E5E}"/>
                  </a:ext>
                </a:extLst>
              </p:cNvPr>
              <p:cNvSpPr txBox="1"/>
              <p:nvPr/>
            </p:nvSpPr>
            <p:spPr>
              <a:xfrm>
                <a:off x="5711927" y="2437543"/>
                <a:ext cx="1989496" cy="113677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dirty="0">
                    <a:solidFill>
                      <a:srgbClr val="FFFFFF"/>
                    </a:solidFill>
                    <a:cs typeface="Times New Roman" pitchFamily="18"/>
                  </a:rPr>
                  <a:t>Βιοπλαστικά</a:t>
                </a:r>
                <a:endParaRPr lang="en-US" sz="1400" dirty="0">
                  <a:solidFill>
                    <a:srgbClr val="FFFFFF"/>
                  </a:solidFill>
                  <a:cs typeface="Times New Roman" pitchFamily="18"/>
                </a:endParaRP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dirty="0">
                    <a:solidFill>
                      <a:srgbClr val="FFFFFF"/>
                    </a:solidFill>
                    <a:cs typeface="Times New Roman" pitchFamily="18"/>
                  </a:rPr>
                  <a:t>π.χ. βασισμένα 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dirty="0">
                    <a:solidFill>
                      <a:srgbClr val="FFFFFF"/>
                    </a:solidFill>
                    <a:cs typeface="Times New Roman" pitchFamily="18"/>
                  </a:rPr>
                  <a:t>στο άμυλο, </a:t>
                </a:r>
                <a:endParaRPr lang="en-US" sz="1400" dirty="0">
                  <a:solidFill>
                    <a:srgbClr val="FFFFFF"/>
                  </a:solidFill>
                  <a:cs typeface="Times New Roman" pitchFamily="18"/>
                </a:endParaRP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dirty="0">
                    <a:solidFill>
                      <a:srgbClr val="FFFFFF"/>
                    </a:solidFill>
                    <a:cs typeface="Times New Roman" pitchFamily="18"/>
                  </a:rPr>
                  <a:t>την κυτταρίνη, </a:t>
                </a:r>
                <a:endParaRPr lang="en-US" sz="1400" dirty="0">
                  <a:solidFill>
                    <a:srgbClr val="FFFFFF"/>
                  </a:solidFill>
                  <a:cs typeface="Times New Roman" pitchFamily="18"/>
                </a:endParaRP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dirty="0">
                    <a:solidFill>
                      <a:srgbClr val="FFFFFF"/>
                    </a:solidFill>
                    <a:cs typeface="Times New Roman" pitchFamily="18"/>
                  </a:rPr>
                  <a:t>τη χιτίνη, </a:t>
                </a:r>
                <a:r>
                  <a:rPr lang="en-US" sz="1400" dirty="0">
                    <a:solidFill>
                      <a:srgbClr val="FFFFFF"/>
                    </a:solidFill>
                    <a:cs typeface="Times New Roman" pitchFamily="18"/>
                  </a:rPr>
                  <a:t>PLA, PHA</a:t>
                </a:r>
                <a:endParaRPr lang="el-GR" sz="1400" dirty="0">
                  <a:solidFill>
                    <a:srgbClr val="FFFFFF"/>
                  </a:solidFill>
                  <a:cs typeface="Times New Roman" pitchFamily="18"/>
                </a:endParaRPr>
              </a:p>
            </p:txBody>
          </p:sp>
          <p:sp>
            <p:nvSpPr>
              <p:cNvPr id="16" name="7 - TextBox">
                <a:extLst>
                  <a:ext uri="{FF2B5EF4-FFF2-40B4-BE49-F238E27FC236}">
                    <a16:creationId xmlns:a16="http://schemas.microsoft.com/office/drawing/2014/main" id="{B6755495-E51C-497C-B47A-4BFAAE7D29CB}"/>
                  </a:ext>
                </a:extLst>
              </p:cNvPr>
              <p:cNvSpPr txBox="1"/>
              <p:nvPr/>
            </p:nvSpPr>
            <p:spPr>
              <a:xfrm>
                <a:off x="4074411" y="2714772"/>
                <a:ext cx="1483300" cy="70952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>
                    <a:solidFill>
                      <a:srgbClr val="FFFFFF"/>
                    </a:solidFill>
                    <a:cs typeface="Times New Roman" pitchFamily="18"/>
                  </a:rPr>
                  <a:t>Βιοπλαστικά 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>
                    <a:solidFill>
                      <a:srgbClr val="FFFFFF"/>
                    </a:solidFill>
                    <a:cs typeface="Times New Roman" pitchFamily="18"/>
                  </a:rPr>
                  <a:t>π.χ.</a:t>
                </a:r>
                <a:r>
                  <a:rPr lang="en-US" sz="1400">
                    <a:solidFill>
                      <a:srgbClr val="FFFFFF"/>
                    </a:solidFill>
                    <a:cs typeface="Times New Roman" pitchFamily="18"/>
                  </a:rPr>
                  <a:t>. Biobased PE, 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>
                    <a:solidFill>
                      <a:srgbClr val="FFFFFF"/>
                    </a:solidFill>
                    <a:cs typeface="Times New Roman" pitchFamily="18"/>
                  </a:rPr>
                  <a:t>PET, PA, PPT</a:t>
                </a:r>
                <a:endParaRPr lang="el-GR" sz="1400">
                  <a:solidFill>
                    <a:srgbClr val="FFFFFF"/>
                  </a:solidFill>
                  <a:cs typeface="Times New Roman" pitchFamily="18"/>
                </a:endParaRPr>
              </a:p>
            </p:txBody>
          </p:sp>
          <p:sp>
            <p:nvSpPr>
              <p:cNvPr id="17" name="8 - TextBox">
                <a:extLst>
                  <a:ext uri="{FF2B5EF4-FFF2-40B4-BE49-F238E27FC236}">
                    <a16:creationId xmlns:a16="http://schemas.microsoft.com/office/drawing/2014/main" id="{78C2040C-CC60-4ECD-8807-F54E0DFB4704}"/>
                  </a:ext>
                </a:extLst>
              </p:cNvPr>
              <p:cNvSpPr txBox="1"/>
              <p:nvPr/>
            </p:nvSpPr>
            <p:spPr>
              <a:xfrm>
                <a:off x="4963619" y="1669785"/>
                <a:ext cx="1576660" cy="49590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b="1" dirty="0">
                    <a:solidFill>
                      <a:srgbClr val="008000"/>
                    </a:solidFill>
                    <a:cs typeface="Times New Roman" pitchFamily="18"/>
                  </a:rPr>
                  <a:t>Από ανανεώσιμους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b="1" dirty="0">
                    <a:solidFill>
                      <a:srgbClr val="008000"/>
                    </a:solidFill>
                    <a:cs typeface="Times New Roman" pitchFamily="18"/>
                  </a:rPr>
                  <a:t>πόρους</a:t>
                </a:r>
              </a:p>
            </p:txBody>
          </p:sp>
          <p:sp>
            <p:nvSpPr>
              <p:cNvPr id="18" name="9 - TextBox">
                <a:extLst>
                  <a:ext uri="{FF2B5EF4-FFF2-40B4-BE49-F238E27FC236}">
                    <a16:creationId xmlns:a16="http://schemas.microsoft.com/office/drawing/2014/main" id="{E9058EEB-3D2F-4510-A906-D847196AAC92}"/>
                  </a:ext>
                </a:extLst>
              </p:cNvPr>
              <p:cNvSpPr txBox="1"/>
              <p:nvPr/>
            </p:nvSpPr>
            <p:spPr>
              <a:xfrm>
                <a:off x="4543503" y="5307452"/>
                <a:ext cx="2348850" cy="49590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b="1" dirty="0">
                    <a:solidFill>
                      <a:srgbClr val="000000"/>
                    </a:solidFill>
                    <a:cs typeface="Times New Roman" pitchFamily="18"/>
                  </a:rPr>
                  <a:t>Από μη ανανεώσιμους 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b="1" dirty="0">
                    <a:solidFill>
                      <a:srgbClr val="000000"/>
                    </a:solidFill>
                    <a:cs typeface="Times New Roman" pitchFamily="18"/>
                  </a:rPr>
                  <a:t>ορυκτούς πόρους (πετρέλαιο)</a:t>
                </a:r>
              </a:p>
            </p:txBody>
          </p:sp>
          <p:sp>
            <p:nvSpPr>
              <p:cNvPr id="19" name="10 - TextBox">
                <a:extLst>
                  <a:ext uri="{FF2B5EF4-FFF2-40B4-BE49-F238E27FC236}">
                    <a16:creationId xmlns:a16="http://schemas.microsoft.com/office/drawing/2014/main" id="{5C5CDF53-BD15-43D2-A28B-3EC7F85EA49D}"/>
                  </a:ext>
                </a:extLst>
              </p:cNvPr>
              <p:cNvSpPr txBox="1"/>
              <p:nvPr/>
            </p:nvSpPr>
            <p:spPr>
              <a:xfrm>
                <a:off x="7824553" y="3741164"/>
                <a:ext cx="1652613" cy="28228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b="1" dirty="0">
                    <a:solidFill>
                      <a:srgbClr val="008000"/>
                    </a:solidFill>
                    <a:cs typeface="Times New Roman" pitchFamily="18"/>
                  </a:rPr>
                  <a:t>Βιοαποικοδομήσιμα</a:t>
                </a:r>
              </a:p>
            </p:txBody>
          </p:sp>
          <p:sp>
            <p:nvSpPr>
              <p:cNvPr id="20" name="11 - TextBox">
                <a:extLst>
                  <a:ext uri="{FF2B5EF4-FFF2-40B4-BE49-F238E27FC236}">
                    <a16:creationId xmlns:a16="http://schemas.microsoft.com/office/drawing/2014/main" id="{D93D34AE-03B9-4FD2-9118-654181568D67}"/>
                  </a:ext>
                </a:extLst>
              </p:cNvPr>
              <p:cNvSpPr txBox="1"/>
              <p:nvPr/>
            </p:nvSpPr>
            <p:spPr>
              <a:xfrm>
                <a:off x="3919242" y="4077071"/>
                <a:ext cx="1614636" cy="92315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dirty="0">
                    <a:solidFill>
                      <a:srgbClr val="000000"/>
                    </a:solidFill>
                    <a:cs typeface="Times New Roman" pitchFamily="18"/>
                  </a:rPr>
                  <a:t>Συμβατικά πλαστικά</a:t>
                </a:r>
                <a:endParaRPr lang="en-US" sz="1400" dirty="0">
                  <a:solidFill>
                    <a:srgbClr val="000000"/>
                  </a:solidFill>
                  <a:cs typeface="Times New Roman" pitchFamily="18"/>
                </a:endParaRP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dirty="0">
                    <a:solidFill>
                      <a:srgbClr val="000000"/>
                    </a:solidFill>
                    <a:cs typeface="Times New Roman" pitchFamily="18"/>
                  </a:rPr>
                  <a:t>π.χ.</a:t>
                </a:r>
                <a:r>
                  <a:rPr lang="en-US" sz="1400" dirty="0">
                    <a:solidFill>
                      <a:srgbClr val="000000"/>
                    </a:solidFill>
                    <a:cs typeface="Times New Roman" pitchFamily="18"/>
                  </a:rPr>
                  <a:t> PE, PP, PS, 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dirty="0">
                    <a:solidFill>
                      <a:srgbClr val="000000"/>
                    </a:solidFill>
                    <a:cs typeface="Times New Roman" pitchFamily="18"/>
                  </a:rPr>
                  <a:t>PVC, PC, PET</a:t>
                </a:r>
                <a:endParaRPr lang="el-GR" sz="1400" dirty="0">
                  <a:solidFill>
                    <a:srgbClr val="000000"/>
                  </a:solidFill>
                  <a:cs typeface="Times New Roman" pitchFamily="18"/>
                </a:endParaRP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400" dirty="0">
                  <a:solidFill>
                    <a:srgbClr val="000000"/>
                  </a:solidFill>
                  <a:cs typeface="Times New Roman" pitchFamily="18"/>
                </a:endParaRPr>
              </a:p>
            </p:txBody>
          </p:sp>
          <p:sp>
            <p:nvSpPr>
              <p:cNvPr id="21" name="12 - TextBox">
                <a:extLst>
                  <a:ext uri="{FF2B5EF4-FFF2-40B4-BE49-F238E27FC236}">
                    <a16:creationId xmlns:a16="http://schemas.microsoft.com/office/drawing/2014/main" id="{3D04FF3C-1FDA-46F6-90FD-D029E4068780}"/>
                  </a:ext>
                </a:extLst>
              </p:cNvPr>
              <p:cNvSpPr txBox="1"/>
              <p:nvPr/>
            </p:nvSpPr>
            <p:spPr>
              <a:xfrm>
                <a:off x="2027261" y="1785694"/>
                <a:ext cx="2465944" cy="49590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b="1" dirty="0">
                    <a:solidFill>
                      <a:srgbClr val="008000"/>
                    </a:solidFill>
                    <a:cs typeface="Times New Roman" pitchFamily="18"/>
                  </a:rPr>
                  <a:t>Από ανανεώσιμες</a:t>
                </a:r>
                <a:r>
                  <a:rPr lang="en-US" sz="1400" b="1" dirty="0">
                    <a:solidFill>
                      <a:srgbClr val="008000"/>
                    </a:solidFill>
                    <a:cs typeface="Times New Roman" pitchFamily="18"/>
                  </a:rPr>
                  <a:t> </a:t>
                </a:r>
                <a:r>
                  <a:rPr lang="el-GR" sz="1400" b="1" dirty="0">
                    <a:solidFill>
                      <a:srgbClr val="008000"/>
                    </a:solidFill>
                    <a:cs typeface="Times New Roman" pitchFamily="18"/>
                  </a:rPr>
                  <a:t> πρώτες ύλες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dirty="0">
                    <a:solidFill>
                      <a:srgbClr val="000000"/>
                    </a:solidFill>
                    <a:cs typeface="Times New Roman" pitchFamily="18"/>
                  </a:rPr>
                  <a:t>και </a:t>
                </a:r>
                <a:r>
                  <a:rPr lang="el-GR" sz="1400" b="1" dirty="0">
                    <a:solidFill>
                      <a:srgbClr val="000000"/>
                    </a:solidFill>
                    <a:cs typeface="Times New Roman" pitchFamily="18"/>
                  </a:rPr>
                  <a:t>μη</a:t>
                </a:r>
                <a:r>
                  <a:rPr lang="el-GR" sz="1400" dirty="0">
                    <a:solidFill>
                      <a:srgbClr val="000000"/>
                    </a:solidFill>
                    <a:cs typeface="Times New Roman" pitchFamily="18"/>
                  </a:rPr>
                  <a:t> βιοαποικοδομήσιμα</a:t>
                </a:r>
              </a:p>
            </p:txBody>
          </p:sp>
          <p:sp>
            <p:nvSpPr>
              <p:cNvPr id="22" name="13 - TextBox">
                <a:extLst>
                  <a:ext uri="{FF2B5EF4-FFF2-40B4-BE49-F238E27FC236}">
                    <a16:creationId xmlns:a16="http://schemas.microsoft.com/office/drawing/2014/main" id="{4B0165FE-73D8-4517-A1D6-563533C238DD}"/>
                  </a:ext>
                </a:extLst>
              </p:cNvPr>
              <p:cNvSpPr txBox="1"/>
              <p:nvPr/>
            </p:nvSpPr>
            <p:spPr>
              <a:xfrm>
                <a:off x="7287621" y="1791646"/>
                <a:ext cx="2465944" cy="49590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b="1" dirty="0">
                    <a:solidFill>
                      <a:srgbClr val="008000"/>
                    </a:solidFill>
                    <a:cs typeface="Times New Roman" pitchFamily="18"/>
                  </a:rPr>
                  <a:t>Από ανανεώσιμες πρώτες ύλες 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b="1" dirty="0">
                    <a:solidFill>
                      <a:srgbClr val="008000"/>
                    </a:solidFill>
                    <a:cs typeface="Times New Roman" pitchFamily="18"/>
                  </a:rPr>
                  <a:t>και βιοαποικοδομήσιμα</a:t>
                </a:r>
              </a:p>
            </p:txBody>
          </p:sp>
          <p:sp>
            <p:nvSpPr>
              <p:cNvPr id="23" name="14 - TextBox">
                <a:extLst>
                  <a:ext uri="{FF2B5EF4-FFF2-40B4-BE49-F238E27FC236}">
                    <a16:creationId xmlns:a16="http://schemas.microsoft.com/office/drawing/2014/main" id="{3AF69070-40A9-46D9-B384-C1C7E3F31A85}"/>
                  </a:ext>
                </a:extLst>
              </p:cNvPr>
              <p:cNvSpPr txBox="1"/>
              <p:nvPr/>
            </p:nvSpPr>
            <p:spPr>
              <a:xfrm>
                <a:off x="6009749" y="3940003"/>
                <a:ext cx="1315571" cy="92315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dirty="0" err="1">
                    <a:solidFill>
                      <a:srgbClr val="FFFFFF"/>
                    </a:solidFill>
                    <a:cs typeface="Times New Roman" pitchFamily="18"/>
                  </a:rPr>
                  <a:t>Βιοπλαστικά</a:t>
                </a:r>
                <a:endParaRPr lang="en-US" sz="1400" dirty="0">
                  <a:solidFill>
                    <a:srgbClr val="FFFFFF"/>
                  </a:solidFill>
                  <a:cs typeface="Times New Roman" pitchFamily="18"/>
                </a:endParaRP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dirty="0">
                    <a:solidFill>
                      <a:srgbClr val="FFFFFF"/>
                    </a:solidFill>
                    <a:cs typeface="Times New Roman" pitchFamily="18"/>
                  </a:rPr>
                  <a:t>π.χ.</a:t>
                </a:r>
                <a:r>
                  <a:rPr lang="en-US" sz="1400" dirty="0">
                    <a:solidFill>
                      <a:srgbClr val="FFFFFF"/>
                    </a:solidFill>
                    <a:cs typeface="Times New Roman" pitchFamily="18"/>
                  </a:rPr>
                  <a:t> PBS, PBA, 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dirty="0">
                    <a:solidFill>
                      <a:srgbClr val="FFFFFF"/>
                    </a:solidFill>
                    <a:cs typeface="Times New Roman" pitchFamily="18"/>
                  </a:rPr>
                  <a:t>PCL, PBAT, PBSA</a:t>
                </a:r>
                <a:endParaRPr lang="el-GR" sz="1400" dirty="0">
                  <a:solidFill>
                    <a:srgbClr val="FFFFFF"/>
                  </a:solidFill>
                  <a:cs typeface="Times New Roman" pitchFamily="18"/>
                </a:endParaRP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1400" dirty="0">
                  <a:solidFill>
                    <a:srgbClr val="FFFFFF"/>
                  </a:solidFill>
                  <a:cs typeface="Times New Roman" pitchFamily="18"/>
                </a:endParaRPr>
              </a:p>
            </p:txBody>
          </p:sp>
          <p:sp>
            <p:nvSpPr>
              <p:cNvPr id="24" name="15 - TextBox">
                <a:extLst>
                  <a:ext uri="{FF2B5EF4-FFF2-40B4-BE49-F238E27FC236}">
                    <a16:creationId xmlns:a16="http://schemas.microsoft.com/office/drawing/2014/main" id="{56289500-9003-40D9-BC67-21692228A004}"/>
                  </a:ext>
                </a:extLst>
              </p:cNvPr>
              <p:cNvSpPr txBox="1"/>
              <p:nvPr/>
            </p:nvSpPr>
            <p:spPr>
              <a:xfrm>
                <a:off x="7495537" y="5171947"/>
                <a:ext cx="1920031" cy="70952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dirty="0">
                    <a:solidFill>
                      <a:srgbClr val="000000"/>
                    </a:solidFill>
                    <a:cs typeface="Times New Roman" pitchFamily="18"/>
                  </a:rPr>
                  <a:t>Από </a:t>
                </a:r>
                <a:r>
                  <a:rPr lang="el-GR" sz="1400" b="1" dirty="0">
                    <a:solidFill>
                      <a:srgbClr val="000000"/>
                    </a:solidFill>
                    <a:cs typeface="Times New Roman" pitchFamily="18"/>
                  </a:rPr>
                  <a:t>μη</a:t>
                </a:r>
                <a:r>
                  <a:rPr lang="el-GR" sz="1400" dirty="0">
                    <a:solidFill>
                      <a:srgbClr val="000000"/>
                    </a:solidFill>
                    <a:cs typeface="Times New Roman" pitchFamily="18"/>
                  </a:rPr>
                  <a:t> ανανεώσιμους 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dirty="0">
                    <a:solidFill>
                      <a:srgbClr val="000000"/>
                    </a:solidFill>
                    <a:cs typeface="Times New Roman" pitchFamily="18"/>
                  </a:rPr>
                  <a:t>ορυκτούς </a:t>
                </a:r>
                <a:r>
                  <a:rPr lang="el-GR" sz="1400" kern="0" dirty="0">
                    <a:solidFill>
                      <a:srgbClr val="000000"/>
                    </a:solidFill>
                    <a:cs typeface="Times New Roman" pitchFamily="18"/>
                  </a:rPr>
                  <a:t>π</a:t>
                </a:r>
                <a:r>
                  <a:rPr lang="el-GR" sz="1400" dirty="0">
                    <a:solidFill>
                      <a:srgbClr val="000000"/>
                    </a:solidFill>
                    <a:cs typeface="Times New Roman" pitchFamily="18"/>
                  </a:rPr>
                  <a:t>όρους </a:t>
                </a:r>
              </a:p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dirty="0">
                    <a:solidFill>
                      <a:srgbClr val="000000"/>
                    </a:solidFill>
                    <a:cs typeface="Times New Roman" pitchFamily="18"/>
                  </a:rPr>
                  <a:t>και </a:t>
                </a:r>
                <a:r>
                  <a:rPr lang="el-GR" sz="1400" b="1" dirty="0">
                    <a:solidFill>
                      <a:srgbClr val="008000"/>
                    </a:solidFill>
                    <a:cs typeface="Times New Roman" pitchFamily="18"/>
                  </a:rPr>
                  <a:t>βιοαποικοδομήσιμα</a:t>
                </a:r>
                <a:endParaRPr lang="en-US" sz="1400" b="1" dirty="0">
                  <a:solidFill>
                    <a:srgbClr val="008000"/>
                  </a:solidFill>
                  <a:cs typeface="Times New Roman" pitchFamily="18"/>
                </a:endParaRPr>
              </a:p>
            </p:txBody>
          </p:sp>
          <p:cxnSp>
            <p:nvCxnSpPr>
              <p:cNvPr id="25" name="17 - Ευθεία γραμμή σύνδεσης">
                <a:extLst>
                  <a:ext uri="{FF2B5EF4-FFF2-40B4-BE49-F238E27FC236}">
                    <a16:creationId xmlns:a16="http://schemas.microsoft.com/office/drawing/2014/main" id="{BF53E648-2036-4800-80A3-D3D49BA0F28F}"/>
                  </a:ext>
                </a:extLst>
              </p:cNvPr>
              <p:cNvCxnSpPr/>
              <p:nvPr/>
            </p:nvCxnSpPr>
            <p:spPr>
              <a:xfrm flipH="1">
                <a:off x="5708288" y="2260259"/>
                <a:ext cx="20839" cy="2985224"/>
              </a:xfrm>
              <a:prstGeom prst="straightConnector1">
                <a:avLst/>
              </a:prstGeom>
              <a:noFill/>
              <a:ln w="38103" cap="flat">
                <a:solidFill>
                  <a:srgbClr val="003399"/>
                </a:solidFill>
                <a:prstDash val="solid"/>
                <a:miter/>
              </a:ln>
            </p:spPr>
          </p:cxnSp>
          <p:cxnSp>
            <p:nvCxnSpPr>
              <p:cNvPr id="26" name="19 - Ευθεία γραμμή σύνδεσης">
                <a:extLst>
                  <a:ext uri="{FF2B5EF4-FFF2-40B4-BE49-F238E27FC236}">
                    <a16:creationId xmlns:a16="http://schemas.microsoft.com/office/drawing/2014/main" id="{0B6B2331-2C7D-43DD-9876-22137B2267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4863" y="3865522"/>
                <a:ext cx="4051170" cy="15393"/>
              </a:xfrm>
              <a:prstGeom prst="straightConnector1">
                <a:avLst/>
              </a:prstGeom>
              <a:noFill/>
              <a:ln w="38103" cap="flat">
                <a:solidFill>
                  <a:srgbClr val="003399"/>
                </a:solidFill>
                <a:prstDash val="solid"/>
                <a:miter/>
              </a:ln>
            </p:spPr>
          </p:cxnSp>
          <p:cxnSp>
            <p:nvCxnSpPr>
              <p:cNvPr id="27" name="21 - Ευθεία γραμμή σύνδεσης">
                <a:extLst>
                  <a:ext uri="{FF2B5EF4-FFF2-40B4-BE49-F238E27FC236}">
                    <a16:creationId xmlns:a16="http://schemas.microsoft.com/office/drawing/2014/main" id="{73BB80DC-FAFA-4EBE-B300-AEF042ADE8EB}"/>
                  </a:ext>
                </a:extLst>
              </p:cNvPr>
              <p:cNvCxnSpPr/>
              <p:nvPr/>
            </p:nvCxnSpPr>
            <p:spPr>
              <a:xfrm>
                <a:off x="7308159" y="5063023"/>
                <a:ext cx="184599" cy="182789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</a:ln>
            </p:spPr>
          </p:cxnSp>
          <p:cxnSp>
            <p:nvCxnSpPr>
              <p:cNvPr id="28" name="23 - Ευθεία γραμμή σύνδεσης">
                <a:extLst>
                  <a:ext uri="{FF2B5EF4-FFF2-40B4-BE49-F238E27FC236}">
                    <a16:creationId xmlns:a16="http://schemas.microsoft.com/office/drawing/2014/main" id="{C947F464-F445-4057-B718-F7BA6208B5D1}"/>
                  </a:ext>
                </a:extLst>
              </p:cNvPr>
              <p:cNvCxnSpPr/>
              <p:nvPr/>
            </p:nvCxnSpPr>
            <p:spPr>
              <a:xfrm flipH="1">
                <a:off x="7369689" y="2317720"/>
                <a:ext cx="184617" cy="121862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</a:ln>
            </p:spPr>
          </p:cxnSp>
          <p:sp>
            <p:nvSpPr>
              <p:cNvPr id="29" name="24 - TextBox">
                <a:extLst>
                  <a:ext uri="{FF2B5EF4-FFF2-40B4-BE49-F238E27FC236}">
                    <a16:creationId xmlns:a16="http://schemas.microsoft.com/office/drawing/2014/main" id="{AD9EE4F1-4B6B-4B9E-A0D0-0E78BEB6BD8E}"/>
                  </a:ext>
                </a:extLst>
              </p:cNvPr>
              <p:cNvSpPr txBox="1"/>
              <p:nvPr/>
            </p:nvSpPr>
            <p:spPr>
              <a:xfrm>
                <a:off x="1701960" y="3722724"/>
                <a:ext cx="1899461" cy="28228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1" compatLnSpc="1">
                <a:spAutoFit/>
              </a:bodyPr>
              <a:lstStyle/>
              <a:p>
                <a:pPr algn="ct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1400" b="1" dirty="0">
                    <a:solidFill>
                      <a:srgbClr val="000000"/>
                    </a:solidFill>
                    <a:cs typeface="Times New Roman" pitchFamily="18"/>
                  </a:rPr>
                  <a:t>Μη </a:t>
                </a:r>
                <a:r>
                  <a:rPr lang="el-GR" sz="1400" dirty="0">
                    <a:solidFill>
                      <a:srgbClr val="000000"/>
                    </a:solidFill>
                    <a:cs typeface="Times New Roman" pitchFamily="18"/>
                  </a:rPr>
                  <a:t>βιοαποικοδομήσιμα</a:t>
                </a:r>
              </a:p>
            </p:txBody>
          </p:sp>
        </p:grpSp>
        <p:sp>
          <p:nvSpPr>
            <p:cNvPr id="7" name="22 - Ορθογώνιο">
              <a:extLst>
                <a:ext uri="{FF2B5EF4-FFF2-40B4-BE49-F238E27FC236}">
                  <a16:creationId xmlns:a16="http://schemas.microsoft.com/office/drawing/2014/main" id="{866B5A70-5A04-4518-ABCC-624A531BC8A3}"/>
                </a:ext>
              </a:extLst>
            </p:cNvPr>
            <p:cNvSpPr/>
            <p:nvPr/>
          </p:nvSpPr>
          <p:spPr>
            <a:xfrm>
              <a:off x="1763685" y="5589243"/>
              <a:ext cx="1124343" cy="137328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750">
                  <a:solidFill>
                    <a:srgbClr val="000000"/>
                  </a:solidFill>
                </a:rPr>
                <a:t>Source http://www.futuramat.com</a:t>
              </a:r>
              <a:endParaRPr lang="el-GR" sz="750">
                <a:solidFill>
                  <a:srgbClr val="000000"/>
                </a:solidFill>
              </a:endParaRPr>
            </a:p>
          </p:txBody>
        </p:sp>
        <p:sp>
          <p:nvSpPr>
            <p:cNvPr id="8" name="3 - Θέση αριθμού διαφάνειας">
              <a:extLst>
                <a:ext uri="{FF2B5EF4-FFF2-40B4-BE49-F238E27FC236}">
                  <a16:creationId xmlns:a16="http://schemas.microsoft.com/office/drawing/2014/main" id="{49C58601-5D53-4CDF-BE2E-2C3194956327}"/>
                </a:ext>
              </a:extLst>
            </p:cNvPr>
            <p:cNvSpPr txBox="1"/>
            <p:nvPr/>
          </p:nvSpPr>
          <p:spPr>
            <a:xfrm>
              <a:off x="6212162" y="5624514"/>
              <a:ext cx="1600197" cy="2738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ctr" anchorCtr="0" compatLnSpc="1">
              <a:noAutofit/>
            </a:bodyPr>
            <a:lstStyle/>
            <a:p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fld id="{515D6A6D-68AB-4C71-BC04-2902C066689C}" type="slidenum">
                <a:rPr lang="de-AT" sz="900">
                  <a:solidFill>
                    <a:srgbClr val="898989"/>
                  </a:solidFill>
                </a:rPr>
                <a:pPr algn="r" defTabSz="6858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t>13</a:t>
              </a:fld>
              <a:endParaRPr lang="de-AT" sz="900">
                <a:solidFill>
                  <a:srgbClr val="898989"/>
                </a:solidFill>
              </a:endParaRPr>
            </a:p>
          </p:txBody>
        </p:sp>
        <p:sp>
          <p:nvSpPr>
            <p:cNvPr id="9" name="26 - TextBox">
              <a:extLst>
                <a:ext uri="{FF2B5EF4-FFF2-40B4-BE49-F238E27FC236}">
                  <a16:creationId xmlns:a16="http://schemas.microsoft.com/office/drawing/2014/main" id="{8DDA3135-FC3B-4969-AE3D-8D9533F3C794}"/>
                </a:ext>
              </a:extLst>
            </p:cNvPr>
            <p:cNvSpPr txBox="1"/>
            <p:nvPr/>
          </p:nvSpPr>
          <p:spPr>
            <a:xfrm>
              <a:off x="1552901" y="4703361"/>
              <a:ext cx="1587183" cy="5321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1" compatLnSpc="1">
              <a:sp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400" dirty="0">
                  <a:solidFill>
                    <a:srgbClr val="000000"/>
                  </a:solidFill>
                  <a:cs typeface="Times New Roman" pitchFamily="18"/>
                </a:rPr>
                <a:t>Από </a:t>
              </a:r>
              <a:r>
                <a:rPr lang="el-GR" sz="1400" b="1" dirty="0">
                  <a:solidFill>
                    <a:srgbClr val="000000"/>
                  </a:solidFill>
                  <a:cs typeface="Times New Roman" pitchFamily="18"/>
                </a:rPr>
                <a:t>μη</a:t>
              </a:r>
              <a:r>
                <a:rPr lang="el-GR" sz="1400" dirty="0">
                  <a:solidFill>
                    <a:srgbClr val="000000"/>
                  </a:solidFill>
                  <a:cs typeface="Times New Roman" pitchFamily="18"/>
                </a:rPr>
                <a:t> ανανεώσιμους </a:t>
              </a: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400" kern="0" dirty="0">
                  <a:solidFill>
                    <a:srgbClr val="000000"/>
                  </a:solidFill>
                  <a:cs typeface="Times New Roman" pitchFamily="18"/>
                </a:rPr>
                <a:t>ο</a:t>
              </a:r>
              <a:r>
                <a:rPr lang="el-GR" sz="1400" dirty="0">
                  <a:solidFill>
                    <a:srgbClr val="000000"/>
                  </a:solidFill>
                  <a:cs typeface="Times New Roman" pitchFamily="18"/>
                </a:rPr>
                <a:t>ρυκτούς πόρους </a:t>
              </a: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400" dirty="0">
                  <a:solidFill>
                    <a:srgbClr val="000000"/>
                  </a:solidFill>
                  <a:cs typeface="Times New Roman" pitchFamily="18"/>
                </a:rPr>
                <a:t>και </a:t>
              </a:r>
              <a:r>
                <a:rPr lang="el-GR" sz="1400" b="1" dirty="0">
                  <a:solidFill>
                    <a:srgbClr val="000000"/>
                  </a:solidFill>
                  <a:cs typeface="Times New Roman" pitchFamily="18"/>
                </a:rPr>
                <a:t>μη</a:t>
              </a:r>
              <a:r>
                <a:rPr lang="el-GR" sz="1400" dirty="0">
                  <a:solidFill>
                    <a:srgbClr val="000000"/>
                  </a:solidFill>
                  <a:cs typeface="Times New Roman" pitchFamily="18"/>
                </a:rPr>
                <a:t> </a:t>
              </a:r>
              <a:r>
                <a:rPr lang="el-GR" sz="1400" dirty="0" err="1">
                  <a:solidFill>
                    <a:srgbClr val="000000"/>
                  </a:solidFill>
                  <a:cs typeface="Times New Roman" pitchFamily="18"/>
                </a:rPr>
                <a:t>βιοαποικοδομήσιμα</a:t>
              </a:r>
              <a:endParaRPr lang="en-US" sz="1400" dirty="0">
                <a:solidFill>
                  <a:srgbClr val="000000"/>
                </a:solidFill>
                <a:cs typeface="Times New Roman" pitchFamily="18"/>
              </a:endParaRPr>
            </a:p>
          </p:txBody>
        </p:sp>
        <p:cxnSp>
          <p:nvCxnSpPr>
            <p:cNvPr id="10" name="27 - Ευθεία γραμμή σύνδεσης">
              <a:extLst>
                <a:ext uri="{FF2B5EF4-FFF2-40B4-BE49-F238E27FC236}">
                  <a16:creationId xmlns:a16="http://schemas.microsoft.com/office/drawing/2014/main" id="{2DED063F-0B36-4DA6-8BB4-0F4208A6685E}"/>
                </a:ext>
              </a:extLst>
            </p:cNvPr>
            <p:cNvCxnSpPr/>
            <p:nvPr/>
          </p:nvCxnSpPr>
          <p:spPr>
            <a:xfrm flipH="1">
              <a:off x="3043197" y="4617134"/>
              <a:ext cx="133127" cy="147639"/>
            </a:xfrm>
            <a:prstGeom prst="straightConnector1">
              <a:avLst/>
            </a:prstGeom>
            <a:noFill/>
            <a:ln w="19046" cap="flat">
              <a:solidFill>
                <a:srgbClr val="000000"/>
              </a:solidFill>
              <a:prstDash val="solid"/>
              <a:miter/>
            </a:ln>
          </p:spPr>
        </p:cxnSp>
      </p:grpSp>
      <p:sp>
        <p:nvSpPr>
          <p:cNvPr id="2" name="Οβάλ 1">
            <a:extLst>
              <a:ext uri="{FF2B5EF4-FFF2-40B4-BE49-F238E27FC236}">
                <a16:creationId xmlns:a16="http://schemas.microsoft.com/office/drawing/2014/main" id="{DB7C30DA-4C8C-4CE1-A7DF-929E7B46EACB}"/>
              </a:ext>
            </a:extLst>
          </p:cNvPr>
          <p:cNvSpPr/>
          <p:nvPr/>
        </p:nvSpPr>
        <p:spPr>
          <a:xfrm>
            <a:off x="3783872" y="4032631"/>
            <a:ext cx="2048746" cy="1037445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67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F25E8C90-FFC9-4DFE-AD7D-5C4AA5F76F21}"/>
              </a:ext>
            </a:extLst>
          </p:cNvPr>
          <p:cNvGrpSpPr/>
          <p:nvPr/>
        </p:nvGrpSpPr>
        <p:grpSpPr>
          <a:xfrm>
            <a:off x="433372" y="2060173"/>
            <a:ext cx="7226391" cy="4050797"/>
            <a:chOff x="575420" y="1793473"/>
            <a:chExt cx="7226391" cy="4050797"/>
          </a:xfrm>
        </p:grpSpPr>
        <p:sp>
          <p:nvSpPr>
            <p:cNvPr id="3" name="Rectangle: Rounded Corners 47">
              <a:extLst>
                <a:ext uri="{FF2B5EF4-FFF2-40B4-BE49-F238E27FC236}">
                  <a16:creationId xmlns:a16="http://schemas.microsoft.com/office/drawing/2014/main" id="{6471CCA1-F2A7-4972-ABF7-63EA5328C997}"/>
                </a:ext>
              </a:extLst>
            </p:cNvPr>
            <p:cNvSpPr/>
            <p:nvPr/>
          </p:nvSpPr>
          <p:spPr>
            <a:xfrm>
              <a:off x="1811474" y="5308234"/>
              <a:ext cx="4915522" cy="536036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0066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" name="Rectangle: Rounded Corners 46">
              <a:extLst>
                <a:ext uri="{FF2B5EF4-FFF2-40B4-BE49-F238E27FC236}">
                  <a16:creationId xmlns:a16="http://schemas.microsoft.com/office/drawing/2014/main" id="{5E397921-BBBC-4F1A-9889-38FD34E839DA}"/>
                </a:ext>
              </a:extLst>
            </p:cNvPr>
            <p:cNvSpPr/>
            <p:nvPr/>
          </p:nvSpPr>
          <p:spPr>
            <a:xfrm>
              <a:off x="582112" y="3543111"/>
              <a:ext cx="7152324" cy="1101029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006600"/>
            </a:solidFill>
            <a:ln w="38103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3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" name="Rectangle: Rounded Corners 45">
              <a:extLst>
                <a:ext uri="{FF2B5EF4-FFF2-40B4-BE49-F238E27FC236}">
                  <a16:creationId xmlns:a16="http://schemas.microsoft.com/office/drawing/2014/main" id="{56741F9E-AC79-4276-9C68-2FB62A628FE3}"/>
                </a:ext>
              </a:extLst>
            </p:cNvPr>
            <p:cNvSpPr/>
            <p:nvPr/>
          </p:nvSpPr>
          <p:spPr>
            <a:xfrm>
              <a:off x="1776009" y="2220270"/>
              <a:ext cx="5111011" cy="587483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0066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l-GR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FF36CD41-7FBB-4CD1-8A3F-9CA29B067432}"/>
                </a:ext>
              </a:extLst>
            </p:cNvPr>
            <p:cNvSpPr txBox="1"/>
            <p:nvPr/>
          </p:nvSpPr>
          <p:spPr>
            <a:xfrm>
              <a:off x="2662741" y="1793473"/>
              <a:ext cx="3268460" cy="33855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Ι. Τροποποίηση φυσικών πολυμερών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7A823639-88AC-46FE-8804-3ADB35E485DC}"/>
                </a:ext>
              </a:extLst>
            </p:cNvPr>
            <p:cNvSpPr txBox="1"/>
            <p:nvPr/>
          </p:nvSpPr>
          <p:spPr>
            <a:xfrm>
              <a:off x="1918880" y="2273326"/>
              <a:ext cx="1802866" cy="49244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3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Φυσικά πολυμερή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3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(π.χ. άμυλο, κυτταρίνη) 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FC8B483-DBD8-4CDE-9350-F4EDF01C2A57}"/>
                </a:ext>
              </a:extLst>
            </p:cNvPr>
            <p:cNvCxnSpPr/>
            <p:nvPr/>
          </p:nvCxnSpPr>
          <p:spPr>
            <a:xfrm>
              <a:off x="3724750" y="2514245"/>
              <a:ext cx="1357584" cy="0"/>
            </a:xfrm>
            <a:prstGeom prst="straightConnector1">
              <a:avLst/>
            </a:prstGeom>
            <a:noFill/>
            <a:ln w="38103" cap="flat">
              <a:solidFill>
                <a:srgbClr val="FFFFFF"/>
              </a:solidFill>
              <a:prstDash val="solid"/>
              <a:miter/>
              <a:tailEnd type="arrow"/>
            </a:ln>
          </p:spPr>
        </p:cxn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44DF9D3-0FEB-48F3-ADCA-F8AA4AED526C}"/>
                </a:ext>
              </a:extLst>
            </p:cNvPr>
            <p:cNvSpPr txBox="1"/>
            <p:nvPr/>
          </p:nvSpPr>
          <p:spPr>
            <a:xfrm>
              <a:off x="5157383" y="2273326"/>
              <a:ext cx="1538178" cy="461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Βιοπλαστικά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(π.χ. οξική κυτταρίνη)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60F0183-3063-49C7-BE59-12E6FEE73273}"/>
                </a:ext>
              </a:extLst>
            </p:cNvPr>
            <p:cNvSpPr txBox="1"/>
            <p:nvPr/>
          </p:nvSpPr>
          <p:spPr>
            <a:xfrm>
              <a:off x="575420" y="3736717"/>
              <a:ext cx="1446550" cy="6463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Βιομάζα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(λιγνίνη, κυτταρίνη,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άμυλο, σάκχαρα)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47B04DB-B284-4ABB-9B98-A9A82002400F}"/>
                </a:ext>
              </a:extLst>
            </p:cNvPr>
            <p:cNvSpPr txBox="1"/>
            <p:nvPr/>
          </p:nvSpPr>
          <p:spPr>
            <a:xfrm>
              <a:off x="1702960" y="3122060"/>
              <a:ext cx="5196423" cy="33855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ΙΙ. Μετατροπή της βιομάζας σε μονομερή και πολυμερισμός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9E5D26A-1B65-42C4-92D9-23CB129C78F2}"/>
                </a:ext>
              </a:extLst>
            </p:cNvPr>
            <p:cNvSpPr txBox="1"/>
            <p:nvPr/>
          </p:nvSpPr>
          <p:spPr>
            <a:xfrm>
              <a:off x="3504739" y="3567297"/>
              <a:ext cx="1485087" cy="461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Νέα μονομερή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(π.χ. λακτίδια, </a:t>
              </a:r>
              <a:r>
                <a:rPr lang="en-US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FDCA</a:t>
              </a: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)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81A6FB8-A185-4510-97C2-F86E2185BCD2}"/>
                </a:ext>
              </a:extLst>
            </p:cNvPr>
            <p:cNvSpPr txBox="1"/>
            <p:nvPr/>
          </p:nvSpPr>
          <p:spPr>
            <a:xfrm>
              <a:off x="3120234" y="4103217"/>
              <a:ext cx="2294474" cy="461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Συμβατικά μονομερή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(π.χ. αιθυλένιο, τερεφθαλικό οξύ)</a:t>
              </a:r>
            </a:p>
          </p:txBody>
        </p: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B3412642-8B7C-4C1A-999C-C17C4FFF393E}"/>
                </a:ext>
              </a:extLst>
            </p:cNvPr>
            <p:cNvGrpSpPr/>
            <p:nvPr/>
          </p:nvGrpSpPr>
          <p:grpSpPr>
            <a:xfrm>
              <a:off x="1964797" y="3731146"/>
              <a:ext cx="1331331" cy="719999"/>
              <a:chOff x="3149016" y="3870375"/>
              <a:chExt cx="1439779" cy="733299"/>
            </a:xfrm>
          </p:grpSpPr>
          <p:cxnSp>
            <p:nvCxnSpPr>
              <p:cNvPr id="16" name="Straight Connector 19">
                <a:extLst>
                  <a:ext uri="{FF2B5EF4-FFF2-40B4-BE49-F238E27FC236}">
                    <a16:creationId xmlns:a16="http://schemas.microsoft.com/office/drawing/2014/main" id="{8116A6B2-9ACE-48A8-8BDF-023A1E3781D8}"/>
                  </a:ext>
                </a:extLst>
              </p:cNvPr>
              <p:cNvCxnSpPr/>
              <p:nvPr/>
            </p:nvCxnSpPr>
            <p:spPr>
              <a:xfrm>
                <a:off x="3149016" y="4601439"/>
                <a:ext cx="1128808" cy="0"/>
              </a:xfrm>
              <a:prstGeom prst="straightConnector1">
                <a:avLst/>
              </a:prstGeom>
              <a:noFill/>
              <a:ln w="38103" cap="flat">
                <a:solidFill>
                  <a:srgbClr val="FFFFFF"/>
                </a:solidFill>
                <a:prstDash val="solid"/>
                <a:miter/>
              </a:ln>
            </p:spPr>
          </p:cxnSp>
          <p:cxnSp>
            <p:nvCxnSpPr>
              <p:cNvPr id="17" name="Straight Connector 20">
                <a:extLst>
                  <a:ext uri="{FF2B5EF4-FFF2-40B4-BE49-F238E27FC236}">
                    <a16:creationId xmlns:a16="http://schemas.microsoft.com/office/drawing/2014/main" id="{E6C0C768-75CE-45A2-B984-21416761098B}"/>
                  </a:ext>
                </a:extLst>
              </p:cNvPr>
              <p:cNvCxnSpPr/>
              <p:nvPr/>
            </p:nvCxnSpPr>
            <p:spPr>
              <a:xfrm>
                <a:off x="3149018" y="3891236"/>
                <a:ext cx="1128808" cy="0"/>
              </a:xfrm>
              <a:prstGeom prst="straightConnector1">
                <a:avLst/>
              </a:prstGeom>
              <a:noFill/>
              <a:ln w="38103" cap="flat">
                <a:solidFill>
                  <a:srgbClr val="FFFFFF"/>
                </a:solidFill>
                <a:prstDash val="solid"/>
                <a:miter/>
              </a:ln>
            </p:spPr>
          </p:cxnSp>
          <p:cxnSp>
            <p:nvCxnSpPr>
              <p:cNvPr id="18" name="Straight Connector 22">
                <a:extLst>
                  <a:ext uri="{FF2B5EF4-FFF2-40B4-BE49-F238E27FC236}">
                    <a16:creationId xmlns:a16="http://schemas.microsoft.com/office/drawing/2014/main" id="{8122EBAF-62EE-4208-9C85-3C8EFF958F44}"/>
                  </a:ext>
                </a:extLst>
              </p:cNvPr>
              <p:cNvCxnSpPr/>
              <p:nvPr/>
            </p:nvCxnSpPr>
            <p:spPr>
              <a:xfrm>
                <a:off x="4277826" y="3870375"/>
                <a:ext cx="0" cy="733299"/>
              </a:xfrm>
              <a:prstGeom prst="straightConnector1">
                <a:avLst/>
              </a:prstGeom>
              <a:noFill/>
              <a:ln w="38103" cap="flat">
                <a:solidFill>
                  <a:srgbClr val="FFFFFF"/>
                </a:solidFill>
                <a:prstDash val="solid"/>
                <a:miter/>
              </a:ln>
            </p:spPr>
          </p:cxnSp>
          <p:cxnSp>
            <p:nvCxnSpPr>
              <p:cNvPr id="19" name="Straight Arrow Connector 24">
                <a:extLst>
                  <a:ext uri="{FF2B5EF4-FFF2-40B4-BE49-F238E27FC236}">
                    <a16:creationId xmlns:a16="http://schemas.microsoft.com/office/drawing/2014/main" id="{9E32DD97-5807-4BD0-B7D8-07F053D23F86}"/>
                  </a:ext>
                </a:extLst>
              </p:cNvPr>
              <p:cNvCxnSpPr/>
              <p:nvPr/>
            </p:nvCxnSpPr>
            <p:spPr>
              <a:xfrm>
                <a:off x="4277826" y="4253158"/>
                <a:ext cx="310969" cy="0"/>
              </a:xfrm>
              <a:prstGeom prst="straightConnector1">
                <a:avLst/>
              </a:prstGeom>
              <a:noFill/>
              <a:ln w="38103" cap="flat">
                <a:solidFill>
                  <a:srgbClr val="FFFFFF"/>
                </a:solidFill>
                <a:prstDash val="solid"/>
                <a:miter/>
                <a:tailEnd type="arrow"/>
              </a:ln>
            </p:spPr>
          </p:cxnSp>
        </p:grp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2B15D39D-5FA5-4FFE-A52A-2CDAE0AA34D7}"/>
                </a:ext>
              </a:extLst>
            </p:cNvPr>
            <p:cNvSpPr txBox="1"/>
            <p:nvPr/>
          </p:nvSpPr>
          <p:spPr>
            <a:xfrm>
              <a:off x="1939646" y="3516340"/>
              <a:ext cx="799513" cy="461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Χημική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κατάλυση</a:t>
              </a:r>
            </a:p>
          </p:txBody>
        </p:sp>
        <p:sp>
          <p:nvSpPr>
            <p:cNvPr id="21" name="TextBox 30">
              <a:extLst>
                <a:ext uri="{FF2B5EF4-FFF2-40B4-BE49-F238E27FC236}">
                  <a16:creationId xmlns:a16="http://schemas.microsoft.com/office/drawing/2014/main" id="{F4E5D5BD-184C-4EFD-AE27-F5920D4A4B25}"/>
                </a:ext>
              </a:extLst>
            </p:cNvPr>
            <p:cNvSpPr txBox="1"/>
            <p:nvPr/>
          </p:nvSpPr>
          <p:spPr>
            <a:xfrm>
              <a:off x="1939768" y="4203014"/>
              <a:ext cx="821058" cy="461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Βιοχημική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κατάλυση</a:t>
              </a:r>
            </a:p>
          </p:txBody>
        </p:sp>
        <p:grpSp>
          <p:nvGrpSpPr>
            <p:cNvPr id="22" name="Group 37">
              <a:extLst>
                <a:ext uri="{FF2B5EF4-FFF2-40B4-BE49-F238E27FC236}">
                  <a16:creationId xmlns:a16="http://schemas.microsoft.com/office/drawing/2014/main" id="{0F92CB10-24B3-431D-830A-86B4AEB5B58F}"/>
                </a:ext>
              </a:extLst>
            </p:cNvPr>
            <p:cNvGrpSpPr/>
            <p:nvPr/>
          </p:nvGrpSpPr>
          <p:grpSpPr>
            <a:xfrm>
              <a:off x="5351443" y="3724473"/>
              <a:ext cx="600075" cy="721696"/>
              <a:chOff x="6811532" y="3863578"/>
              <a:chExt cx="648956" cy="735027"/>
            </a:xfrm>
          </p:grpSpPr>
          <p:cxnSp>
            <p:nvCxnSpPr>
              <p:cNvPr id="23" name="Straight Connector 32">
                <a:extLst>
                  <a:ext uri="{FF2B5EF4-FFF2-40B4-BE49-F238E27FC236}">
                    <a16:creationId xmlns:a16="http://schemas.microsoft.com/office/drawing/2014/main" id="{2A55B3BE-7260-41AB-A0CF-0435AD3465DD}"/>
                  </a:ext>
                </a:extLst>
              </p:cNvPr>
              <p:cNvCxnSpPr/>
              <p:nvPr/>
            </p:nvCxnSpPr>
            <p:spPr>
              <a:xfrm>
                <a:off x="6811532" y="3863578"/>
                <a:ext cx="310292" cy="0"/>
              </a:xfrm>
              <a:prstGeom prst="straightConnector1">
                <a:avLst/>
              </a:prstGeom>
              <a:noFill/>
              <a:ln w="38103" cap="flat">
                <a:solidFill>
                  <a:srgbClr val="FFFFFF"/>
                </a:solidFill>
                <a:prstDash val="solid"/>
                <a:miter/>
              </a:ln>
            </p:spPr>
          </p:cxnSp>
          <p:cxnSp>
            <p:nvCxnSpPr>
              <p:cNvPr id="24" name="Straight Connector 33">
                <a:extLst>
                  <a:ext uri="{FF2B5EF4-FFF2-40B4-BE49-F238E27FC236}">
                    <a16:creationId xmlns:a16="http://schemas.microsoft.com/office/drawing/2014/main" id="{6DA46496-8FD9-4B60-B7F8-15C6F8BFA392}"/>
                  </a:ext>
                </a:extLst>
              </p:cNvPr>
              <p:cNvCxnSpPr/>
              <p:nvPr/>
            </p:nvCxnSpPr>
            <p:spPr>
              <a:xfrm>
                <a:off x="6812263" y="4598605"/>
                <a:ext cx="310292" cy="0"/>
              </a:xfrm>
              <a:prstGeom prst="straightConnector1">
                <a:avLst/>
              </a:prstGeom>
              <a:noFill/>
              <a:ln w="38103" cap="flat">
                <a:solidFill>
                  <a:srgbClr val="FFFFFF"/>
                </a:solidFill>
                <a:prstDash val="solid"/>
                <a:miter/>
              </a:ln>
            </p:spPr>
          </p:cxnSp>
          <p:cxnSp>
            <p:nvCxnSpPr>
              <p:cNvPr id="25" name="Straight Connector 35">
                <a:extLst>
                  <a:ext uri="{FF2B5EF4-FFF2-40B4-BE49-F238E27FC236}">
                    <a16:creationId xmlns:a16="http://schemas.microsoft.com/office/drawing/2014/main" id="{EE06C36B-5A25-4252-B81B-48C36198065E}"/>
                  </a:ext>
                </a:extLst>
              </p:cNvPr>
              <p:cNvCxnSpPr/>
              <p:nvPr/>
            </p:nvCxnSpPr>
            <p:spPr>
              <a:xfrm>
                <a:off x="7137039" y="3870700"/>
                <a:ext cx="0" cy="714966"/>
              </a:xfrm>
              <a:prstGeom prst="straightConnector1">
                <a:avLst/>
              </a:prstGeom>
              <a:noFill/>
              <a:ln w="38103" cap="rnd">
                <a:solidFill>
                  <a:srgbClr val="FFFFFF"/>
                </a:solidFill>
                <a:prstDash val="solid"/>
                <a:miter/>
              </a:ln>
            </p:spPr>
          </p:cxnSp>
          <p:cxnSp>
            <p:nvCxnSpPr>
              <p:cNvPr id="26" name="Straight Arrow Connector 36">
                <a:extLst>
                  <a:ext uri="{FF2B5EF4-FFF2-40B4-BE49-F238E27FC236}">
                    <a16:creationId xmlns:a16="http://schemas.microsoft.com/office/drawing/2014/main" id="{E0CBE0A7-6930-4AA6-8896-7ABE90E389E5}"/>
                  </a:ext>
                </a:extLst>
              </p:cNvPr>
              <p:cNvCxnSpPr/>
              <p:nvPr/>
            </p:nvCxnSpPr>
            <p:spPr>
              <a:xfrm>
                <a:off x="7149510" y="4217963"/>
                <a:ext cx="310978" cy="0"/>
              </a:xfrm>
              <a:prstGeom prst="straightConnector1">
                <a:avLst/>
              </a:prstGeom>
              <a:noFill/>
              <a:ln w="38103" cap="flat">
                <a:solidFill>
                  <a:srgbClr val="FFFFFF"/>
                </a:solidFill>
                <a:prstDash val="solid"/>
                <a:miter/>
                <a:tailEnd type="arrow"/>
              </a:ln>
            </p:spPr>
          </p:cxnSp>
        </p:grpSp>
        <p:sp>
          <p:nvSpPr>
            <p:cNvPr id="27" name="TextBox 38">
              <a:extLst>
                <a:ext uri="{FF2B5EF4-FFF2-40B4-BE49-F238E27FC236}">
                  <a16:creationId xmlns:a16="http://schemas.microsoft.com/office/drawing/2014/main" id="{42C377EB-3FDC-45C3-A2BF-B800F6BDCDF0}"/>
                </a:ext>
              </a:extLst>
            </p:cNvPr>
            <p:cNvSpPr txBox="1"/>
            <p:nvPr/>
          </p:nvSpPr>
          <p:spPr>
            <a:xfrm>
              <a:off x="5837876" y="3747536"/>
              <a:ext cx="1963935" cy="6463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Βιοπλαστικά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Νέα: </a:t>
              </a:r>
              <a:r>
                <a:rPr lang="en-US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PLA, PBS, PEF, PHA, …</a:t>
              </a:r>
              <a:endParaRPr lang="el-GR" sz="1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Κλασσικά: </a:t>
              </a:r>
              <a:r>
                <a:rPr lang="en-US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bio-PE, bio-PET, …</a:t>
              </a:r>
              <a:endParaRPr lang="el-GR" sz="1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8" name="TextBox 39">
              <a:extLst>
                <a:ext uri="{FF2B5EF4-FFF2-40B4-BE49-F238E27FC236}">
                  <a16:creationId xmlns:a16="http://schemas.microsoft.com/office/drawing/2014/main" id="{35026EC2-ADAE-4B77-A9F5-DF7A7CF4F27C}"/>
                </a:ext>
              </a:extLst>
            </p:cNvPr>
            <p:cNvSpPr txBox="1"/>
            <p:nvPr/>
          </p:nvSpPr>
          <p:spPr>
            <a:xfrm>
              <a:off x="1563917" y="4910998"/>
              <a:ext cx="5395096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ΙΙΙ. Απευθείας παραγωγή σε φυτά ή μικροοργανισμούς</a:t>
              </a:r>
            </a:p>
          </p:txBody>
        </p:sp>
        <p:sp>
          <p:nvSpPr>
            <p:cNvPr id="29" name="TextBox 40">
              <a:extLst>
                <a:ext uri="{FF2B5EF4-FFF2-40B4-BE49-F238E27FC236}">
                  <a16:creationId xmlns:a16="http://schemas.microsoft.com/office/drawing/2014/main" id="{6624E7E2-9E19-4E9C-9E5B-0669018246A4}"/>
                </a:ext>
              </a:extLst>
            </p:cNvPr>
            <p:cNvSpPr txBox="1"/>
            <p:nvPr/>
          </p:nvSpPr>
          <p:spPr>
            <a:xfrm>
              <a:off x="2320094" y="5410721"/>
              <a:ext cx="851115" cy="30218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CO</a:t>
              </a:r>
              <a:r>
                <a:rPr lang="en-US" sz="1400" b="0" i="0" u="none" strike="noStrike" kern="1200" cap="none" spc="0" baseline="-25000" dirty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r>
                <a:rPr lang="en-US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+ H</a:t>
              </a:r>
              <a:r>
                <a:rPr lang="en-US" sz="1400" b="0" i="0" u="none" strike="noStrike" kern="1200" cap="none" spc="0" baseline="-25000" dirty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  <a:r>
                <a:rPr lang="en-US" sz="1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O</a:t>
              </a:r>
              <a:endParaRPr lang="el-GR" sz="1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cxnSp>
          <p:nvCxnSpPr>
            <p:cNvPr id="30" name="Straight Arrow Connector 41">
              <a:extLst>
                <a:ext uri="{FF2B5EF4-FFF2-40B4-BE49-F238E27FC236}">
                  <a16:creationId xmlns:a16="http://schemas.microsoft.com/office/drawing/2014/main" id="{DC4FE3B4-EA14-4AFC-A910-7E98C323749B}"/>
                </a:ext>
              </a:extLst>
            </p:cNvPr>
            <p:cNvCxnSpPr/>
            <p:nvPr/>
          </p:nvCxnSpPr>
          <p:spPr>
            <a:xfrm>
              <a:off x="3562779" y="5611761"/>
              <a:ext cx="1357584" cy="0"/>
            </a:xfrm>
            <a:prstGeom prst="straightConnector1">
              <a:avLst/>
            </a:prstGeom>
            <a:noFill/>
            <a:ln w="38103" cap="flat">
              <a:solidFill>
                <a:srgbClr val="FFFFFF"/>
              </a:solidFill>
              <a:prstDash val="solid"/>
              <a:miter/>
              <a:tailEnd type="arrow"/>
            </a:ln>
          </p:spPr>
        </p:cxnSp>
        <p:sp>
          <p:nvSpPr>
            <p:cNvPr id="31" name="TextBox 42">
              <a:extLst>
                <a:ext uri="{FF2B5EF4-FFF2-40B4-BE49-F238E27FC236}">
                  <a16:creationId xmlns:a16="http://schemas.microsoft.com/office/drawing/2014/main" id="{B3A5A57F-2123-458B-B4D4-38ABE428D93A}"/>
                </a:ext>
              </a:extLst>
            </p:cNvPr>
            <p:cNvSpPr txBox="1"/>
            <p:nvPr/>
          </p:nvSpPr>
          <p:spPr>
            <a:xfrm>
              <a:off x="3794294" y="2270791"/>
              <a:ext cx="1027269" cy="461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Χημική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τροποποίηση</a:t>
              </a:r>
            </a:p>
          </p:txBody>
        </p:sp>
        <p:sp>
          <p:nvSpPr>
            <p:cNvPr id="32" name="TextBox 43">
              <a:extLst>
                <a:ext uri="{FF2B5EF4-FFF2-40B4-BE49-F238E27FC236}">
                  <a16:creationId xmlns:a16="http://schemas.microsoft.com/office/drawing/2014/main" id="{34E443AC-9E22-4489-A830-F7309EF61E31}"/>
                </a:ext>
              </a:extLst>
            </p:cNvPr>
            <p:cNvSpPr txBox="1"/>
            <p:nvPr/>
          </p:nvSpPr>
          <p:spPr>
            <a:xfrm>
              <a:off x="3646825" y="5358610"/>
              <a:ext cx="1098249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Φωτοσύνθεση</a:t>
              </a:r>
            </a:p>
          </p:txBody>
        </p:sp>
        <p:sp>
          <p:nvSpPr>
            <p:cNvPr id="33" name="TextBox 44">
              <a:extLst>
                <a:ext uri="{FF2B5EF4-FFF2-40B4-BE49-F238E27FC236}">
                  <a16:creationId xmlns:a16="http://schemas.microsoft.com/office/drawing/2014/main" id="{23E7CD84-FE36-49F0-9222-6B72D8B08C10}"/>
                </a:ext>
              </a:extLst>
            </p:cNvPr>
            <p:cNvSpPr txBox="1"/>
            <p:nvPr/>
          </p:nvSpPr>
          <p:spPr>
            <a:xfrm>
              <a:off x="5288928" y="5330546"/>
              <a:ext cx="1001877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Βιοπλαστικά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(π.χ. </a:t>
              </a:r>
              <a:r>
                <a:rPr lang="en-US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PHA</a:t>
              </a:r>
              <a:r>
                <a:rPr lang="el-GR" sz="1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)</a:t>
              </a:r>
            </a:p>
          </p:txBody>
        </p:sp>
      </p:grpSp>
      <p:grpSp>
        <p:nvGrpSpPr>
          <p:cNvPr id="38" name="21 - Ομάδα">
            <a:extLst>
              <a:ext uri="{FF2B5EF4-FFF2-40B4-BE49-F238E27FC236}">
                <a16:creationId xmlns:a16="http://schemas.microsoft.com/office/drawing/2014/main" id="{E7964791-23E4-484D-B99D-A15176ADF126}"/>
              </a:ext>
            </a:extLst>
          </p:cNvPr>
          <p:cNvGrpSpPr/>
          <p:nvPr/>
        </p:nvGrpSpPr>
        <p:grpSpPr>
          <a:xfrm>
            <a:off x="8227239" y="2764557"/>
            <a:ext cx="3649619" cy="2801027"/>
            <a:chOff x="1403648" y="500674"/>
            <a:chExt cx="6264696" cy="4584510"/>
          </a:xfrm>
        </p:grpSpPr>
        <p:sp>
          <p:nvSpPr>
            <p:cNvPr id="39" name="20 - Ορθογώνιο">
              <a:extLst>
                <a:ext uri="{FF2B5EF4-FFF2-40B4-BE49-F238E27FC236}">
                  <a16:creationId xmlns:a16="http://schemas.microsoft.com/office/drawing/2014/main" id="{03022D7C-27C6-40AA-A6D2-72C4E1290BB3}"/>
                </a:ext>
              </a:extLst>
            </p:cNvPr>
            <p:cNvSpPr/>
            <p:nvPr/>
          </p:nvSpPr>
          <p:spPr>
            <a:xfrm>
              <a:off x="1763688" y="4509120"/>
              <a:ext cx="5544616" cy="576064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>
                  <a:cs typeface="Times New Roman" pitchFamily="18" charset="0"/>
                </a:rPr>
                <a:t>Βιοδιυλιστήριο</a:t>
              </a:r>
            </a:p>
          </p:txBody>
        </p:sp>
        <p:sp>
          <p:nvSpPr>
            <p:cNvPr id="40" name="21 - Ορθογώνιο">
              <a:extLst>
                <a:ext uri="{FF2B5EF4-FFF2-40B4-BE49-F238E27FC236}">
                  <a16:creationId xmlns:a16="http://schemas.microsoft.com/office/drawing/2014/main" id="{C97F7DA6-780E-4322-98B5-DFA485478B27}"/>
                </a:ext>
              </a:extLst>
            </p:cNvPr>
            <p:cNvSpPr/>
            <p:nvPr/>
          </p:nvSpPr>
          <p:spPr>
            <a:xfrm>
              <a:off x="1907704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cs typeface="Times New Roman" pitchFamily="18" charset="0"/>
              </a:endParaRPr>
            </a:p>
          </p:txBody>
        </p:sp>
        <p:sp>
          <p:nvSpPr>
            <p:cNvPr id="41" name="24 - Ορθογώνιο">
              <a:extLst>
                <a:ext uri="{FF2B5EF4-FFF2-40B4-BE49-F238E27FC236}">
                  <a16:creationId xmlns:a16="http://schemas.microsoft.com/office/drawing/2014/main" id="{AFD536FD-2A10-42AB-9643-12D45ADB2ABC}"/>
                </a:ext>
              </a:extLst>
            </p:cNvPr>
            <p:cNvSpPr/>
            <p:nvPr/>
          </p:nvSpPr>
          <p:spPr>
            <a:xfrm>
              <a:off x="2699792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cs typeface="Times New Roman" pitchFamily="18" charset="0"/>
              </a:endParaRPr>
            </a:p>
          </p:txBody>
        </p:sp>
        <p:sp>
          <p:nvSpPr>
            <p:cNvPr id="42" name="25 - Ορθογώνιο">
              <a:extLst>
                <a:ext uri="{FF2B5EF4-FFF2-40B4-BE49-F238E27FC236}">
                  <a16:creationId xmlns:a16="http://schemas.microsoft.com/office/drawing/2014/main" id="{9553A308-2D63-45F3-B2E1-138C71403AC9}"/>
                </a:ext>
              </a:extLst>
            </p:cNvPr>
            <p:cNvSpPr/>
            <p:nvPr/>
          </p:nvSpPr>
          <p:spPr>
            <a:xfrm>
              <a:off x="3491880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cs typeface="Times New Roman" pitchFamily="18" charset="0"/>
              </a:endParaRPr>
            </a:p>
          </p:txBody>
        </p:sp>
        <p:sp>
          <p:nvSpPr>
            <p:cNvPr id="43" name="26 - Ορθογώνιο">
              <a:extLst>
                <a:ext uri="{FF2B5EF4-FFF2-40B4-BE49-F238E27FC236}">
                  <a16:creationId xmlns:a16="http://schemas.microsoft.com/office/drawing/2014/main" id="{E38A2523-3940-4D03-B81A-650609B63D79}"/>
                </a:ext>
              </a:extLst>
            </p:cNvPr>
            <p:cNvSpPr/>
            <p:nvPr/>
          </p:nvSpPr>
          <p:spPr>
            <a:xfrm>
              <a:off x="4283968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cs typeface="Times New Roman" pitchFamily="18" charset="0"/>
              </a:endParaRPr>
            </a:p>
          </p:txBody>
        </p:sp>
        <p:sp>
          <p:nvSpPr>
            <p:cNvPr id="44" name="27 - Ορθογώνιο">
              <a:extLst>
                <a:ext uri="{FF2B5EF4-FFF2-40B4-BE49-F238E27FC236}">
                  <a16:creationId xmlns:a16="http://schemas.microsoft.com/office/drawing/2014/main" id="{366EEF56-2AED-4FFF-9D94-F2758901561F}"/>
                </a:ext>
              </a:extLst>
            </p:cNvPr>
            <p:cNvSpPr/>
            <p:nvPr/>
          </p:nvSpPr>
          <p:spPr>
            <a:xfrm>
              <a:off x="5076056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cs typeface="Times New Roman" pitchFamily="18" charset="0"/>
              </a:endParaRPr>
            </a:p>
          </p:txBody>
        </p:sp>
        <p:sp>
          <p:nvSpPr>
            <p:cNvPr id="45" name="28 - Ορθογώνιο">
              <a:extLst>
                <a:ext uri="{FF2B5EF4-FFF2-40B4-BE49-F238E27FC236}">
                  <a16:creationId xmlns:a16="http://schemas.microsoft.com/office/drawing/2014/main" id="{982AA976-9AA4-47AC-9279-0EBB5D8B28D5}"/>
                </a:ext>
              </a:extLst>
            </p:cNvPr>
            <p:cNvSpPr/>
            <p:nvPr/>
          </p:nvSpPr>
          <p:spPr>
            <a:xfrm>
              <a:off x="5868144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cs typeface="Times New Roman" pitchFamily="18" charset="0"/>
              </a:endParaRPr>
            </a:p>
          </p:txBody>
        </p:sp>
        <p:sp>
          <p:nvSpPr>
            <p:cNvPr id="46" name="29 - Ορθογώνιο">
              <a:extLst>
                <a:ext uri="{FF2B5EF4-FFF2-40B4-BE49-F238E27FC236}">
                  <a16:creationId xmlns:a16="http://schemas.microsoft.com/office/drawing/2014/main" id="{1FBD8AD4-67E6-486F-B130-725E34B48798}"/>
                </a:ext>
              </a:extLst>
            </p:cNvPr>
            <p:cNvSpPr/>
            <p:nvPr/>
          </p:nvSpPr>
          <p:spPr>
            <a:xfrm>
              <a:off x="6660232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cs typeface="Times New Roman" pitchFamily="18" charset="0"/>
              </a:endParaRPr>
            </a:p>
          </p:txBody>
        </p:sp>
        <p:sp>
          <p:nvSpPr>
            <p:cNvPr id="47" name="30 - TextBox">
              <a:extLst>
                <a:ext uri="{FF2B5EF4-FFF2-40B4-BE49-F238E27FC236}">
                  <a16:creationId xmlns:a16="http://schemas.microsoft.com/office/drawing/2014/main" id="{5E82C45D-9BE7-4266-86F4-B999B2F41F04}"/>
                </a:ext>
              </a:extLst>
            </p:cNvPr>
            <p:cNvSpPr txBox="1"/>
            <p:nvPr/>
          </p:nvSpPr>
          <p:spPr>
            <a:xfrm rot="16200000">
              <a:off x="1471285" y="2978977"/>
              <a:ext cx="1386194" cy="544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solidFill>
                    <a:srgbClr val="003300"/>
                  </a:solidFill>
                  <a:cs typeface="Times New Roman" pitchFamily="18" charset="0"/>
                </a:rPr>
                <a:t>Τρόφιμα</a:t>
              </a:r>
            </a:p>
          </p:txBody>
        </p:sp>
        <p:sp>
          <p:nvSpPr>
            <p:cNvPr id="48" name="31 - TextBox">
              <a:extLst>
                <a:ext uri="{FF2B5EF4-FFF2-40B4-BE49-F238E27FC236}">
                  <a16:creationId xmlns:a16="http://schemas.microsoft.com/office/drawing/2014/main" id="{2C9A8C65-0D59-444D-989F-190B1E1DB463}"/>
                </a:ext>
              </a:extLst>
            </p:cNvPr>
            <p:cNvSpPr txBox="1"/>
            <p:nvPr/>
          </p:nvSpPr>
          <p:spPr>
            <a:xfrm rot="16200000">
              <a:off x="2097930" y="2978977"/>
              <a:ext cx="1698491" cy="544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solidFill>
                    <a:srgbClr val="003300"/>
                  </a:solidFill>
                  <a:cs typeface="Times New Roman" pitchFamily="18" charset="0"/>
                </a:rPr>
                <a:t>Ζωοτροφές</a:t>
              </a:r>
            </a:p>
          </p:txBody>
        </p:sp>
        <p:sp>
          <p:nvSpPr>
            <p:cNvPr id="49" name="32 - TextBox">
              <a:extLst>
                <a:ext uri="{FF2B5EF4-FFF2-40B4-BE49-F238E27FC236}">
                  <a16:creationId xmlns:a16="http://schemas.microsoft.com/office/drawing/2014/main" id="{2A9EF86C-F6C7-4292-9A7E-5329D1721ECE}"/>
                </a:ext>
              </a:extLst>
            </p:cNvPr>
            <p:cNvSpPr txBox="1"/>
            <p:nvPr/>
          </p:nvSpPr>
          <p:spPr>
            <a:xfrm rot="16200000">
              <a:off x="3245200" y="2978977"/>
              <a:ext cx="988131" cy="544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solidFill>
                    <a:srgbClr val="003300"/>
                  </a:solidFill>
                  <a:cs typeface="Times New Roman" pitchFamily="18" charset="0"/>
                </a:rPr>
                <a:t>Υλικά</a:t>
              </a:r>
            </a:p>
          </p:txBody>
        </p:sp>
        <p:sp>
          <p:nvSpPr>
            <p:cNvPr id="50" name="33 - TextBox">
              <a:extLst>
                <a:ext uri="{FF2B5EF4-FFF2-40B4-BE49-F238E27FC236}">
                  <a16:creationId xmlns:a16="http://schemas.microsoft.com/office/drawing/2014/main" id="{7A8DD8CE-FCC2-4BBD-B0A7-A54C19B46691}"/>
                </a:ext>
              </a:extLst>
            </p:cNvPr>
            <p:cNvSpPr txBox="1"/>
            <p:nvPr/>
          </p:nvSpPr>
          <p:spPr>
            <a:xfrm rot="16200000">
              <a:off x="3939106" y="2978977"/>
              <a:ext cx="1184498" cy="544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solidFill>
                    <a:srgbClr val="003300"/>
                  </a:solidFill>
                  <a:cs typeface="Times New Roman" pitchFamily="18" charset="0"/>
                </a:rPr>
                <a:t>Χημικά</a:t>
              </a:r>
            </a:p>
          </p:txBody>
        </p:sp>
        <p:sp>
          <p:nvSpPr>
            <p:cNvPr id="51" name="34 - TextBox">
              <a:extLst>
                <a:ext uri="{FF2B5EF4-FFF2-40B4-BE49-F238E27FC236}">
                  <a16:creationId xmlns:a16="http://schemas.microsoft.com/office/drawing/2014/main" id="{C20470FD-FAD7-4199-8E01-3B781887B095}"/>
                </a:ext>
              </a:extLst>
            </p:cNvPr>
            <p:cNvSpPr txBox="1"/>
            <p:nvPr/>
          </p:nvSpPr>
          <p:spPr>
            <a:xfrm rot="16200000">
              <a:off x="4129678" y="3032133"/>
              <a:ext cx="2387529" cy="544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solidFill>
                    <a:srgbClr val="003300"/>
                  </a:solidFill>
                  <a:cs typeface="Times New Roman" pitchFamily="18" charset="0"/>
                </a:rPr>
                <a:t>Καύσιμα Κίνησης</a:t>
              </a:r>
            </a:p>
          </p:txBody>
        </p:sp>
        <p:sp>
          <p:nvSpPr>
            <p:cNvPr id="52" name="35 - TextBox">
              <a:extLst>
                <a:ext uri="{FF2B5EF4-FFF2-40B4-BE49-F238E27FC236}">
                  <a16:creationId xmlns:a16="http://schemas.microsoft.com/office/drawing/2014/main" id="{F90C6830-F144-4D06-BA8A-04601238F492}"/>
                </a:ext>
              </a:extLst>
            </p:cNvPr>
            <p:cNvSpPr txBox="1"/>
            <p:nvPr/>
          </p:nvSpPr>
          <p:spPr>
            <a:xfrm rot="16200000">
              <a:off x="5422155" y="2978977"/>
              <a:ext cx="1405334" cy="544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solidFill>
                    <a:srgbClr val="003300"/>
                  </a:solidFill>
                  <a:cs typeface="Times New Roman" pitchFamily="18" charset="0"/>
                </a:rPr>
                <a:t>Ενέργεια</a:t>
              </a:r>
            </a:p>
          </p:txBody>
        </p:sp>
        <p:sp>
          <p:nvSpPr>
            <p:cNvPr id="53" name="36 - TextBox">
              <a:extLst>
                <a:ext uri="{FF2B5EF4-FFF2-40B4-BE49-F238E27FC236}">
                  <a16:creationId xmlns:a16="http://schemas.microsoft.com/office/drawing/2014/main" id="{2EE61607-CF8D-4C24-91D2-7685BE2617B7}"/>
                </a:ext>
              </a:extLst>
            </p:cNvPr>
            <p:cNvSpPr txBox="1"/>
            <p:nvPr/>
          </p:nvSpPr>
          <p:spPr>
            <a:xfrm rot="16200000">
              <a:off x="6113791" y="2978977"/>
              <a:ext cx="1587647" cy="544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solidFill>
                    <a:srgbClr val="003300"/>
                  </a:solidFill>
                  <a:cs typeface="Times New Roman" pitchFamily="18" charset="0"/>
                </a:rPr>
                <a:t>Θέρμανση</a:t>
              </a:r>
            </a:p>
          </p:txBody>
        </p:sp>
        <p:sp>
          <p:nvSpPr>
            <p:cNvPr id="54" name="37 - Ισοσκελές τρίγωνο">
              <a:extLst>
                <a:ext uri="{FF2B5EF4-FFF2-40B4-BE49-F238E27FC236}">
                  <a16:creationId xmlns:a16="http://schemas.microsoft.com/office/drawing/2014/main" id="{6D9FCA72-0AB6-46CF-BEF9-D749369516CF}"/>
                </a:ext>
              </a:extLst>
            </p:cNvPr>
            <p:cNvSpPr/>
            <p:nvPr/>
          </p:nvSpPr>
          <p:spPr>
            <a:xfrm>
              <a:off x="1403648" y="500674"/>
              <a:ext cx="6264696" cy="1512169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>
                  <a:cs typeface="Times New Roman" pitchFamily="18" charset="0"/>
                </a:rPr>
                <a:t>Βιοοικονομία</a:t>
              </a:r>
              <a:endParaRPr lang="en-US" sz="1600" dirty="0">
                <a:cs typeface="Times New Roman" pitchFamily="18" charset="0"/>
              </a:endParaRPr>
            </a:p>
            <a:p>
              <a:pPr algn="ctr"/>
              <a:endParaRPr lang="en-US" sz="1600" b="1" dirty="0">
                <a:cs typeface="Times New Roman" pitchFamily="18" charset="0"/>
              </a:endParaRPr>
            </a:p>
          </p:txBody>
        </p:sp>
      </p:grpSp>
      <p:sp>
        <p:nvSpPr>
          <p:cNvPr id="55" name="Τίτλος 1">
            <a:extLst>
              <a:ext uri="{FF2B5EF4-FFF2-40B4-BE49-F238E27FC236}">
                <a16:creationId xmlns:a16="http://schemas.microsoft.com/office/drawing/2014/main" id="{74FE2F91-25E3-4687-9E39-A27889998777}"/>
              </a:ext>
            </a:extLst>
          </p:cNvPr>
          <p:cNvSpPr txBox="1">
            <a:spLocks/>
          </p:cNvSpPr>
          <p:nvPr/>
        </p:nvSpPr>
        <p:spPr>
          <a:xfrm>
            <a:off x="0" y="538233"/>
            <a:ext cx="12192000" cy="779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Μέθοδοι Παραγωγής </a:t>
            </a:r>
            <a:r>
              <a:rPr lang="el-GR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3600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ολυμερών από Ανανεώσιμους Πόρους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Ομάδα 36">
            <a:extLst>
              <a:ext uri="{FF2B5EF4-FFF2-40B4-BE49-F238E27FC236}">
                <a16:creationId xmlns:a16="http://schemas.microsoft.com/office/drawing/2014/main" id="{7518FD34-E5D3-4D8B-ABA4-5E8D582C58FE}"/>
              </a:ext>
            </a:extLst>
          </p:cNvPr>
          <p:cNvGrpSpPr/>
          <p:nvPr/>
        </p:nvGrpSpPr>
        <p:grpSpPr>
          <a:xfrm>
            <a:off x="452108" y="733265"/>
            <a:ext cx="11235067" cy="5518194"/>
            <a:chOff x="491759" y="1038125"/>
            <a:chExt cx="11235067" cy="5518194"/>
          </a:xfrm>
        </p:grpSpPr>
        <p:grpSp>
          <p:nvGrpSpPr>
            <p:cNvPr id="49" name="Ομάδα 48">
              <a:extLst>
                <a:ext uri="{FF2B5EF4-FFF2-40B4-BE49-F238E27FC236}">
                  <a16:creationId xmlns:a16="http://schemas.microsoft.com/office/drawing/2014/main" id="{3A8C0FA6-92BB-4377-9500-97EB056FA865}"/>
                </a:ext>
              </a:extLst>
            </p:cNvPr>
            <p:cNvGrpSpPr/>
            <p:nvPr/>
          </p:nvGrpSpPr>
          <p:grpSpPr>
            <a:xfrm>
              <a:off x="785351" y="1038125"/>
              <a:ext cx="10941475" cy="5518194"/>
              <a:chOff x="899086" y="2631363"/>
              <a:chExt cx="10941475" cy="5518194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14D85A-BBF5-45A2-8BE9-A50610453804}"/>
                  </a:ext>
                </a:extLst>
              </p:cNvPr>
              <p:cNvSpPr txBox="1"/>
              <p:nvPr/>
            </p:nvSpPr>
            <p:spPr>
              <a:xfrm>
                <a:off x="4578715" y="2631363"/>
                <a:ext cx="3268459" cy="584775"/>
              </a:xfrm>
              <a:prstGeom prst="rect">
                <a:avLst/>
              </a:prstGeom>
              <a:solidFill>
                <a:srgbClr val="6699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3200" dirty="0">
                    <a:solidFill>
                      <a:schemeClr val="bg1"/>
                    </a:solidFill>
                  </a:rPr>
                  <a:t>Φυσικά Πολυμερή</a:t>
                </a:r>
              </a:p>
            </p:txBody>
          </p:sp>
          <p:cxnSp>
            <p:nvCxnSpPr>
              <p:cNvPr id="9" name="Ευθεία γραμμή σύνδεσης 8">
                <a:extLst>
                  <a:ext uri="{FF2B5EF4-FFF2-40B4-BE49-F238E27FC236}">
                    <a16:creationId xmlns:a16="http://schemas.microsoft.com/office/drawing/2014/main" id="{0D0078B2-E5B2-4766-82DF-0B1BEDABC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5634" y="3562807"/>
                <a:ext cx="75007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Ευθύγραμμο βέλος σύνδεσης 5">
                <a:extLst>
                  <a:ext uri="{FF2B5EF4-FFF2-40B4-BE49-F238E27FC236}">
                    <a16:creationId xmlns:a16="http://schemas.microsoft.com/office/drawing/2014/main" id="{68BB8813-7548-4BFF-90C1-3356C9A36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3211126"/>
                <a:ext cx="0" cy="72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Ευθύγραμμο βέλος σύνδεσης 20">
                <a:extLst>
                  <a:ext uri="{FF2B5EF4-FFF2-40B4-BE49-F238E27FC236}">
                    <a16:creationId xmlns:a16="http://schemas.microsoft.com/office/drawing/2014/main" id="{38C0346C-4051-4C14-AFC9-13805BCCD1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2375" y="3562807"/>
                <a:ext cx="0" cy="36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Ευθύγραμμο βέλος σύνδεσης 22">
                <a:extLst>
                  <a:ext uri="{FF2B5EF4-FFF2-40B4-BE49-F238E27FC236}">
                    <a16:creationId xmlns:a16="http://schemas.microsoft.com/office/drawing/2014/main" id="{CEBEE108-6C8F-42AE-B6A4-C9A3A698E5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46365" y="3567789"/>
                <a:ext cx="0" cy="324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F162E5-4116-4523-916D-0247305B2BC6}"/>
                  </a:ext>
                </a:extLst>
              </p:cNvPr>
              <p:cNvSpPr txBox="1"/>
              <p:nvPr/>
            </p:nvSpPr>
            <p:spPr>
              <a:xfrm>
                <a:off x="899086" y="3940036"/>
                <a:ext cx="2844048" cy="46166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2400" dirty="0">
                    <a:solidFill>
                      <a:schemeClr val="bg1"/>
                    </a:solidFill>
                  </a:rPr>
                  <a:t>Φυτικής Προέλευσης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3D7F21-3F87-4821-B685-88CFDF6CF23C}"/>
                  </a:ext>
                </a:extLst>
              </p:cNvPr>
              <p:cNvSpPr txBox="1"/>
              <p:nvPr/>
            </p:nvSpPr>
            <p:spPr>
              <a:xfrm>
                <a:off x="4761218" y="3926784"/>
                <a:ext cx="2683748" cy="46166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err="1">
                    <a:solidFill>
                      <a:schemeClr val="bg1"/>
                    </a:solidFill>
                  </a:rPr>
                  <a:t>Ζωϊκής</a:t>
                </a:r>
                <a:r>
                  <a:rPr lang="el-GR" sz="2400" dirty="0">
                    <a:solidFill>
                      <a:schemeClr val="bg1"/>
                    </a:solidFill>
                  </a:rPr>
                  <a:t> Προέλευσης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D5E0C2-6904-4DEB-90BA-8847A431912D}"/>
                  </a:ext>
                </a:extLst>
              </p:cNvPr>
              <p:cNvSpPr txBox="1"/>
              <p:nvPr/>
            </p:nvSpPr>
            <p:spPr>
              <a:xfrm>
                <a:off x="8086053" y="3894594"/>
                <a:ext cx="3675943" cy="4616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2400" dirty="0">
                    <a:solidFill>
                      <a:schemeClr val="bg1"/>
                    </a:solidFill>
                  </a:rPr>
                  <a:t>Παραγόμενα από Μικρόβια</a:t>
                </a:r>
              </a:p>
            </p:txBody>
          </p:sp>
          <p:cxnSp>
            <p:nvCxnSpPr>
              <p:cNvPr id="29" name="Ευθύγραμμο βέλος σύνδεσης 28">
                <a:extLst>
                  <a:ext uri="{FF2B5EF4-FFF2-40B4-BE49-F238E27FC236}">
                    <a16:creationId xmlns:a16="http://schemas.microsoft.com/office/drawing/2014/main" id="{243C8C41-7C0D-444A-853E-3AF9775635FD}"/>
                  </a:ext>
                </a:extLst>
              </p:cNvPr>
              <p:cNvCxnSpPr>
                <a:cxnSpLocks/>
                <a:stCxn id="25" idx="2"/>
                <a:endCxn id="40" idx="0"/>
              </p:cNvCxnSpPr>
              <p:nvPr/>
            </p:nvCxnSpPr>
            <p:spPr>
              <a:xfrm flipH="1">
                <a:off x="5295834" y="4388449"/>
                <a:ext cx="807258" cy="5315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ύγραμμο βέλος σύνδεσης 29">
                <a:extLst>
                  <a:ext uri="{FF2B5EF4-FFF2-40B4-BE49-F238E27FC236}">
                    <a16:creationId xmlns:a16="http://schemas.microsoft.com/office/drawing/2014/main" id="{3E680245-C4EC-4B68-8347-6D4719E159D6}"/>
                  </a:ext>
                </a:extLst>
              </p:cNvPr>
              <p:cNvCxnSpPr>
                <a:cxnSpLocks/>
                <a:stCxn id="26" idx="2"/>
                <a:endCxn id="44" idx="0"/>
              </p:cNvCxnSpPr>
              <p:nvPr/>
            </p:nvCxnSpPr>
            <p:spPr>
              <a:xfrm flipH="1">
                <a:off x="9126471" y="4356259"/>
                <a:ext cx="797554" cy="32700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97DEE9-0DF5-4064-8E53-5CCD8899B4A8}"/>
                  </a:ext>
                </a:extLst>
              </p:cNvPr>
              <p:cNvSpPr txBox="1"/>
              <p:nvPr/>
            </p:nvSpPr>
            <p:spPr>
              <a:xfrm>
                <a:off x="1365541" y="6802920"/>
                <a:ext cx="2320443" cy="129266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1600" dirty="0">
                    <a:solidFill>
                      <a:schemeClr val="bg1"/>
                    </a:solidFill>
                  </a:rPr>
                  <a:t>Πολυσακχαρίτες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l-GR" sz="1200" dirty="0">
                    <a:solidFill>
                      <a:schemeClr val="bg1"/>
                    </a:solidFill>
                  </a:rPr>
                  <a:t>π.χ. </a:t>
                </a:r>
                <a:r>
                  <a:rPr lang="el-GR" sz="1200" dirty="0" err="1">
                    <a:solidFill>
                      <a:schemeClr val="bg1"/>
                    </a:solidFill>
                  </a:rPr>
                  <a:t>Κυκλοδεξτρίνες</a:t>
                </a:r>
                <a:r>
                  <a:rPr lang="en-US" sz="1200" dirty="0">
                    <a:solidFill>
                      <a:schemeClr val="bg1"/>
                    </a:solidFill>
                  </a:rPr>
                  <a:t>, </a:t>
                </a:r>
              </a:p>
              <a:p>
                <a:r>
                  <a:rPr lang="el-GR" sz="1200" dirty="0">
                    <a:solidFill>
                      <a:schemeClr val="bg1"/>
                    </a:solidFill>
                  </a:rPr>
                  <a:t>Κυτταρίνη</a:t>
                </a:r>
                <a:r>
                  <a:rPr lang="en-US" sz="1200" dirty="0">
                    <a:solidFill>
                      <a:schemeClr val="bg1"/>
                    </a:solidFill>
                  </a:rPr>
                  <a:t>, </a:t>
                </a:r>
                <a:r>
                  <a:rPr lang="el-GR" sz="1200" dirty="0" err="1">
                    <a:solidFill>
                      <a:schemeClr val="bg1"/>
                    </a:solidFill>
                  </a:rPr>
                  <a:t>Ημικυτταρίνη</a:t>
                </a:r>
                <a:r>
                  <a:rPr lang="en-US" sz="1200" dirty="0">
                    <a:solidFill>
                      <a:schemeClr val="bg1"/>
                    </a:solidFill>
                  </a:rPr>
                  <a:t>, </a:t>
                </a:r>
              </a:p>
              <a:p>
                <a:r>
                  <a:rPr lang="el-GR" sz="1200" dirty="0">
                    <a:solidFill>
                      <a:schemeClr val="bg1"/>
                    </a:solidFill>
                  </a:rPr>
                  <a:t>Άμυλο</a:t>
                </a:r>
                <a:r>
                  <a:rPr lang="en-US" sz="1200" dirty="0">
                    <a:solidFill>
                      <a:schemeClr val="bg1"/>
                    </a:solidFill>
                  </a:rPr>
                  <a:t>, </a:t>
                </a:r>
                <a:r>
                  <a:rPr lang="el-GR" sz="1200" dirty="0" err="1">
                    <a:solidFill>
                      <a:schemeClr val="bg1"/>
                    </a:solidFill>
                  </a:rPr>
                  <a:t>Ινουλίνη</a:t>
                </a:r>
                <a:r>
                  <a:rPr lang="en-US" sz="1200" dirty="0">
                    <a:solidFill>
                      <a:schemeClr val="bg1"/>
                    </a:solidFill>
                  </a:rPr>
                  <a:t>, </a:t>
                </a:r>
                <a:r>
                  <a:rPr lang="el-GR" sz="1200" dirty="0">
                    <a:solidFill>
                      <a:schemeClr val="bg1"/>
                    </a:solidFill>
                  </a:rPr>
                  <a:t>Πηκτίνη</a:t>
                </a:r>
                <a:r>
                  <a:rPr lang="en-US" sz="1200" dirty="0">
                    <a:solidFill>
                      <a:schemeClr val="bg1"/>
                    </a:solidFill>
                  </a:rPr>
                  <a:t>, </a:t>
                </a:r>
              </a:p>
              <a:p>
                <a:r>
                  <a:rPr lang="el-GR" sz="1200" dirty="0" err="1">
                    <a:solidFill>
                      <a:schemeClr val="bg1"/>
                    </a:solidFill>
                  </a:rPr>
                  <a:t>Γλυκομαννάνη</a:t>
                </a:r>
                <a:r>
                  <a:rPr lang="en-US" sz="1200" dirty="0">
                    <a:solidFill>
                      <a:schemeClr val="bg1"/>
                    </a:solidFill>
                  </a:rPr>
                  <a:t>, </a:t>
                </a:r>
                <a:r>
                  <a:rPr lang="el-GR" sz="1200" dirty="0" err="1">
                    <a:solidFill>
                      <a:schemeClr val="bg1"/>
                    </a:solidFill>
                  </a:rPr>
                  <a:t>Κόμμι</a:t>
                </a:r>
                <a:r>
                  <a:rPr lang="el-GR" sz="1200" dirty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err="1">
                    <a:solidFill>
                      <a:schemeClr val="bg1"/>
                    </a:solidFill>
                  </a:rPr>
                  <a:t>Γκούαρ</a:t>
                </a:r>
                <a:r>
                  <a:rPr lang="en-US" sz="1200" dirty="0">
                    <a:solidFill>
                      <a:schemeClr val="bg1"/>
                    </a:solidFill>
                  </a:rPr>
                  <a:t>,</a:t>
                </a:r>
              </a:p>
              <a:p>
                <a:r>
                  <a:rPr lang="el-GR" sz="1200" dirty="0" err="1">
                    <a:solidFill>
                      <a:schemeClr val="bg1"/>
                    </a:solidFill>
                  </a:rPr>
                  <a:t>Αραβινογαλακτάνη</a:t>
                </a:r>
                <a:r>
                  <a:rPr lang="en-US" sz="1200" dirty="0">
                    <a:solidFill>
                      <a:schemeClr val="bg1"/>
                    </a:solidFill>
                  </a:rPr>
                  <a:t>, </a:t>
                </a:r>
                <a:r>
                  <a:rPr lang="el-GR" sz="1200" dirty="0" err="1">
                    <a:solidFill>
                      <a:schemeClr val="bg1"/>
                    </a:solidFill>
                  </a:rPr>
                  <a:t>Καρραγενάνη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A3380F-D2B8-48FC-AB00-DF8E8E381814}"/>
                  </a:ext>
                </a:extLst>
              </p:cNvPr>
              <p:cNvSpPr txBox="1"/>
              <p:nvPr/>
            </p:nvSpPr>
            <p:spPr>
              <a:xfrm>
                <a:off x="6345705" y="5010802"/>
                <a:ext cx="1557221" cy="892552"/>
              </a:xfrm>
              <a:prstGeom prst="rect">
                <a:avLst/>
              </a:prstGeom>
              <a:solidFill>
                <a:schemeClr val="accent4">
                  <a:lumMod val="75000"/>
                  <a:alpha val="86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1600" dirty="0">
                    <a:solidFill>
                      <a:schemeClr val="bg1"/>
                    </a:solidFill>
                  </a:rPr>
                  <a:t>Πολυσακχαρίτες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l-GR" sz="1200" dirty="0">
                    <a:solidFill>
                      <a:schemeClr val="bg1"/>
                    </a:solidFill>
                  </a:rPr>
                  <a:t>π.χ. </a:t>
                </a:r>
                <a:r>
                  <a:rPr lang="el-GR" sz="1200" dirty="0" err="1">
                    <a:solidFill>
                      <a:schemeClr val="bg1"/>
                    </a:solidFill>
                  </a:rPr>
                  <a:t>Χιτίνη</a:t>
                </a:r>
                <a:r>
                  <a:rPr lang="el-GR" sz="1200" dirty="0">
                    <a:solidFill>
                      <a:schemeClr val="bg1"/>
                    </a:solidFill>
                  </a:rPr>
                  <a:t>,</a:t>
                </a:r>
                <a:r>
                  <a:rPr lang="en-US" sz="1200" dirty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l-GR" sz="1200" dirty="0" err="1">
                    <a:solidFill>
                      <a:schemeClr val="bg1"/>
                    </a:solidFill>
                  </a:rPr>
                  <a:t>Υαλουρονικό</a:t>
                </a:r>
                <a:r>
                  <a:rPr lang="el-GR" sz="1200" dirty="0">
                    <a:solidFill>
                      <a:schemeClr val="bg1"/>
                    </a:solidFill>
                  </a:rPr>
                  <a:t> οξύ</a:t>
                </a:r>
                <a:r>
                  <a:rPr lang="en-US" sz="1200" dirty="0">
                    <a:solidFill>
                      <a:schemeClr val="bg1"/>
                    </a:solidFill>
                  </a:rPr>
                  <a:t>, </a:t>
                </a:r>
              </a:p>
              <a:p>
                <a:r>
                  <a:rPr lang="el-GR" sz="1200" dirty="0" err="1">
                    <a:solidFill>
                      <a:schemeClr val="bg1"/>
                    </a:solidFill>
                  </a:rPr>
                  <a:t>Θειϊκή</a:t>
                </a:r>
                <a:r>
                  <a:rPr lang="el-GR" sz="1200" dirty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 err="1">
                    <a:solidFill>
                      <a:schemeClr val="bg1"/>
                    </a:solidFill>
                  </a:rPr>
                  <a:t>χονδροϊτίνη</a:t>
                </a:r>
                <a:endParaRPr lang="el-GR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4" name="Ευθύγραμμο βέλος σύνδεσης 33">
                <a:extLst>
                  <a:ext uri="{FF2B5EF4-FFF2-40B4-BE49-F238E27FC236}">
                    <a16:creationId xmlns:a16="http://schemas.microsoft.com/office/drawing/2014/main" id="{52D99178-61BC-4829-8C53-0321D511EBB3}"/>
                  </a:ext>
                </a:extLst>
              </p:cNvPr>
              <p:cNvCxnSpPr>
                <a:cxnSpLocks/>
                <a:stCxn id="25" idx="2"/>
                <a:endCxn id="32" idx="0"/>
              </p:cNvCxnSpPr>
              <p:nvPr/>
            </p:nvCxnSpPr>
            <p:spPr>
              <a:xfrm>
                <a:off x="6103092" y="4388449"/>
                <a:ext cx="1021224" cy="6223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7D35477-EAC7-49B3-8667-49A7464EBCF8}"/>
                  </a:ext>
                </a:extLst>
              </p:cNvPr>
              <p:cNvSpPr txBox="1"/>
              <p:nvPr/>
            </p:nvSpPr>
            <p:spPr>
              <a:xfrm>
                <a:off x="4509176" y="4920003"/>
                <a:ext cx="1573316" cy="1107996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1600" dirty="0">
                    <a:solidFill>
                      <a:schemeClr val="bg1"/>
                    </a:solidFill>
                  </a:rPr>
                  <a:t>Πρωτεΐνες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l-GR" sz="1200" dirty="0">
                    <a:solidFill>
                      <a:schemeClr val="bg1"/>
                    </a:solidFill>
                  </a:rPr>
                  <a:t>π.χ.</a:t>
                </a:r>
                <a:r>
                  <a:rPr lang="en-US" sz="1200" dirty="0">
                    <a:solidFill>
                      <a:schemeClr val="bg1"/>
                    </a:solidFill>
                  </a:rPr>
                  <a:t> </a:t>
                </a:r>
                <a:r>
                  <a:rPr lang="el-GR" sz="1200" dirty="0">
                    <a:solidFill>
                      <a:schemeClr val="bg1"/>
                    </a:solidFill>
                  </a:rPr>
                  <a:t>Κολλαγόνο</a:t>
                </a:r>
                <a:r>
                  <a:rPr lang="en-US" sz="1200" dirty="0">
                    <a:solidFill>
                      <a:schemeClr val="bg1"/>
                    </a:solidFill>
                  </a:rPr>
                  <a:t>,</a:t>
                </a:r>
              </a:p>
              <a:p>
                <a:r>
                  <a:rPr lang="el-GR" sz="1200" dirty="0">
                    <a:solidFill>
                      <a:schemeClr val="bg1"/>
                    </a:solidFill>
                  </a:rPr>
                  <a:t>Ζελατίνη</a:t>
                </a:r>
                <a:r>
                  <a:rPr lang="en-US" sz="1200" dirty="0">
                    <a:solidFill>
                      <a:schemeClr val="bg1"/>
                    </a:solidFill>
                  </a:rPr>
                  <a:t>, </a:t>
                </a:r>
                <a:r>
                  <a:rPr lang="el-GR" sz="1200" dirty="0">
                    <a:solidFill>
                      <a:schemeClr val="bg1"/>
                    </a:solidFill>
                  </a:rPr>
                  <a:t>Καζεΐνη</a:t>
                </a:r>
                <a:endParaRPr lang="en-US" sz="1200" dirty="0">
                  <a:solidFill>
                    <a:schemeClr val="bg1"/>
                  </a:solidFill>
                </a:endParaRPr>
              </a:p>
              <a:p>
                <a:r>
                  <a:rPr lang="el-GR" sz="1200" dirty="0" err="1">
                    <a:solidFill>
                      <a:schemeClr val="bg1"/>
                    </a:solidFill>
                  </a:rPr>
                  <a:t>Αλβουμίνη</a:t>
                </a:r>
                <a:r>
                  <a:rPr lang="en-US" sz="1200" dirty="0">
                    <a:solidFill>
                      <a:schemeClr val="bg1"/>
                    </a:solidFill>
                  </a:rPr>
                  <a:t>, </a:t>
                </a:r>
                <a:r>
                  <a:rPr lang="el-GR" sz="1200" dirty="0" err="1">
                    <a:solidFill>
                      <a:schemeClr val="bg1"/>
                    </a:solidFill>
                  </a:rPr>
                  <a:t>Φιβροΐνη</a:t>
                </a:r>
                <a:r>
                  <a:rPr lang="en-US" sz="1200" dirty="0">
                    <a:solidFill>
                      <a:schemeClr val="bg1"/>
                    </a:solidFill>
                  </a:rPr>
                  <a:t>,</a:t>
                </a:r>
              </a:p>
              <a:p>
                <a:r>
                  <a:rPr lang="el-GR" sz="1200" dirty="0" err="1">
                    <a:solidFill>
                      <a:schemeClr val="bg1"/>
                    </a:solidFill>
                  </a:rPr>
                  <a:t>Φιβροΐνη</a:t>
                </a:r>
                <a:r>
                  <a:rPr lang="el-GR" sz="1200" dirty="0">
                    <a:solidFill>
                      <a:schemeClr val="bg1"/>
                    </a:solidFill>
                  </a:rPr>
                  <a:t> μεταξιού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BA0BB84-5624-4368-9B7C-3C41A1AE1B6B}"/>
                  </a:ext>
                </a:extLst>
              </p:cNvPr>
              <p:cNvSpPr txBox="1"/>
              <p:nvPr/>
            </p:nvSpPr>
            <p:spPr>
              <a:xfrm>
                <a:off x="10289606" y="5755817"/>
                <a:ext cx="1550955" cy="892552"/>
              </a:xfrm>
              <a:prstGeom prst="rect">
                <a:avLst/>
              </a:prstGeom>
              <a:solidFill>
                <a:srgbClr val="993300">
                  <a:alpha val="97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1600" dirty="0">
                    <a:solidFill>
                      <a:schemeClr val="bg1"/>
                    </a:solidFill>
                  </a:rPr>
                  <a:t>Πολυσακχαρίτες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el-GR" sz="1200" dirty="0">
                    <a:solidFill>
                      <a:schemeClr val="bg1"/>
                    </a:solidFill>
                  </a:rPr>
                  <a:t>π.χ. </a:t>
                </a:r>
                <a:r>
                  <a:rPr lang="el-GR" sz="1200" dirty="0" err="1">
                    <a:solidFill>
                      <a:schemeClr val="bg1"/>
                    </a:solidFill>
                  </a:rPr>
                  <a:t>Αλγινικά</a:t>
                </a:r>
                <a:r>
                  <a:rPr lang="en-US" sz="1200" dirty="0">
                    <a:solidFill>
                      <a:schemeClr val="bg1"/>
                    </a:solidFill>
                  </a:rPr>
                  <a:t>,</a:t>
                </a:r>
                <a:endParaRPr lang="el-GR" sz="12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el-GR" sz="1200" dirty="0" err="1">
                    <a:solidFill>
                      <a:schemeClr val="bg1"/>
                    </a:solidFill>
                  </a:rPr>
                  <a:t>Δεξτράνη</a:t>
                </a:r>
                <a:r>
                  <a:rPr lang="en-US" sz="1200" dirty="0">
                    <a:solidFill>
                      <a:schemeClr val="bg1"/>
                    </a:solidFill>
                  </a:rPr>
                  <a:t>, </a:t>
                </a:r>
                <a:r>
                  <a:rPr lang="el-GR" sz="1200" dirty="0" err="1">
                    <a:solidFill>
                      <a:schemeClr val="bg1"/>
                    </a:solidFill>
                  </a:rPr>
                  <a:t>Ξανθάνη</a:t>
                </a:r>
                <a:r>
                  <a:rPr lang="en-US" sz="1200" dirty="0">
                    <a:solidFill>
                      <a:schemeClr val="bg1"/>
                    </a:solidFill>
                  </a:rPr>
                  <a:t>,</a:t>
                </a:r>
              </a:p>
              <a:p>
                <a:pPr algn="just"/>
                <a:r>
                  <a:rPr lang="el-GR" sz="1200" dirty="0" err="1">
                    <a:solidFill>
                      <a:schemeClr val="bg1"/>
                    </a:solidFill>
                  </a:rPr>
                  <a:t>Πουλουλάνη</a:t>
                </a:r>
                <a:endParaRPr lang="el-G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71DD5F3-6A67-4526-BEBF-80128CC184B8}"/>
                  </a:ext>
                </a:extLst>
              </p:cNvPr>
              <p:cNvSpPr txBox="1"/>
              <p:nvPr/>
            </p:nvSpPr>
            <p:spPr>
              <a:xfrm>
                <a:off x="7860180" y="7626337"/>
                <a:ext cx="2532581" cy="523220"/>
              </a:xfrm>
              <a:prstGeom prst="rect">
                <a:avLst/>
              </a:prstGeom>
              <a:solidFill>
                <a:schemeClr val="accent2">
                  <a:lumMod val="50000"/>
                  <a:alpha val="92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1600" dirty="0">
                    <a:solidFill>
                      <a:schemeClr val="bg1"/>
                    </a:solidFill>
                  </a:rPr>
                  <a:t>Πολυεστέρες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el-GR" sz="1200" dirty="0">
                    <a:solidFill>
                      <a:schemeClr val="bg1"/>
                    </a:solidFill>
                  </a:rPr>
                  <a:t>π.χ. </a:t>
                </a:r>
                <a:r>
                  <a:rPr lang="el-GR" sz="1200" dirty="0" err="1">
                    <a:solidFill>
                      <a:schemeClr val="bg1"/>
                    </a:solidFill>
                  </a:rPr>
                  <a:t>Πολυ</a:t>
                </a:r>
                <a:r>
                  <a:rPr lang="el-GR" sz="1200" dirty="0">
                    <a:solidFill>
                      <a:schemeClr val="bg1"/>
                    </a:solidFill>
                  </a:rPr>
                  <a:t>(</a:t>
                </a:r>
                <a:r>
                  <a:rPr lang="el-GR" sz="1200" dirty="0" err="1">
                    <a:solidFill>
                      <a:schemeClr val="bg1"/>
                    </a:solidFill>
                  </a:rPr>
                  <a:t>υδροξυαλκανοϊκοί</a:t>
                </a:r>
                <a:r>
                  <a:rPr lang="el-GR" sz="1200" dirty="0">
                    <a:solidFill>
                      <a:schemeClr val="bg1"/>
                    </a:solidFill>
                  </a:rPr>
                  <a:t> εστέρες)</a:t>
                </a:r>
              </a:p>
            </p:txBody>
          </p:sp>
          <p:cxnSp>
            <p:nvCxnSpPr>
              <p:cNvPr id="46" name="Ευθύγραμμο βέλος σύνδεσης 45">
                <a:extLst>
                  <a:ext uri="{FF2B5EF4-FFF2-40B4-BE49-F238E27FC236}">
                    <a16:creationId xmlns:a16="http://schemas.microsoft.com/office/drawing/2014/main" id="{B11165AA-AACB-4B1B-B364-1AA4F3047EC0}"/>
                  </a:ext>
                </a:extLst>
              </p:cNvPr>
              <p:cNvCxnSpPr>
                <a:cxnSpLocks/>
                <a:stCxn id="26" idx="2"/>
                <a:endCxn id="43" idx="0"/>
              </p:cNvCxnSpPr>
              <p:nvPr/>
            </p:nvCxnSpPr>
            <p:spPr>
              <a:xfrm>
                <a:off x="9924025" y="4356259"/>
                <a:ext cx="1141059" cy="13995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044248-5C1E-47AF-A036-7B507EDD4B78}"/>
                </a:ext>
              </a:extLst>
            </p:cNvPr>
            <p:cNvSpPr txBox="1"/>
            <p:nvPr/>
          </p:nvSpPr>
          <p:spPr>
            <a:xfrm>
              <a:off x="2438525" y="4555056"/>
              <a:ext cx="1509901" cy="523220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1600" dirty="0" err="1">
                  <a:solidFill>
                    <a:schemeClr val="bg1"/>
                  </a:solidFill>
                </a:rPr>
                <a:t>Πολυτερπένια</a:t>
              </a:r>
              <a:endParaRPr lang="en-US" sz="1600" dirty="0">
                <a:solidFill>
                  <a:schemeClr val="bg1"/>
                </a:solidFill>
              </a:endParaRPr>
            </a:p>
            <a:p>
              <a:r>
                <a:rPr lang="el-GR" sz="1200" dirty="0">
                  <a:solidFill>
                    <a:schemeClr val="bg1"/>
                  </a:solidFill>
                </a:rPr>
                <a:t>π.χ. Φυσικό ελαστικό</a:t>
              </a:r>
            </a:p>
          </p:txBody>
        </p:sp>
        <p:cxnSp>
          <p:nvCxnSpPr>
            <p:cNvPr id="28" name="Ευθύγραμμο βέλος σύνδεσης 27">
              <a:extLst>
                <a:ext uri="{FF2B5EF4-FFF2-40B4-BE49-F238E27FC236}">
                  <a16:creationId xmlns:a16="http://schemas.microsoft.com/office/drawing/2014/main" id="{FAF4FB83-A4CD-4286-AA11-3793EA3C92CE}"/>
                </a:ext>
              </a:extLst>
            </p:cNvPr>
            <p:cNvCxnSpPr>
              <a:cxnSpLocks/>
              <a:stCxn id="24" idx="2"/>
              <a:endCxn id="31" idx="0"/>
            </p:cNvCxnSpPr>
            <p:nvPr/>
          </p:nvCxnSpPr>
          <p:spPr>
            <a:xfrm>
              <a:off x="2207375" y="2808463"/>
              <a:ext cx="204653" cy="24012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>
              <a:extLst>
                <a:ext uri="{FF2B5EF4-FFF2-40B4-BE49-F238E27FC236}">
                  <a16:creationId xmlns:a16="http://schemas.microsoft.com/office/drawing/2014/main" id="{EBBFD9F1-F10F-473D-BF5A-C99D3A31A99C}"/>
                </a:ext>
              </a:extLst>
            </p:cNvPr>
            <p:cNvCxnSpPr>
              <a:cxnSpLocks/>
              <a:stCxn id="24" idx="2"/>
              <a:endCxn id="22" idx="0"/>
            </p:cNvCxnSpPr>
            <p:nvPr/>
          </p:nvCxnSpPr>
          <p:spPr>
            <a:xfrm>
              <a:off x="2207375" y="2808463"/>
              <a:ext cx="986101" cy="17465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5C4956-7F5F-499C-9781-BD4AEE8F326A}"/>
                </a:ext>
              </a:extLst>
            </p:cNvPr>
            <p:cNvSpPr txBox="1"/>
            <p:nvPr/>
          </p:nvSpPr>
          <p:spPr>
            <a:xfrm>
              <a:off x="491759" y="3255978"/>
              <a:ext cx="1246880" cy="707886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1600" dirty="0">
                  <a:solidFill>
                    <a:schemeClr val="bg1"/>
                  </a:solidFill>
                </a:rPr>
                <a:t>Πρωτεΐνες</a:t>
              </a:r>
              <a:endParaRPr lang="en-US" sz="1600" dirty="0">
                <a:solidFill>
                  <a:schemeClr val="bg1"/>
                </a:solidFill>
              </a:endParaRPr>
            </a:p>
            <a:p>
              <a:r>
                <a:rPr lang="el-GR" sz="1200" dirty="0" err="1">
                  <a:solidFill>
                    <a:schemeClr val="bg1"/>
                  </a:solidFill>
                </a:rPr>
                <a:t>π.χ</a:t>
              </a:r>
              <a:r>
                <a:rPr lang="en-US" sz="1200" dirty="0">
                  <a:solidFill>
                    <a:schemeClr val="bg1"/>
                  </a:solidFill>
                </a:rPr>
                <a:t>. </a:t>
              </a:r>
              <a:r>
                <a:rPr lang="el-GR" sz="1200" dirty="0" err="1">
                  <a:solidFill>
                    <a:schemeClr val="bg1"/>
                  </a:solidFill>
                </a:rPr>
                <a:t>Γλουτένη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</a:p>
            <a:p>
              <a:r>
                <a:rPr lang="el-GR" sz="1200" dirty="0">
                  <a:solidFill>
                    <a:schemeClr val="bg1"/>
                  </a:solidFill>
                </a:rPr>
                <a:t>Πρωτεΐνη σόγιας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2C7E2B-C0A7-4F94-9146-7310B5FBC15C}"/>
                </a:ext>
              </a:extLst>
            </p:cNvPr>
            <p:cNvSpPr txBox="1"/>
            <p:nvPr/>
          </p:nvSpPr>
          <p:spPr>
            <a:xfrm>
              <a:off x="3808826" y="5181291"/>
              <a:ext cx="1661160" cy="523220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1600" dirty="0">
                  <a:solidFill>
                    <a:schemeClr val="bg1"/>
                  </a:solidFill>
                </a:rPr>
                <a:t>Πολυεστέρες</a:t>
              </a:r>
              <a:endParaRPr lang="en-US" sz="1600" dirty="0">
                <a:solidFill>
                  <a:schemeClr val="bg1"/>
                </a:solidFill>
              </a:endParaRPr>
            </a:p>
            <a:p>
              <a:r>
                <a:rPr lang="el-GR" sz="1200" dirty="0">
                  <a:solidFill>
                    <a:schemeClr val="bg1"/>
                  </a:solidFill>
                </a:rPr>
                <a:t>π.χ.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l-GR" sz="1200" dirty="0">
                  <a:solidFill>
                    <a:schemeClr val="bg1"/>
                  </a:solidFill>
                </a:rPr>
                <a:t>Από ανώτερα φυτά</a:t>
              </a:r>
            </a:p>
          </p:txBody>
        </p:sp>
        <p:cxnSp>
          <p:nvCxnSpPr>
            <p:cNvPr id="15" name="Ευθύγραμμο βέλος σύνδεσης 14">
              <a:extLst>
                <a:ext uri="{FF2B5EF4-FFF2-40B4-BE49-F238E27FC236}">
                  <a16:creationId xmlns:a16="http://schemas.microsoft.com/office/drawing/2014/main" id="{AADC07E4-F2B5-45A6-94C5-3E7D406DFE0F}"/>
                </a:ext>
              </a:extLst>
            </p:cNvPr>
            <p:cNvCxnSpPr>
              <a:stCxn id="24" idx="2"/>
              <a:endCxn id="27" idx="0"/>
            </p:cNvCxnSpPr>
            <p:nvPr/>
          </p:nvCxnSpPr>
          <p:spPr>
            <a:xfrm flipH="1">
              <a:off x="1115199" y="2808463"/>
              <a:ext cx="1092176" cy="4475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ύγραμμο βέλος σύνδεσης 35">
              <a:extLst>
                <a:ext uri="{FF2B5EF4-FFF2-40B4-BE49-F238E27FC236}">
                  <a16:creationId xmlns:a16="http://schemas.microsoft.com/office/drawing/2014/main" id="{0B1B799F-A757-4114-9686-0F07BA919722}"/>
                </a:ext>
              </a:extLst>
            </p:cNvPr>
            <p:cNvCxnSpPr>
              <a:stCxn id="24" idx="2"/>
              <a:endCxn id="35" idx="0"/>
            </p:cNvCxnSpPr>
            <p:nvPr/>
          </p:nvCxnSpPr>
          <p:spPr>
            <a:xfrm>
              <a:off x="2207375" y="2808463"/>
              <a:ext cx="2432031" cy="23728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588A50D-03B9-4A53-A6CC-A0EEDC623378}"/>
              </a:ext>
            </a:extLst>
          </p:cNvPr>
          <p:cNvSpPr txBox="1"/>
          <p:nvPr/>
        </p:nvSpPr>
        <p:spPr>
          <a:xfrm>
            <a:off x="5678056" y="4177436"/>
            <a:ext cx="88562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Ρητίνες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l-GR" sz="1200" dirty="0">
                <a:solidFill>
                  <a:schemeClr val="bg1"/>
                </a:solidFill>
              </a:rPr>
              <a:t>π.χ. </a:t>
            </a:r>
            <a:r>
              <a:rPr lang="el-GR" sz="1200" dirty="0" err="1">
                <a:solidFill>
                  <a:schemeClr val="bg1"/>
                </a:solidFill>
              </a:rPr>
              <a:t>Σέλλακ</a:t>
            </a:r>
            <a:endParaRPr lang="el-GR" sz="1200" dirty="0">
              <a:solidFill>
                <a:schemeClr val="bg1"/>
              </a:solidFill>
            </a:endParaRPr>
          </a:p>
        </p:txBody>
      </p:sp>
      <p:cxnSp>
        <p:nvCxnSpPr>
          <p:cNvPr id="48" name="Ευθύγραμμο βέλος σύνδεσης 47">
            <a:extLst>
              <a:ext uri="{FF2B5EF4-FFF2-40B4-BE49-F238E27FC236}">
                <a16:creationId xmlns:a16="http://schemas.microsoft.com/office/drawing/2014/main" id="{7FFB94F8-A9B8-4D38-8F94-63417EB0FFEB}"/>
              </a:ext>
            </a:extLst>
          </p:cNvPr>
          <p:cNvCxnSpPr>
            <a:stCxn id="25" idx="2"/>
            <a:endCxn id="47" idx="0"/>
          </p:cNvCxnSpPr>
          <p:nvPr/>
        </p:nvCxnSpPr>
        <p:spPr>
          <a:xfrm>
            <a:off x="5949706" y="2490351"/>
            <a:ext cx="171164" cy="1687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E52BA78-262C-48F0-A6D6-751BD993E7B3}"/>
              </a:ext>
            </a:extLst>
          </p:cNvPr>
          <p:cNvSpPr txBox="1"/>
          <p:nvPr/>
        </p:nvSpPr>
        <p:spPr>
          <a:xfrm>
            <a:off x="9159816" y="5137707"/>
            <a:ext cx="1984434" cy="523220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600" dirty="0" err="1">
                <a:solidFill>
                  <a:schemeClr val="bg1"/>
                </a:solidFill>
              </a:rPr>
              <a:t>Πολυαμίδια</a:t>
            </a:r>
            <a:endParaRPr lang="en-US" sz="1600" dirty="0">
              <a:solidFill>
                <a:schemeClr val="bg1"/>
              </a:solidFill>
            </a:endParaRPr>
          </a:p>
          <a:p>
            <a:pPr algn="just"/>
            <a:r>
              <a:rPr lang="el-GR" sz="1200" dirty="0">
                <a:solidFill>
                  <a:schemeClr val="bg1"/>
                </a:solidFill>
              </a:rPr>
              <a:t>π.χ. </a:t>
            </a:r>
            <a:r>
              <a:rPr lang="el-GR" sz="1200" dirty="0" err="1">
                <a:solidFill>
                  <a:schemeClr val="bg1"/>
                </a:solidFill>
              </a:rPr>
              <a:t>Πολυ</a:t>
            </a:r>
            <a:r>
              <a:rPr lang="el-GR" sz="1200" dirty="0">
                <a:solidFill>
                  <a:schemeClr val="bg1"/>
                </a:solidFill>
              </a:rPr>
              <a:t>(γ-</a:t>
            </a:r>
            <a:r>
              <a:rPr lang="el-GR" sz="1200" dirty="0" err="1">
                <a:solidFill>
                  <a:schemeClr val="bg1"/>
                </a:solidFill>
              </a:rPr>
              <a:t>γλουταμικό</a:t>
            </a:r>
            <a:r>
              <a:rPr lang="el-GR" sz="1200" dirty="0">
                <a:solidFill>
                  <a:schemeClr val="bg1"/>
                </a:solidFill>
              </a:rPr>
              <a:t> οξύ)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CA91B0-E9B9-4460-AE26-28C90856062C}"/>
              </a:ext>
            </a:extLst>
          </p:cNvPr>
          <p:cNvSpPr txBox="1"/>
          <p:nvPr/>
        </p:nvSpPr>
        <p:spPr>
          <a:xfrm>
            <a:off x="6732740" y="5134446"/>
            <a:ext cx="2179636" cy="523220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dirty="0" err="1">
                <a:solidFill>
                  <a:schemeClr val="bg1"/>
                </a:solidFill>
              </a:rPr>
              <a:t>Πολυανυδρίτες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l-GR" sz="1200" dirty="0">
                <a:solidFill>
                  <a:schemeClr val="bg1"/>
                </a:solidFill>
              </a:rPr>
              <a:t>π.χ. </a:t>
            </a:r>
            <a:r>
              <a:rPr lang="el-GR" sz="1200" dirty="0" err="1">
                <a:solidFill>
                  <a:schemeClr val="bg1"/>
                </a:solidFill>
              </a:rPr>
              <a:t>Πολυ</a:t>
            </a:r>
            <a:r>
              <a:rPr lang="el-GR" sz="1200" dirty="0">
                <a:solidFill>
                  <a:schemeClr val="bg1"/>
                </a:solidFill>
              </a:rPr>
              <a:t>(φωσφορικοί εστέρες)</a:t>
            </a:r>
          </a:p>
        </p:txBody>
      </p:sp>
      <p:cxnSp>
        <p:nvCxnSpPr>
          <p:cNvPr id="57" name="Ευθύγραμμο βέλος σύνδεσης 56">
            <a:extLst>
              <a:ext uri="{FF2B5EF4-FFF2-40B4-BE49-F238E27FC236}">
                <a16:creationId xmlns:a16="http://schemas.microsoft.com/office/drawing/2014/main" id="{188C5F9D-46C8-47A3-8B89-50155A5A979A}"/>
              </a:ext>
            </a:extLst>
          </p:cNvPr>
          <p:cNvCxnSpPr>
            <a:stCxn id="26" idx="2"/>
            <a:endCxn id="52" idx="0"/>
          </p:cNvCxnSpPr>
          <p:nvPr/>
        </p:nvCxnSpPr>
        <p:spPr>
          <a:xfrm flipH="1">
            <a:off x="7822558" y="2458161"/>
            <a:ext cx="1948081" cy="2676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ύγραμμο βέλος σύνδεσης 59">
            <a:extLst>
              <a:ext uri="{FF2B5EF4-FFF2-40B4-BE49-F238E27FC236}">
                <a16:creationId xmlns:a16="http://schemas.microsoft.com/office/drawing/2014/main" id="{23E795C8-3864-452C-B629-193925263370}"/>
              </a:ext>
            </a:extLst>
          </p:cNvPr>
          <p:cNvCxnSpPr>
            <a:cxnSpLocks/>
            <a:stCxn id="26" idx="2"/>
            <a:endCxn id="51" idx="0"/>
          </p:cNvCxnSpPr>
          <p:nvPr/>
        </p:nvCxnSpPr>
        <p:spPr>
          <a:xfrm>
            <a:off x="9770639" y="2458161"/>
            <a:ext cx="381394" cy="26795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14B1609-1CE7-4265-B540-8495B7FE279D}"/>
              </a:ext>
            </a:extLst>
          </p:cNvPr>
          <p:cNvSpPr txBox="1"/>
          <p:nvPr/>
        </p:nvSpPr>
        <p:spPr>
          <a:xfrm>
            <a:off x="771904" y="4245365"/>
            <a:ext cx="150457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 err="1">
                <a:solidFill>
                  <a:schemeClr val="bg1"/>
                </a:solidFill>
              </a:rPr>
              <a:t>Πολυφαινόλες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l-GR" sz="1200" dirty="0">
                <a:solidFill>
                  <a:schemeClr val="bg1"/>
                </a:solidFill>
              </a:rPr>
              <a:t>π.χ. Λιγνίνη, </a:t>
            </a:r>
            <a:r>
              <a:rPr lang="el-GR" sz="1200" dirty="0" err="1">
                <a:solidFill>
                  <a:schemeClr val="bg1"/>
                </a:solidFill>
              </a:rPr>
              <a:t>Ταννίνη</a:t>
            </a:r>
            <a:endParaRPr lang="el-GR" sz="1200" dirty="0">
              <a:solidFill>
                <a:schemeClr val="bg1"/>
              </a:solidFill>
            </a:endParaRPr>
          </a:p>
        </p:txBody>
      </p:sp>
      <p:cxnSp>
        <p:nvCxnSpPr>
          <p:cNvPr id="56" name="Ευθύγραμμο βέλος σύνδεσης 55">
            <a:extLst>
              <a:ext uri="{FF2B5EF4-FFF2-40B4-BE49-F238E27FC236}">
                <a16:creationId xmlns:a16="http://schemas.microsoft.com/office/drawing/2014/main" id="{DF584C1C-4396-4592-B1A6-2BFBA89CCA3A}"/>
              </a:ext>
            </a:extLst>
          </p:cNvPr>
          <p:cNvCxnSpPr>
            <a:cxnSpLocks/>
            <a:stCxn id="24" idx="2"/>
            <a:endCxn id="54" idx="0"/>
          </p:cNvCxnSpPr>
          <p:nvPr/>
        </p:nvCxnSpPr>
        <p:spPr>
          <a:xfrm flipH="1">
            <a:off x="1524190" y="2503603"/>
            <a:ext cx="643534" cy="1741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29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6B566EF7-A33F-4499-87D9-963476F89694}"/>
              </a:ext>
            </a:extLst>
          </p:cNvPr>
          <p:cNvGrpSpPr/>
          <p:nvPr/>
        </p:nvGrpSpPr>
        <p:grpSpPr>
          <a:xfrm>
            <a:off x="478055" y="167351"/>
            <a:ext cx="11422036" cy="6420854"/>
            <a:chOff x="478055" y="51937"/>
            <a:chExt cx="11422036" cy="6420854"/>
          </a:xfrm>
        </p:grpSpPr>
        <p:grpSp>
          <p:nvGrpSpPr>
            <p:cNvPr id="11" name="Ομάδα 10">
              <a:extLst>
                <a:ext uri="{FF2B5EF4-FFF2-40B4-BE49-F238E27FC236}">
                  <a16:creationId xmlns:a16="http://schemas.microsoft.com/office/drawing/2014/main" id="{FFCCE1B4-D1AD-4A44-8C37-84701782E012}"/>
                </a:ext>
              </a:extLst>
            </p:cNvPr>
            <p:cNvGrpSpPr/>
            <p:nvPr/>
          </p:nvGrpSpPr>
          <p:grpSpPr>
            <a:xfrm>
              <a:off x="4070405" y="1811281"/>
              <a:ext cx="2930370" cy="2741259"/>
              <a:chOff x="4003830" y="2032987"/>
              <a:chExt cx="2707688" cy="2565647"/>
            </a:xfrm>
            <a:solidFill>
              <a:srgbClr val="008000"/>
            </a:solidFill>
          </p:grpSpPr>
          <p:sp>
            <p:nvSpPr>
              <p:cNvPr id="10" name="Οβάλ 9">
                <a:extLst>
                  <a:ext uri="{FF2B5EF4-FFF2-40B4-BE49-F238E27FC236}">
                    <a16:creationId xmlns:a16="http://schemas.microsoft.com/office/drawing/2014/main" id="{677D939D-81F6-4AE0-9130-7D4859CE7ADB}"/>
                  </a:ext>
                </a:extLst>
              </p:cNvPr>
              <p:cNvSpPr/>
              <p:nvPr/>
            </p:nvSpPr>
            <p:spPr>
              <a:xfrm>
                <a:off x="4003830" y="2032987"/>
                <a:ext cx="2707688" cy="2565647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Οβάλ 3">
                <a:extLst>
                  <a:ext uri="{FF2B5EF4-FFF2-40B4-BE49-F238E27FC236}">
                    <a16:creationId xmlns:a16="http://schemas.microsoft.com/office/drawing/2014/main" id="{0EF2762E-087E-414D-BBD8-9322F12F3D49}"/>
                  </a:ext>
                </a:extLst>
              </p:cNvPr>
              <p:cNvSpPr/>
              <p:nvPr/>
            </p:nvSpPr>
            <p:spPr>
              <a:xfrm>
                <a:off x="4660777" y="2637761"/>
                <a:ext cx="1435223" cy="14373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CA2220-ACA6-406D-B160-66237F4F372C}"/>
                  </a:ext>
                </a:extLst>
              </p:cNvPr>
              <p:cNvSpPr txBox="1"/>
              <p:nvPr/>
            </p:nvSpPr>
            <p:spPr>
              <a:xfrm>
                <a:off x="4856546" y="2778928"/>
                <a:ext cx="475758" cy="230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</a:rPr>
                  <a:t>Starch</a:t>
                </a:r>
                <a:endParaRPr lang="el-G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7395D3-4C21-402B-BD67-B5C0FDB15649}"/>
                  </a:ext>
                </a:extLst>
              </p:cNvPr>
              <p:cNvSpPr txBox="1"/>
              <p:nvPr/>
            </p:nvSpPr>
            <p:spPr>
              <a:xfrm>
                <a:off x="4752895" y="3181748"/>
                <a:ext cx="865311" cy="230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</a:rPr>
                  <a:t>Lignocellulose</a:t>
                </a:r>
                <a:endParaRPr lang="el-G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71D661-5AE9-4ADD-953A-FEA18A7B7E0A}"/>
                  </a:ext>
                </a:extLst>
              </p:cNvPr>
              <p:cNvSpPr txBox="1"/>
              <p:nvPr/>
            </p:nvSpPr>
            <p:spPr>
              <a:xfrm>
                <a:off x="5051966" y="3686006"/>
                <a:ext cx="640170" cy="230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</a:rPr>
                  <a:t>Plant Oils</a:t>
                </a:r>
                <a:endParaRPr lang="el-G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4DB09E-25DA-48BC-A851-FA16578537D8}"/>
                  </a:ext>
                </a:extLst>
              </p:cNvPr>
              <p:cNvSpPr txBox="1"/>
              <p:nvPr/>
            </p:nvSpPr>
            <p:spPr>
              <a:xfrm>
                <a:off x="4897109" y="3431803"/>
                <a:ext cx="926039" cy="230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</a:rPr>
                  <a:t>Natural Rubber</a:t>
                </a:r>
                <a:endParaRPr lang="el-G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ECAD36-0E1F-4CEA-8829-32E9477C8F9B}"/>
                  </a:ext>
                </a:extLst>
              </p:cNvPr>
              <p:cNvSpPr txBox="1"/>
              <p:nvPr/>
            </p:nvSpPr>
            <p:spPr>
              <a:xfrm>
                <a:off x="5365265" y="2972227"/>
                <a:ext cx="709786" cy="230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</a:rPr>
                  <a:t>Saccharose</a:t>
                </a:r>
                <a:endParaRPr lang="el-GR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F4418F-F243-4CAA-A44C-A51F3616A9F4}"/>
                </a:ext>
              </a:extLst>
            </p:cNvPr>
            <p:cNvSpPr txBox="1"/>
            <p:nvPr/>
          </p:nvSpPr>
          <p:spPr>
            <a:xfrm>
              <a:off x="5237271" y="2094092"/>
              <a:ext cx="60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8000"/>
                  </a:solidFill>
                </a:rPr>
                <a:t>Glucose</a:t>
              </a:r>
              <a:endParaRPr lang="el-GR" sz="1000" b="1" dirty="0">
                <a:solidFill>
                  <a:srgbClr val="008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E91D6C-2192-485B-B190-17538B5BD20D}"/>
                </a:ext>
              </a:extLst>
            </p:cNvPr>
            <p:cNvSpPr txBox="1"/>
            <p:nvPr/>
          </p:nvSpPr>
          <p:spPr>
            <a:xfrm>
              <a:off x="4155915" y="2619955"/>
              <a:ext cx="7761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8000"/>
                  </a:solidFill>
                </a:rPr>
                <a:t>Adipic Acid</a:t>
              </a:r>
              <a:endParaRPr lang="el-GR" sz="1000" b="1" dirty="0">
                <a:solidFill>
                  <a:srgbClr val="008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609FF0-5262-4060-AF0A-650FD04B3F56}"/>
                </a:ext>
              </a:extLst>
            </p:cNvPr>
            <p:cNvSpPr txBox="1"/>
            <p:nvPr/>
          </p:nvSpPr>
          <p:spPr>
            <a:xfrm>
              <a:off x="4157921" y="3181911"/>
              <a:ext cx="516488" cy="246221"/>
            </a:xfrm>
            <a:prstGeom prst="rect">
              <a:avLst/>
            </a:prstGeom>
            <a:noFill/>
            <a:ln cap="rnd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8000"/>
                  </a:solidFill>
                </a:rPr>
                <a:t>Lysine</a:t>
              </a:r>
              <a:endParaRPr lang="el-GR" sz="1000" b="1" dirty="0">
                <a:solidFill>
                  <a:srgbClr val="008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C4B791-37A8-4F7E-B2FC-7B290A865552}"/>
                </a:ext>
              </a:extLst>
            </p:cNvPr>
            <p:cNvSpPr txBox="1"/>
            <p:nvPr/>
          </p:nvSpPr>
          <p:spPr>
            <a:xfrm>
              <a:off x="4736979" y="4112042"/>
              <a:ext cx="6222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8000"/>
                  </a:solidFill>
                </a:rPr>
                <a:t>Glycerol</a:t>
              </a:r>
              <a:endParaRPr lang="el-GR" sz="1000" b="1" dirty="0">
                <a:solidFill>
                  <a:srgbClr val="008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FB6B86-BCE4-4697-9EB5-C156B99E63C9}"/>
                </a:ext>
              </a:extLst>
            </p:cNvPr>
            <p:cNvSpPr txBox="1"/>
            <p:nvPr/>
          </p:nvSpPr>
          <p:spPr>
            <a:xfrm>
              <a:off x="5763583" y="3954771"/>
              <a:ext cx="7681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8000"/>
                  </a:solidFill>
                </a:rPr>
                <a:t>Fatty Acids</a:t>
              </a:r>
              <a:endParaRPr lang="el-GR" sz="1000" b="1" dirty="0">
                <a:solidFill>
                  <a:srgbClr val="008000"/>
                </a:solidFill>
              </a:endParaRPr>
            </a:p>
          </p:txBody>
        </p:sp>
        <p:sp>
          <p:nvSpPr>
            <p:cNvPr id="24" name="Ορθογώνιο 23">
              <a:extLst>
                <a:ext uri="{FF2B5EF4-FFF2-40B4-BE49-F238E27FC236}">
                  <a16:creationId xmlns:a16="http://schemas.microsoft.com/office/drawing/2014/main" id="{EA67989C-9AA6-4A7C-9C87-676C1108FA10}"/>
                </a:ext>
              </a:extLst>
            </p:cNvPr>
            <p:cNvSpPr/>
            <p:nvPr/>
          </p:nvSpPr>
          <p:spPr>
            <a:xfrm rot="20232306">
              <a:off x="4700980" y="3395787"/>
              <a:ext cx="392623" cy="21228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000" b="1">
                <a:solidFill>
                  <a:schemeClr val="tx1"/>
                </a:solidFill>
              </a:endParaRPr>
            </a:p>
          </p:txBody>
        </p:sp>
        <p:sp>
          <p:nvSpPr>
            <p:cNvPr id="27" name="Ορθογώνιο 26">
              <a:extLst>
                <a:ext uri="{FF2B5EF4-FFF2-40B4-BE49-F238E27FC236}">
                  <a16:creationId xmlns:a16="http://schemas.microsoft.com/office/drawing/2014/main" id="{D2D34EEA-04F1-48A2-A094-58F99BD1E6CC}"/>
                </a:ext>
              </a:extLst>
            </p:cNvPr>
            <p:cNvSpPr/>
            <p:nvPr/>
          </p:nvSpPr>
          <p:spPr>
            <a:xfrm rot="20232306">
              <a:off x="4112173" y="3706707"/>
              <a:ext cx="141397" cy="20765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BA6503-11A0-4FD8-A33E-400CD08FD898}"/>
                </a:ext>
              </a:extLst>
            </p:cNvPr>
            <p:cNvSpPr txBox="1"/>
            <p:nvPr/>
          </p:nvSpPr>
          <p:spPr>
            <a:xfrm>
              <a:off x="4021459" y="4609902"/>
              <a:ext cx="9316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/>
                <a:t>Epichlorihdrin</a:t>
              </a:r>
              <a:endParaRPr lang="el-GR" sz="1000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8EC720-8D72-4C41-B3D8-E949B028D8FD}"/>
                </a:ext>
              </a:extLst>
            </p:cNvPr>
            <p:cNvSpPr txBox="1"/>
            <p:nvPr/>
          </p:nvSpPr>
          <p:spPr>
            <a:xfrm>
              <a:off x="3055846" y="5749329"/>
              <a:ext cx="8739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Epoxy Resins</a:t>
              </a:r>
              <a:endParaRPr lang="el-GR" sz="1000" b="1" dirty="0"/>
            </a:p>
          </p:txBody>
        </p:sp>
        <p:sp>
          <p:nvSpPr>
            <p:cNvPr id="36" name="Ελεύθερη σχεδίαση: Σχήμα 35">
              <a:extLst>
                <a:ext uri="{FF2B5EF4-FFF2-40B4-BE49-F238E27FC236}">
                  <a16:creationId xmlns:a16="http://schemas.microsoft.com/office/drawing/2014/main" id="{FA454B08-3919-4481-BCAD-2950A500CF43}"/>
                </a:ext>
              </a:extLst>
            </p:cNvPr>
            <p:cNvSpPr/>
            <p:nvPr/>
          </p:nvSpPr>
          <p:spPr>
            <a:xfrm rot="4372414">
              <a:off x="5172930" y="2473586"/>
              <a:ext cx="634864" cy="455147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37" name="Ελεύθερη σχεδίαση: Σχήμα 36">
              <a:extLst>
                <a:ext uri="{FF2B5EF4-FFF2-40B4-BE49-F238E27FC236}">
                  <a16:creationId xmlns:a16="http://schemas.microsoft.com/office/drawing/2014/main" id="{7C613744-E9B1-41B2-96C1-9270503347C1}"/>
                </a:ext>
              </a:extLst>
            </p:cNvPr>
            <p:cNvSpPr/>
            <p:nvPr/>
          </p:nvSpPr>
          <p:spPr>
            <a:xfrm rot="16586275">
              <a:off x="5199229" y="2414844"/>
              <a:ext cx="396323" cy="178173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38" name="Ελεύθερη σχεδίαση: Σχήμα 37">
              <a:extLst>
                <a:ext uri="{FF2B5EF4-FFF2-40B4-BE49-F238E27FC236}">
                  <a16:creationId xmlns:a16="http://schemas.microsoft.com/office/drawing/2014/main" id="{33F93107-DE07-4909-8206-1EB50236602B}"/>
                </a:ext>
              </a:extLst>
            </p:cNvPr>
            <p:cNvSpPr/>
            <p:nvPr/>
          </p:nvSpPr>
          <p:spPr>
            <a:xfrm rot="1592568">
              <a:off x="5597491" y="2391904"/>
              <a:ext cx="442230" cy="356191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39" name="Ελεύθερη σχεδίαση: Σχήμα 38">
              <a:extLst>
                <a:ext uri="{FF2B5EF4-FFF2-40B4-BE49-F238E27FC236}">
                  <a16:creationId xmlns:a16="http://schemas.microsoft.com/office/drawing/2014/main" id="{23D4D7BD-0B04-4C4F-B877-32399B760257}"/>
                </a:ext>
              </a:extLst>
            </p:cNvPr>
            <p:cNvSpPr/>
            <p:nvPr/>
          </p:nvSpPr>
          <p:spPr>
            <a:xfrm rot="17008637">
              <a:off x="4456208" y="2794745"/>
              <a:ext cx="636648" cy="414897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40" name="Ελεύθερη σχεδίαση: Σχήμα 39">
              <a:extLst>
                <a:ext uri="{FF2B5EF4-FFF2-40B4-BE49-F238E27FC236}">
                  <a16:creationId xmlns:a16="http://schemas.microsoft.com/office/drawing/2014/main" id="{C1769451-7743-4019-88E3-B2842CAEA5F2}"/>
                </a:ext>
              </a:extLst>
            </p:cNvPr>
            <p:cNvSpPr/>
            <p:nvPr/>
          </p:nvSpPr>
          <p:spPr>
            <a:xfrm rot="16200000">
              <a:off x="4984830" y="3800098"/>
              <a:ext cx="417892" cy="333240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41" name="Ελεύθερη σχεδίαση: Σχήμα 40">
              <a:extLst>
                <a:ext uri="{FF2B5EF4-FFF2-40B4-BE49-F238E27FC236}">
                  <a16:creationId xmlns:a16="http://schemas.microsoft.com/office/drawing/2014/main" id="{718B9180-8F95-46B5-8C34-83B939302E88}"/>
                </a:ext>
              </a:extLst>
            </p:cNvPr>
            <p:cNvSpPr/>
            <p:nvPr/>
          </p:nvSpPr>
          <p:spPr>
            <a:xfrm>
              <a:off x="5794655" y="3735192"/>
              <a:ext cx="344993" cy="262634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44" name="Ελεύθερη σχεδίαση: Σχήμα 43">
              <a:extLst>
                <a:ext uri="{FF2B5EF4-FFF2-40B4-BE49-F238E27FC236}">
                  <a16:creationId xmlns:a16="http://schemas.microsoft.com/office/drawing/2014/main" id="{DB2F292A-3D4A-43CC-8E91-1C5CC138F70A}"/>
                </a:ext>
              </a:extLst>
            </p:cNvPr>
            <p:cNvSpPr/>
            <p:nvPr/>
          </p:nvSpPr>
          <p:spPr>
            <a:xfrm rot="16939971">
              <a:off x="4864217" y="2286681"/>
              <a:ext cx="525218" cy="435171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45" name="Ελεύθερη σχεδίαση: Σχήμα 44">
              <a:extLst>
                <a:ext uri="{FF2B5EF4-FFF2-40B4-BE49-F238E27FC236}">
                  <a16:creationId xmlns:a16="http://schemas.microsoft.com/office/drawing/2014/main" id="{C63B199D-36AB-4CA2-85F6-600604546588}"/>
                </a:ext>
              </a:extLst>
            </p:cNvPr>
            <p:cNvSpPr/>
            <p:nvPr/>
          </p:nvSpPr>
          <p:spPr>
            <a:xfrm rot="16200000">
              <a:off x="4374942" y="4260980"/>
              <a:ext cx="392981" cy="419899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46" name="Οβάλ 45">
              <a:extLst>
                <a:ext uri="{FF2B5EF4-FFF2-40B4-BE49-F238E27FC236}">
                  <a16:creationId xmlns:a16="http://schemas.microsoft.com/office/drawing/2014/main" id="{286A5561-442D-4345-B39A-15ADB910B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3348" y="427257"/>
              <a:ext cx="5569319" cy="5509305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21" name="Βέλος: Δεξιό 20">
              <a:extLst>
                <a:ext uri="{FF2B5EF4-FFF2-40B4-BE49-F238E27FC236}">
                  <a16:creationId xmlns:a16="http://schemas.microsoft.com/office/drawing/2014/main" id="{6917FC1F-1DFD-4BE6-9F94-A398974567C0}"/>
                </a:ext>
              </a:extLst>
            </p:cNvPr>
            <p:cNvSpPr/>
            <p:nvPr/>
          </p:nvSpPr>
          <p:spPr>
            <a:xfrm rot="9417783">
              <a:off x="1916178" y="3878108"/>
              <a:ext cx="3054916" cy="472896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solidFill>
                  <a:schemeClr val="tx1"/>
                </a:solidFill>
              </a:endParaRPr>
            </a:p>
          </p:txBody>
        </p:sp>
        <p:sp>
          <p:nvSpPr>
            <p:cNvPr id="53" name="Ελεύθερη σχεδίαση: Σχήμα 52">
              <a:extLst>
                <a:ext uri="{FF2B5EF4-FFF2-40B4-BE49-F238E27FC236}">
                  <a16:creationId xmlns:a16="http://schemas.microsoft.com/office/drawing/2014/main" id="{C079EC14-7C09-405A-B626-4720EC9F9928}"/>
                </a:ext>
              </a:extLst>
            </p:cNvPr>
            <p:cNvSpPr/>
            <p:nvPr/>
          </p:nvSpPr>
          <p:spPr>
            <a:xfrm rot="1917757">
              <a:off x="4584796" y="4279810"/>
              <a:ext cx="379140" cy="1867013"/>
            </a:xfrm>
            <a:custGeom>
              <a:avLst/>
              <a:gdLst>
                <a:gd name="connsiteX0" fmla="*/ 0 w 542925"/>
                <a:gd name="connsiteY0" fmla="*/ 0 h 714375"/>
                <a:gd name="connsiteX1" fmla="*/ 400050 w 542925"/>
                <a:gd name="connsiteY1" fmla="*/ 209550 h 714375"/>
                <a:gd name="connsiteX2" fmla="*/ 542925 w 542925"/>
                <a:gd name="connsiteY2" fmla="*/ 71437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925" h="714375">
                  <a:moveTo>
                    <a:pt x="0" y="0"/>
                  </a:moveTo>
                  <a:cubicBezTo>
                    <a:pt x="154781" y="45244"/>
                    <a:pt x="309563" y="90488"/>
                    <a:pt x="400050" y="209550"/>
                  </a:cubicBezTo>
                  <a:cubicBezTo>
                    <a:pt x="490538" y="328613"/>
                    <a:pt x="516731" y="521494"/>
                    <a:pt x="542925" y="7143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Ελεύθερη σχεδίαση: Σχήμα 53">
              <a:extLst>
                <a:ext uri="{FF2B5EF4-FFF2-40B4-BE49-F238E27FC236}">
                  <a16:creationId xmlns:a16="http://schemas.microsoft.com/office/drawing/2014/main" id="{83E9CDF0-AD50-4733-9A59-72EC435C5F8D}"/>
                </a:ext>
              </a:extLst>
            </p:cNvPr>
            <p:cNvSpPr/>
            <p:nvPr/>
          </p:nvSpPr>
          <p:spPr>
            <a:xfrm rot="15429061">
              <a:off x="3431810" y="4875807"/>
              <a:ext cx="780592" cy="906295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DABDF80-D069-4A14-A515-4443B82F4ABF}"/>
                </a:ext>
              </a:extLst>
            </p:cNvPr>
            <p:cNvSpPr txBox="1"/>
            <p:nvPr/>
          </p:nvSpPr>
          <p:spPr>
            <a:xfrm>
              <a:off x="5146453" y="5128003"/>
              <a:ext cx="5677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Polyols</a:t>
              </a:r>
              <a:endParaRPr lang="el-GR" sz="1000" b="1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D51B21A-8A2B-4F7F-A6D8-49CC6376D174}"/>
                </a:ext>
              </a:extLst>
            </p:cNvPr>
            <p:cNvSpPr txBox="1"/>
            <p:nvPr/>
          </p:nvSpPr>
          <p:spPr>
            <a:xfrm>
              <a:off x="6294669" y="5182562"/>
              <a:ext cx="5645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Diacids</a:t>
              </a:r>
              <a:endParaRPr lang="el-GR" sz="1000" b="1" dirty="0"/>
            </a:p>
          </p:txBody>
        </p:sp>
        <p:sp>
          <p:nvSpPr>
            <p:cNvPr id="57" name="Ελεύθερη σχεδίαση: Σχήμα 56">
              <a:extLst>
                <a:ext uri="{FF2B5EF4-FFF2-40B4-BE49-F238E27FC236}">
                  <a16:creationId xmlns:a16="http://schemas.microsoft.com/office/drawing/2014/main" id="{106DB351-CB0A-4147-9A5B-9A41C9F13E59}"/>
                </a:ext>
              </a:extLst>
            </p:cNvPr>
            <p:cNvSpPr/>
            <p:nvPr/>
          </p:nvSpPr>
          <p:spPr>
            <a:xfrm rot="15290722">
              <a:off x="5306308" y="4216551"/>
              <a:ext cx="780592" cy="906295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58" name="Ελεύθερη σχεδίαση: Σχήμα 57">
              <a:extLst>
                <a:ext uri="{FF2B5EF4-FFF2-40B4-BE49-F238E27FC236}">
                  <a16:creationId xmlns:a16="http://schemas.microsoft.com/office/drawing/2014/main" id="{485771F0-EE54-4C6D-B05C-83D197AD0340}"/>
                </a:ext>
              </a:extLst>
            </p:cNvPr>
            <p:cNvSpPr/>
            <p:nvPr/>
          </p:nvSpPr>
          <p:spPr>
            <a:xfrm>
              <a:off x="6180644" y="4162030"/>
              <a:ext cx="311712" cy="1036679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75BB783-8FB5-42B6-A591-7FBCF8C4C339}"/>
                </a:ext>
              </a:extLst>
            </p:cNvPr>
            <p:cNvSpPr txBox="1"/>
            <p:nvPr/>
          </p:nvSpPr>
          <p:spPr>
            <a:xfrm>
              <a:off x="6672222" y="6226570"/>
              <a:ext cx="7986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Polyamides</a:t>
              </a:r>
              <a:endParaRPr lang="el-GR" sz="1000" b="1" dirty="0"/>
            </a:p>
          </p:txBody>
        </p:sp>
        <p:sp>
          <p:nvSpPr>
            <p:cNvPr id="60" name="Ελεύθερη σχεδίαση: Σχήμα 59">
              <a:extLst>
                <a:ext uri="{FF2B5EF4-FFF2-40B4-BE49-F238E27FC236}">
                  <a16:creationId xmlns:a16="http://schemas.microsoft.com/office/drawing/2014/main" id="{B50A071B-B1B2-4E0F-B781-632F04068EB9}"/>
                </a:ext>
              </a:extLst>
            </p:cNvPr>
            <p:cNvSpPr/>
            <p:nvPr/>
          </p:nvSpPr>
          <p:spPr>
            <a:xfrm rot="11695562">
              <a:off x="6463269" y="5470928"/>
              <a:ext cx="642310" cy="729644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AF78700-51BA-40F4-BBBF-9A5E34526174}"/>
                </a:ext>
              </a:extLst>
            </p:cNvPr>
            <p:cNvSpPr txBox="1"/>
            <p:nvPr/>
          </p:nvSpPr>
          <p:spPr>
            <a:xfrm>
              <a:off x="7007837" y="3675843"/>
              <a:ext cx="6351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Fructose</a:t>
              </a:r>
              <a:endParaRPr lang="el-GR" sz="1000" b="1" dirty="0"/>
            </a:p>
          </p:txBody>
        </p:sp>
        <p:sp>
          <p:nvSpPr>
            <p:cNvPr id="62" name="Ελεύθερη σχεδίαση: Σχήμα 61">
              <a:extLst>
                <a:ext uri="{FF2B5EF4-FFF2-40B4-BE49-F238E27FC236}">
                  <a16:creationId xmlns:a16="http://schemas.microsoft.com/office/drawing/2014/main" id="{4F8A2071-4061-403F-A940-BDD276BF7F7F}"/>
                </a:ext>
              </a:extLst>
            </p:cNvPr>
            <p:cNvSpPr/>
            <p:nvPr/>
          </p:nvSpPr>
          <p:spPr>
            <a:xfrm rot="9764711">
              <a:off x="6049690" y="2891248"/>
              <a:ext cx="846599" cy="1042460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D66D4D0-C281-4A51-BD20-B1AD003648AC}"/>
                </a:ext>
              </a:extLst>
            </p:cNvPr>
            <p:cNvSpPr txBox="1"/>
            <p:nvPr/>
          </p:nvSpPr>
          <p:spPr>
            <a:xfrm>
              <a:off x="6734892" y="4050247"/>
              <a:ext cx="1491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Hydroxy Methyl Furfural</a:t>
              </a:r>
            </a:p>
            <a:p>
              <a:pPr algn="ctr"/>
              <a:r>
                <a:rPr lang="en-US" sz="1000" b="1" dirty="0"/>
                <a:t>(HMF)</a:t>
              </a:r>
              <a:endParaRPr lang="el-GR" sz="1000" b="1" dirty="0"/>
            </a:p>
          </p:txBody>
        </p:sp>
        <p:sp>
          <p:nvSpPr>
            <p:cNvPr id="64" name="Ελεύθερη σχεδίαση: Σχήμα 63">
              <a:extLst>
                <a:ext uri="{FF2B5EF4-FFF2-40B4-BE49-F238E27FC236}">
                  <a16:creationId xmlns:a16="http://schemas.microsoft.com/office/drawing/2014/main" id="{F57BAEB9-C77D-4C72-AD5C-0112F9A6DD37}"/>
                </a:ext>
              </a:extLst>
            </p:cNvPr>
            <p:cNvSpPr/>
            <p:nvPr/>
          </p:nvSpPr>
          <p:spPr>
            <a:xfrm>
              <a:off x="7336427" y="3846894"/>
              <a:ext cx="344993" cy="262634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65" name="Ελεύθερη σχεδίαση: Σχήμα 64">
              <a:extLst>
                <a:ext uri="{FF2B5EF4-FFF2-40B4-BE49-F238E27FC236}">
                  <a16:creationId xmlns:a16="http://schemas.microsoft.com/office/drawing/2014/main" id="{90731260-7704-4FA7-B8AD-7A99AB8A893C}"/>
                </a:ext>
              </a:extLst>
            </p:cNvPr>
            <p:cNvSpPr/>
            <p:nvPr/>
          </p:nvSpPr>
          <p:spPr>
            <a:xfrm rot="6034089">
              <a:off x="7372459" y="4309369"/>
              <a:ext cx="344993" cy="262634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EF9E7F2-DDDD-4278-B3BF-4D95D0DFA09A}"/>
                </a:ext>
              </a:extLst>
            </p:cNvPr>
            <p:cNvSpPr txBox="1"/>
            <p:nvPr/>
          </p:nvSpPr>
          <p:spPr>
            <a:xfrm>
              <a:off x="6387557" y="4518108"/>
              <a:ext cx="15888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2,5-Furandicarboxylic Acid</a:t>
              </a:r>
            </a:p>
            <a:p>
              <a:pPr algn="ctr"/>
              <a:r>
                <a:rPr lang="en-US" sz="1000" b="1" dirty="0"/>
                <a:t>(FDCA)</a:t>
              </a:r>
              <a:endParaRPr lang="el-GR" sz="1000" b="1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BD87080-0416-4AC4-A2CD-BEDA54A92165}"/>
                </a:ext>
              </a:extLst>
            </p:cNvPr>
            <p:cNvSpPr txBox="1"/>
            <p:nvPr/>
          </p:nvSpPr>
          <p:spPr>
            <a:xfrm>
              <a:off x="8186760" y="5328487"/>
              <a:ext cx="17059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Other Furan-based Polymers</a:t>
              </a:r>
              <a:endParaRPr lang="el-GR" sz="1000" b="1" dirty="0"/>
            </a:p>
          </p:txBody>
        </p:sp>
        <p:sp>
          <p:nvSpPr>
            <p:cNvPr id="68" name="Ελεύθερη σχεδίαση: Σχήμα 67">
              <a:extLst>
                <a:ext uri="{FF2B5EF4-FFF2-40B4-BE49-F238E27FC236}">
                  <a16:creationId xmlns:a16="http://schemas.microsoft.com/office/drawing/2014/main" id="{E108A8C6-3D18-4453-BF2D-35F10632F002}"/>
                </a:ext>
              </a:extLst>
            </p:cNvPr>
            <p:cNvSpPr/>
            <p:nvPr/>
          </p:nvSpPr>
          <p:spPr>
            <a:xfrm rot="10800000">
              <a:off x="7229610" y="4884308"/>
              <a:ext cx="957150" cy="553373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72" name="Ελεύθερη σχεδίαση: Σχήμα 71">
              <a:extLst>
                <a:ext uri="{FF2B5EF4-FFF2-40B4-BE49-F238E27FC236}">
                  <a16:creationId xmlns:a16="http://schemas.microsoft.com/office/drawing/2014/main" id="{76AC4AB5-FAB4-428F-8F59-3AB0734EB44F}"/>
                </a:ext>
              </a:extLst>
            </p:cNvPr>
            <p:cNvSpPr/>
            <p:nvPr/>
          </p:nvSpPr>
          <p:spPr>
            <a:xfrm rot="5400000">
              <a:off x="8495028" y="1927954"/>
              <a:ext cx="2087618" cy="3267653"/>
            </a:xfrm>
            <a:custGeom>
              <a:avLst/>
              <a:gdLst>
                <a:gd name="connsiteX0" fmla="*/ 0 w 2943225"/>
                <a:gd name="connsiteY0" fmla="*/ 0 h 3352800"/>
                <a:gd name="connsiteX1" fmla="*/ 733425 w 2943225"/>
                <a:gd name="connsiteY1" fmla="*/ 266700 h 3352800"/>
                <a:gd name="connsiteX2" fmla="*/ 1504950 w 2943225"/>
                <a:gd name="connsiteY2" fmla="*/ 762000 h 3352800"/>
                <a:gd name="connsiteX3" fmla="*/ 2257425 w 2943225"/>
                <a:gd name="connsiteY3" fmla="*/ 1619250 h 3352800"/>
                <a:gd name="connsiteX4" fmla="*/ 2743200 w 2943225"/>
                <a:gd name="connsiteY4" fmla="*/ 2533650 h 3352800"/>
                <a:gd name="connsiteX5" fmla="*/ 2943225 w 2943225"/>
                <a:gd name="connsiteY5" fmla="*/ 3352800 h 3352800"/>
                <a:gd name="connsiteX6" fmla="*/ 2943225 w 2943225"/>
                <a:gd name="connsiteY6" fmla="*/ 335280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3225" h="3352800">
                  <a:moveTo>
                    <a:pt x="0" y="0"/>
                  </a:moveTo>
                  <a:cubicBezTo>
                    <a:pt x="241300" y="69850"/>
                    <a:pt x="482600" y="139700"/>
                    <a:pt x="733425" y="266700"/>
                  </a:cubicBezTo>
                  <a:cubicBezTo>
                    <a:pt x="984250" y="393700"/>
                    <a:pt x="1250950" y="536575"/>
                    <a:pt x="1504950" y="762000"/>
                  </a:cubicBezTo>
                  <a:cubicBezTo>
                    <a:pt x="1758950" y="987425"/>
                    <a:pt x="2051050" y="1323975"/>
                    <a:pt x="2257425" y="1619250"/>
                  </a:cubicBezTo>
                  <a:cubicBezTo>
                    <a:pt x="2463800" y="1914525"/>
                    <a:pt x="2628900" y="2244725"/>
                    <a:pt x="2743200" y="2533650"/>
                  </a:cubicBezTo>
                  <a:cubicBezTo>
                    <a:pt x="2857500" y="2822575"/>
                    <a:pt x="2943225" y="3352800"/>
                    <a:pt x="2943225" y="3352800"/>
                  </a:cubicBezTo>
                  <a:lnTo>
                    <a:pt x="2943225" y="335280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3E247D7-9FCA-4C17-BE76-27AAC31FFE16}"/>
                </a:ext>
              </a:extLst>
            </p:cNvPr>
            <p:cNvSpPr txBox="1"/>
            <p:nvPr/>
          </p:nvSpPr>
          <p:spPr>
            <a:xfrm>
              <a:off x="10081965" y="2308861"/>
              <a:ext cx="18181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Poly(ethylene </a:t>
              </a:r>
              <a:r>
                <a:rPr lang="en-US" sz="1000" b="1" dirty="0" err="1"/>
                <a:t>furanoate</a:t>
              </a:r>
              <a:r>
                <a:rPr lang="en-US" sz="1000" b="1" dirty="0"/>
                <a:t>) (PEF)</a:t>
              </a:r>
              <a:endParaRPr lang="el-GR" sz="1000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76C6DA8-8E20-4237-9578-AC9F327AD334}"/>
                </a:ext>
              </a:extLst>
            </p:cNvPr>
            <p:cNvSpPr txBox="1"/>
            <p:nvPr/>
          </p:nvSpPr>
          <p:spPr>
            <a:xfrm>
              <a:off x="8668971" y="2727397"/>
              <a:ext cx="15600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Superabsorbent Polymers</a:t>
              </a:r>
              <a:endParaRPr lang="el-GR" sz="1000" b="1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0EBD319-AFF2-46CE-91BD-0E83660243D8}"/>
                </a:ext>
              </a:extLst>
            </p:cNvPr>
            <p:cNvSpPr txBox="1"/>
            <p:nvPr/>
          </p:nvSpPr>
          <p:spPr>
            <a:xfrm>
              <a:off x="7162525" y="3073822"/>
              <a:ext cx="4347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3-HP</a:t>
              </a:r>
              <a:endParaRPr lang="el-GR" sz="1000" b="1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FCE9C2B-A000-4E4B-9C3D-95A63C00BAC7}"/>
                </a:ext>
              </a:extLst>
            </p:cNvPr>
            <p:cNvSpPr txBox="1"/>
            <p:nvPr/>
          </p:nvSpPr>
          <p:spPr>
            <a:xfrm>
              <a:off x="7581738" y="3359790"/>
              <a:ext cx="7970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Acrylic Acid</a:t>
              </a:r>
              <a:endParaRPr lang="el-GR" sz="1000" b="1" dirty="0"/>
            </a:p>
          </p:txBody>
        </p:sp>
        <p:sp>
          <p:nvSpPr>
            <p:cNvPr id="77" name="Ελεύθερη σχεδίαση: Σχήμα 76">
              <a:extLst>
                <a:ext uri="{FF2B5EF4-FFF2-40B4-BE49-F238E27FC236}">
                  <a16:creationId xmlns:a16="http://schemas.microsoft.com/office/drawing/2014/main" id="{AD57D9BA-97A4-43F5-8C0F-79E226238B03}"/>
                </a:ext>
              </a:extLst>
            </p:cNvPr>
            <p:cNvSpPr/>
            <p:nvPr/>
          </p:nvSpPr>
          <p:spPr>
            <a:xfrm rot="20556916">
              <a:off x="5961352" y="2045698"/>
              <a:ext cx="1145936" cy="1291024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78" name="Ελεύθερη σχεδίαση: Σχήμα 77">
              <a:extLst>
                <a:ext uri="{FF2B5EF4-FFF2-40B4-BE49-F238E27FC236}">
                  <a16:creationId xmlns:a16="http://schemas.microsoft.com/office/drawing/2014/main" id="{ED09D5F7-1A7D-46E6-9C73-1B27CB537AE0}"/>
                </a:ext>
              </a:extLst>
            </p:cNvPr>
            <p:cNvSpPr/>
            <p:nvPr/>
          </p:nvSpPr>
          <p:spPr>
            <a:xfrm rot="10800000">
              <a:off x="7365708" y="3253964"/>
              <a:ext cx="253366" cy="224712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79" name="Ελεύθερη σχεδίαση: Σχήμα 78">
              <a:extLst>
                <a:ext uri="{FF2B5EF4-FFF2-40B4-BE49-F238E27FC236}">
                  <a16:creationId xmlns:a16="http://schemas.microsoft.com/office/drawing/2014/main" id="{AAC72DCA-99E7-4493-86A6-DE404D9756D4}"/>
                </a:ext>
              </a:extLst>
            </p:cNvPr>
            <p:cNvSpPr/>
            <p:nvPr/>
          </p:nvSpPr>
          <p:spPr>
            <a:xfrm rot="6307330">
              <a:off x="8421153" y="2774019"/>
              <a:ext cx="783439" cy="868961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80" name="Ελεύθερη σχεδίαση: Σχήμα 79">
              <a:extLst>
                <a:ext uri="{FF2B5EF4-FFF2-40B4-BE49-F238E27FC236}">
                  <a16:creationId xmlns:a16="http://schemas.microsoft.com/office/drawing/2014/main" id="{00ADC08D-97AB-4704-8B4A-8BAB11057F11}"/>
                </a:ext>
              </a:extLst>
            </p:cNvPr>
            <p:cNvSpPr/>
            <p:nvPr/>
          </p:nvSpPr>
          <p:spPr>
            <a:xfrm rot="18894756">
              <a:off x="5049916" y="1376298"/>
              <a:ext cx="350656" cy="469496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724FE00-1FB5-4C81-806C-3745E5DBFF85}"/>
                </a:ext>
              </a:extLst>
            </p:cNvPr>
            <p:cNvSpPr txBox="1"/>
            <p:nvPr/>
          </p:nvSpPr>
          <p:spPr>
            <a:xfrm>
              <a:off x="7250533" y="2639322"/>
              <a:ext cx="8659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Succinic Acid</a:t>
              </a:r>
              <a:endParaRPr lang="el-GR" sz="1000" b="1" dirty="0"/>
            </a:p>
          </p:txBody>
        </p:sp>
        <p:sp>
          <p:nvSpPr>
            <p:cNvPr id="82" name="Ελεύθερη σχεδίαση: Σχήμα 81">
              <a:extLst>
                <a:ext uri="{FF2B5EF4-FFF2-40B4-BE49-F238E27FC236}">
                  <a16:creationId xmlns:a16="http://schemas.microsoft.com/office/drawing/2014/main" id="{E90F5E4B-E4D6-4A0D-B4BC-02DCFDDB5BEE}"/>
                </a:ext>
              </a:extLst>
            </p:cNvPr>
            <p:cNvSpPr/>
            <p:nvPr/>
          </p:nvSpPr>
          <p:spPr>
            <a:xfrm rot="17928074">
              <a:off x="6404710" y="1639156"/>
              <a:ext cx="374078" cy="1603042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4631FC3-C544-4BF7-A070-4214C18094D4}"/>
                </a:ext>
              </a:extLst>
            </p:cNvPr>
            <p:cNvSpPr txBox="1"/>
            <p:nvPr/>
          </p:nvSpPr>
          <p:spPr>
            <a:xfrm>
              <a:off x="7238590" y="2237944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1,4-Butandiol</a:t>
              </a:r>
              <a:endParaRPr lang="el-GR" sz="1000" b="1" dirty="0"/>
            </a:p>
          </p:txBody>
        </p:sp>
        <p:sp>
          <p:nvSpPr>
            <p:cNvPr id="84" name="Ελεύθερη σχεδίαση: Σχήμα 83">
              <a:extLst>
                <a:ext uri="{FF2B5EF4-FFF2-40B4-BE49-F238E27FC236}">
                  <a16:creationId xmlns:a16="http://schemas.microsoft.com/office/drawing/2014/main" id="{29112A4B-9034-42B2-A82F-AA7F81040B21}"/>
                </a:ext>
              </a:extLst>
            </p:cNvPr>
            <p:cNvSpPr/>
            <p:nvPr/>
          </p:nvSpPr>
          <p:spPr>
            <a:xfrm rot="5655861">
              <a:off x="7516008" y="2474914"/>
              <a:ext cx="280532" cy="174289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85" name="Ελεύθερη σχεδίαση: Σχήμα 84">
              <a:extLst>
                <a:ext uri="{FF2B5EF4-FFF2-40B4-BE49-F238E27FC236}">
                  <a16:creationId xmlns:a16="http://schemas.microsoft.com/office/drawing/2014/main" id="{7B22DC58-DD5C-42A2-AF9D-AC541F439F91}"/>
                </a:ext>
              </a:extLst>
            </p:cNvPr>
            <p:cNvSpPr/>
            <p:nvPr/>
          </p:nvSpPr>
          <p:spPr>
            <a:xfrm rot="17348402">
              <a:off x="5726642" y="1803965"/>
              <a:ext cx="476377" cy="453930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9FAD2A7-2DA5-4DCF-BF80-A0009B579C01}"/>
                </a:ext>
              </a:extLst>
            </p:cNvPr>
            <p:cNvSpPr txBox="1"/>
            <p:nvPr/>
          </p:nvSpPr>
          <p:spPr>
            <a:xfrm>
              <a:off x="7250533" y="1848722"/>
              <a:ext cx="3866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THF</a:t>
              </a:r>
              <a:endParaRPr lang="el-GR" sz="1000" b="1" dirty="0"/>
            </a:p>
          </p:txBody>
        </p:sp>
        <p:sp>
          <p:nvSpPr>
            <p:cNvPr id="87" name="Ελεύθερη σχεδίαση: Σχήμα 86">
              <a:extLst>
                <a:ext uri="{FF2B5EF4-FFF2-40B4-BE49-F238E27FC236}">
                  <a16:creationId xmlns:a16="http://schemas.microsoft.com/office/drawing/2014/main" id="{2F2CF929-8228-4549-ABC8-06A2C43E161A}"/>
                </a:ext>
              </a:extLst>
            </p:cNvPr>
            <p:cNvSpPr/>
            <p:nvPr/>
          </p:nvSpPr>
          <p:spPr>
            <a:xfrm rot="14190985">
              <a:off x="7201571" y="2075163"/>
              <a:ext cx="239965" cy="190395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4690269-9268-477E-97F5-A4ADE438CBA5}"/>
                </a:ext>
              </a:extLst>
            </p:cNvPr>
            <p:cNvSpPr txBox="1"/>
            <p:nvPr/>
          </p:nvSpPr>
          <p:spPr>
            <a:xfrm>
              <a:off x="8197962" y="2192046"/>
              <a:ext cx="1495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Poly(butylene succinate)</a:t>
              </a:r>
            </a:p>
            <a:p>
              <a:pPr algn="ctr"/>
              <a:r>
                <a:rPr lang="en-US" sz="1000" b="1" dirty="0"/>
                <a:t>(PBS)</a:t>
              </a:r>
              <a:endParaRPr lang="el-GR" sz="1000" b="1" dirty="0"/>
            </a:p>
          </p:txBody>
        </p:sp>
        <p:sp>
          <p:nvSpPr>
            <p:cNvPr id="89" name="Ελεύθερη σχεδίαση: Σχήμα 88">
              <a:extLst>
                <a:ext uri="{FF2B5EF4-FFF2-40B4-BE49-F238E27FC236}">
                  <a16:creationId xmlns:a16="http://schemas.microsoft.com/office/drawing/2014/main" id="{01A461A5-B752-4EDE-82BF-E8BB8E1C7731}"/>
                </a:ext>
              </a:extLst>
            </p:cNvPr>
            <p:cNvSpPr/>
            <p:nvPr/>
          </p:nvSpPr>
          <p:spPr>
            <a:xfrm rot="6483049">
              <a:off x="8117290" y="2285258"/>
              <a:ext cx="578356" cy="580656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90" name="Ελεύθερη σχεδίαση: Σχήμα 89">
              <a:extLst>
                <a:ext uri="{FF2B5EF4-FFF2-40B4-BE49-F238E27FC236}">
                  <a16:creationId xmlns:a16="http://schemas.microsoft.com/office/drawing/2014/main" id="{B7A70D0A-0FDC-48BC-BBA1-EAB4F5EDD9F9}"/>
                </a:ext>
              </a:extLst>
            </p:cNvPr>
            <p:cNvSpPr/>
            <p:nvPr/>
          </p:nvSpPr>
          <p:spPr>
            <a:xfrm rot="7867063">
              <a:off x="8006654" y="2270746"/>
              <a:ext cx="282774" cy="296174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33A9E2C-9B07-404A-A35B-0E0B18654C2A}"/>
                </a:ext>
              </a:extLst>
            </p:cNvPr>
            <p:cNvSpPr txBox="1"/>
            <p:nvPr/>
          </p:nvSpPr>
          <p:spPr>
            <a:xfrm>
              <a:off x="10091211" y="1957634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Polyurethanes</a:t>
              </a:r>
              <a:endParaRPr lang="el-GR" sz="1000" b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1E74E78-601F-4B7F-9522-285EA153DB2B}"/>
                </a:ext>
              </a:extLst>
            </p:cNvPr>
            <p:cNvSpPr txBox="1"/>
            <p:nvPr/>
          </p:nvSpPr>
          <p:spPr>
            <a:xfrm>
              <a:off x="6182893" y="1737505"/>
              <a:ext cx="7537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err="1"/>
                <a:t>Isobutanol</a:t>
              </a:r>
              <a:endParaRPr lang="el-GR" sz="1000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A7D6C2-941A-4DF6-BA82-99F4460CABB8}"/>
                </a:ext>
              </a:extLst>
            </p:cNvPr>
            <p:cNvSpPr txBox="1"/>
            <p:nvPr/>
          </p:nvSpPr>
          <p:spPr>
            <a:xfrm>
              <a:off x="5598544" y="1112755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Ethylene</a:t>
              </a:r>
              <a:endParaRPr lang="el-GR" sz="1000" b="1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92EC73E-8A4C-45D9-8AA3-FD1404A5D350}"/>
                </a:ext>
              </a:extLst>
            </p:cNvPr>
            <p:cNvSpPr txBox="1"/>
            <p:nvPr/>
          </p:nvSpPr>
          <p:spPr>
            <a:xfrm>
              <a:off x="6163838" y="975891"/>
              <a:ext cx="1000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err="1"/>
                <a:t>Monoethylene</a:t>
              </a:r>
              <a:r>
                <a:rPr lang="en-US" sz="1000" b="1" dirty="0"/>
                <a:t> </a:t>
              </a:r>
            </a:p>
            <a:p>
              <a:pPr algn="ctr"/>
              <a:r>
                <a:rPr lang="en-US" sz="1000" b="1" dirty="0"/>
                <a:t>Glycol (MEG)</a:t>
              </a:r>
              <a:endParaRPr lang="el-GR" sz="1000" b="1" dirty="0"/>
            </a:p>
          </p:txBody>
        </p:sp>
        <p:sp>
          <p:nvSpPr>
            <p:cNvPr id="96" name="Ελεύθερη σχεδίαση: Σχήμα 95">
              <a:extLst>
                <a:ext uri="{FF2B5EF4-FFF2-40B4-BE49-F238E27FC236}">
                  <a16:creationId xmlns:a16="http://schemas.microsoft.com/office/drawing/2014/main" id="{AFF610A4-26E4-4725-95F1-636C7D539D40}"/>
                </a:ext>
              </a:extLst>
            </p:cNvPr>
            <p:cNvSpPr/>
            <p:nvPr/>
          </p:nvSpPr>
          <p:spPr>
            <a:xfrm rot="3831805">
              <a:off x="5496837" y="1784495"/>
              <a:ext cx="359464" cy="317955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97" name="Ελεύθερη σχεδίαση: Σχήμα 96">
              <a:extLst>
                <a:ext uri="{FF2B5EF4-FFF2-40B4-BE49-F238E27FC236}">
                  <a16:creationId xmlns:a16="http://schemas.microsoft.com/office/drawing/2014/main" id="{70CC7CF7-7C22-42A8-B6BA-9C45A2A54820}"/>
                </a:ext>
              </a:extLst>
            </p:cNvPr>
            <p:cNvSpPr/>
            <p:nvPr/>
          </p:nvSpPr>
          <p:spPr>
            <a:xfrm rot="14869625">
              <a:off x="5658803" y="1315339"/>
              <a:ext cx="222654" cy="228484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98" name="Ελεύθερη σχεδίαση: Σχήμα 97">
              <a:extLst>
                <a:ext uri="{FF2B5EF4-FFF2-40B4-BE49-F238E27FC236}">
                  <a16:creationId xmlns:a16="http://schemas.microsoft.com/office/drawing/2014/main" id="{39FE5C1E-D5E6-41E9-A4C5-40F019592C06}"/>
                </a:ext>
              </a:extLst>
            </p:cNvPr>
            <p:cNvSpPr/>
            <p:nvPr/>
          </p:nvSpPr>
          <p:spPr>
            <a:xfrm rot="6668693">
              <a:off x="6201154" y="1175429"/>
              <a:ext cx="98206" cy="82328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02" name="Ελεύθερη σχεδίαση: Σχήμα 101">
              <a:extLst>
                <a:ext uri="{FF2B5EF4-FFF2-40B4-BE49-F238E27FC236}">
                  <a16:creationId xmlns:a16="http://schemas.microsoft.com/office/drawing/2014/main" id="{0459A8C5-A251-41C8-9C71-E85CE75B2210}"/>
                </a:ext>
              </a:extLst>
            </p:cNvPr>
            <p:cNvSpPr/>
            <p:nvPr/>
          </p:nvSpPr>
          <p:spPr>
            <a:xfrm>
              <a:off x="7078566" y="258354"/>
              <a:ext cx="4152198" cy="2077075"/>
            </a:xfrm>
            <a:custGeom>
              <a:avLst/>
              <a:gdLst>
                <a:gd name="connsiteX0" fmla="*/ 0 w 3791011"/>
                <a:gd name="connsiteY0" fmla="*/ 668977 h 1640527"/>
                <a:gd name="connsiteX1" fmla="*/ 714375 w 3791011"/>
                <a:gd name="connsiteY1" fmla="*/ 164152 h 1640527"/>
                <a:gd name="connsiteX2" fmla="*/ 1333500 w 3791011"/>
                <a:gd name="connsiteY2" fmla="*/ 11752 h 1640527"/>
                <a:gd name="connsiteX3" fmla="*/ 2428875 w 3791011"/>
                <a:gd name="connsiteY3" fmla="*/ 40327 h 1640527"/>
                <a:gd name="connsiteX4" fmla="*/ 3162300 w 3791011"/>
                <a:gd name="connsiteY4" fmla="*/ 278452 h 1640527"/>
                <a:gd name="connsiteX5" fmla="*/ 3543300 w 3791011"/>
                <a:gd name="connsiteY5" fmla="*/ 583252 h 1640527"/>
                <a:gd name="connsiteX6" fmla="*/ 3724275 w 3791011"/>
                <a:gd name="connsiteY6" fmla="*/ 926152 h 1640527"/>
                <a:gd name="connsiteX7" fmla="*/ 3790950 w 3791011"/>
                <a:gd name="connsiteY7" fmla="*/ 1402402 h 1640527"/>
                <a:gd name="connsiteX8" fmla="*/ 3733800 w 3791011"/>
                <a:gd name="connsiteY8" fmla="*/ 1640527 h 164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1011" h="1640527">
                  <a:moveTo>
                    <a:pt x="0" y="668977"/>
                  </a:moveTo>
                  <a:cubicBezTo>
                    <a:pt x="246062" y="471333"/>
                    <a:pt x="492125" y="273689"/>
                    <a:pt x="714375" y="164152"/>
                  </a:cubicBezTo>
                  <a:cubicBezTo>
                    <a:pt x="936625" y="54615"/>
                    <a:pt x="1047750" y="32389"/>
                    <a:pt x="1333500" y="11752"/>
                  </a:cubicBezTo>
                  <a:cubicBezTo>
                    <a:pt x="1619250" y="-8886"/>
                    <a:pt x="2124075" y="-4123"/>
                    <a:pt x="2428875" y="40327"/>
                  </a:cubicBezTo>
                  <a:cubicBezTo>
                    <a:pt x="2733675" y="84777"/>
                    <a:pt x="2976563" y="187965"/>
                    <a:pt x="3162300" y="278452"/>
                  </a:cubicBezTo>
                  <a:cubicBezTo>
                    <a:pt x="3348037" y="368939"/>
                    <a:pt x="3449638" y="475302"/>
                    <a:pt x="3543300" y="583252"/>
                  </a:cubicBezTo>
                  <a:cubicBezTo>
                    <a:pt x="3636962" y="691202"/>
                    <a:pt x="3683000" y="789627"/>
                    <a:pt x="3724275" y="926152"/>
                  </a:cubicBezTo>
                  <a:cubicBezTo>
                    <a:pt x="3765550" y="1062677"/>
                    <a:pt x="3789363" y="1283340"/>
                    <a:pt x="3790950" y="1402402"/>
                  </a:cubicBezTo>
                  <a:cubicBezTo>
                    <a:pt x="3792537" y="1521464"/>
                    <a:pt x="3763168" y="1580995"/>
                    <a:pt x="3733800" y="164052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6FE4685-D160-4F46-B33F-D07062DC526A}"/>
                </a:ext>
              </a:extLst>
            </p:cNvPr>
            <p:cNvSpPr txBox="1"/>
            <p:nvPr/>
          </p:nvSpPr>
          <p:spPr>
            <a:xfrm>
              <a:off x="5505427" y="1519067"/>
              <a:ext cx="5934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Ethanol</a:t>
              </a:r>
              <a:endParaRPr lang="el-GR" sz="1000" b="1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71A5D72-0518-46A0-8C94-869FA4111B04}"/>
                </a:ext>
              </a:extLst>
            </p:cNvPr>
            <p:cNvSpPr txBox="1"/>
            <p:nvPr/>
          </p:nvSpPr>
          <p:spPr>
            <a:xfrm>
              <a:off x="6817445" y="1574634"/>
              <a:ext cx="6527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p-Xylene</a:t>
              </a:r>
              <a:endParaRPr lang="el-GR" sz="1000" b="1" dirty="0"/>
            </a:p>
          </p:txBody>
        </p:sp>
        <p:sp>
          <p:nvSpPr>
            <p:cNvPr id="105" name="Ελεύθερη σχεδίαση: Σχήμα 104">
              <a:extLst>
                <a:ext uri="{FF2B5EF4-FFF2-40B4-BE49-F238E27FC236}">
                  <a16:creationId xmlns:a16="http://schemas.microsoft.com/office/drawing/2014/main" id="{DEAB1229-A4EE-4900-8D20-06E562B326A7}"/>
                </a:ext>
              </a:extLst>
            </p:cNvPr>
            <p:cNvSpPr/>
            <p:nvPr/>
          </p:nvSpPr>
          <p:spPr>
            <a:xfrm rot="6647976">
              <a:off x="6901195" y="1708700"/>
              <a:ext cx="177576" cy="191690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5E7CA1A-D9E5-4E06-BCEF-FB2E3FA4F956}"/>
                </a:ext>
              </a:extLst>
            </p:cNvPr>
            <p:cNvSpPr txBox="1"/>
            <p:nvPr/>
          </p:nvSpPr>
          <p:spPr>
            <a:xfrm>
              <a:off x="6494108" y="1309193"/>
              <a:ext cx="11128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Terephthalic Acid</a:t>
              </a:r>
              <a:endParaRPr lang="el-GR" sz="1000" b="1" dirty="0"/>
            </a:p>
          </p:txBody>
        </p:sp>
        <p:sp>
          <p:nvSpPr>
            <p:cNvPr id="107" name="Ελεύθερη σχεδίαση: Σχήμα 106">
              <a:extLst>
                <a:ext uri="{FF2B5EF4-FFF2-40B4-BE49-F238E27FC236}">
                  <a16:creationId xmlns:a16="http://schemas.microsoft.com/office/drawing/2014/main" id="{F8E5C4B3-5366-4795-831B-76935D517ED9}"/>
                </a:ext>
              </a:extLst>
            </p:cNvPr>
            <p:cNvSpPr/>
            <p:nvPr/>
          </p:nvSpPr>
          <p:spPr>
            <a:xfrm rot="11140536">
              <a:off x="6691645" y="1499150"/>
              <a:ext cx="177576" cy="191690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F3472B7-2A31-4365-A141-A90FFE5CF619}"/>
                </a:ext>
              </a:extLst>
            </p:cNvPr>
            <p:cNvSpPr txBox="1"/>
            <p:nvPr/>
          </p:nvSpPr>
          <p:spPr>
            <a:xfrm>
              <a:off x="7942914" y="803646"/>
              <a:ext cx="17283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Poly(ethylene terephthalate)</a:t>
              </a:r>
            </a:p>
            <a:p>
              <a:pPr algn="ctr"/>
              <a:r>
                <a:rPr lang="en-US" sz="1000" b="1" dirty="0"/>
                <a:t>(PET)</a:t>
              </a:r>
              <a:endParaRPr lang="el-GR" sz="1000" b="1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D001E02-3491-4E76-925E-EFDA4659BC97}"/>
                </a:ext>
              </a:extLst>
            </p:cNvPr>
            <p:cNvSpPr txBox="1"/>
            <p:nvPr/>
          </p:nvSpPr>
          <p:spPr>
            <a:xfrm>
              <a:off x="7778180" y="1361264"/>
              <a:ext cx="11689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Styrene Butadiene</a:t>
              </a:r>
            </a:p>
            <a:p>
              <a:pPr algn="ctr"/>
              <a:r>
                <a:rPr lang="en-US" sz="1000" b="1" dirty="0"/>
                <a:t>Rubber (SBR)</a:t>
              </a:r>
              <a:endParaRPr lang="el-GR" sz="1000" b="1" dirty="0"/>
            </a:p>
          </p:txBody>
        </p:sp>
        <p:sp>
          <p:nvSpPr>
            <p:cNvPr id="111" name="Ελεύθερη σχεδίαση: Σχήμα 110">
              <a:extLst>
                <a:ext uri="{FF2B5EF4-FFF2-40B4-BE49-F238E27FC236}">
                  <a16:creationId xmlns:a16="http://schemas.microsoft.com/office/drawing/2014/main" id="{0BDCF03C-D8D0-4ED1-8E4C-523AD0DFACE0}"/>
                </a:ext>
              </a:extLst>
            </p:cNvPr>
            <p:cNvSpPr/>
            <p:nvPr/>
          </p:nvSpPr>
          <p:spPr>
            <a:xfrm rot="17919153">
              <a:off x="7278617" y="668648"/>
              <a:ext cx="535061" cy="657553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12" name="Ελεύθερη σχεδίαση: Σχήμα 111">
              <a:extLst>
                <a:ext uri="{FF2B5EF4-FFF2-40B4-BE49-F238E27FC236}">
                  <a16:creationId xmlns:a16="http://schemas.microsoft.com/office/drawing/2014/main" id="{0F745201-7375-4684-AC37-C4FA38548FCA}"/>
                </a:ext>
              </a:extLst>
            </p:cNvPr>
            <p:cNvSpPr/>
            <p:nvPr/>
          </p:nvSpPr>
          <p:spPr>
            <a:xfrm rot="4543294">
              <a:off x="7676680" y="889320"/>
              <a:ext cx="192216" cy="631915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13" name="Ελεύθερη σχεδίαση: Σχήμα 112">
              <a:extLst>
                <a:ext uri="{FF2B5EF4-FFF2-40B4-BE49-F238E27FC236}">
                  <a16:creationId xmlns:a16="http://schemas.microsoft.com/office/drawing/2014/main" id="{3B04CB55-4C3F-49AD-8E6A-77D4B459DACB}"/>
                </a:ext>
              </a:extLst>
            </p:cNvPr>
            <p:cNvSpPr/>
            <p:nvPr/>
          </p:nvSpPr>
          <p:spPr>
            <a:xfrm rot="4280627">
              <a:off x="8444825" y="1145663"/>
              <a:ext cx="409528" cy="1448748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14" name="Ελεύθερη σχεδίαση: Σχήμα 113">
              <a:extLst>
                <a:ext uri="{FF2B5EF4-FFF2-40B4-BE49-F238E27FC236}">
                  <a16:creationId xmlns:a16="http://schemas.microsoft.com/office/drawing/2014/main" id="{294DBE3F-FC80-4B8D-9189-61CAE91AB4EB}"/>
                </a:ext>
              </a:extLst>
            </p:cNvPr>
            <p:cNvSpPr/>
            <p:nvPr/>
          </p:nvSpPr>
          <p:spPr>
            <a:xfrm rot="17207036">
              <a:off x="7983503" y="640724"/>
              <a:ext cx="499703" cy="1396316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15" name="Ελεύθερη σχεδίαση: Σχήμα 114">
              <a:extLst>
                <a:ext uri="{FF2B5EF4-FFF2-40B4-BE49-F238E27FC236}">
                  <a16:creationId xmlns:a16="http://schemas.microsoft.com/office/drawing/2014/main" id="{76A5FDBA-D9FD-4920-90CB-1ECDF6C85C5C}"/>
                </a:ext>
              </a:extLst>
            </p:cNvPr>
            <p:cNvSpPr/>
            <p:nvPr/>
          </p:nvSpPr>
          <p:spPr>
            <a:xfrm rot="6671294">
              <a:off x="7057797" y="1265328"/>
              <a:ext cx="677270" cy="888223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17" name="Ελεύθερη σχεδίαση: Σχήμα 116">
              <a:extLst>
                <a:ext uri="{FF2B5EF4-FFF2-40B4-BE49-F238E27FC236}">
                  <a16:creationId xmlns:a16="http://schemas.microsoft.com/office/drawing/2014/main" id="{D3D4C5DD-62CA-4BF7-89AB-A9172897C34C}"/>
                </a:ext>
              </a:extLst>
            </p:cNvPr>
            <p:cNvSpPr/>
            <p:nvPr/>
          </p:nvSpPr>
          <p:spPr>
            <a:xfrm rot="18283147">
              <a:off x="8426950" y="1220879"/>
              <a:ext cx="1651363" cy="1800291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18" name="Ελεύθερη σχεδίαση: Σχήμα 117">
              <a:extLst>
                <a:ext uri="{FF2B5EF4-FFF2-40B4-BE49-F238E27FC236}">
                  <a16:creationId xmlns:a16="http://schemas.microsoft.com/office/drawing/2014/main" id="{6CE2B8B9-633B-49CD-9D3A-80DB6814CE1C}"/>
                </a:ext>
              </a:extLst>
            </p:cNvPr>
            <p:cNvSpPr/>
            <p:nvPr/>
          </p:nvSpPr>
          <p:spPr>
            <a:xfrm rot="5796369">
              <a:off x="8825914" y="1295004"/>
              <a:ext cx="883590" cy="2358149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19" name="Ελεύθερη σχεδίαση: Σχήμα 118">
              <a:extLst>
                <a:ext uri="{FF2B5EF4-FFF2-40B4-BE49-F238E27FC236}">
                  <a16:creationId xmlns:a16="http://schemas.microsoft.com/office/drawing/2014/main" id="{E29117CD-2E6A-4951-B6D7-891E1DB28813}"/>
                </a:ext>
              </a:extLst>
            </p:cNvPr>
            <p:cNvSpPr/>
            <p:nvPr/>
          </p:nvSpPr>
          <p:spPr>
            <a:xfrm rot="21328413">
              <a:off x="7070448" y="456842"/>
              <a:ext cx="3785889" cy="1692758"/>
            </a:xfrm>
            <a:custGeom>
              <a:avLst/>
              <a:gdLst>
                <a:gd name="connsiteX0" fmla="*/ 0 w 2926315"/>
                <a:gd name="connsiteY0" fmla="*/ 355267 h 1136317"/>
                <a:gd name="connsiteX1" fmla="*/ 523875 w 2926315"/>
                <a:gd name="connsiteY1" fmla="*/ 88567 h 1136317"/>
                <a:gd name="connsiteX2" fmla="*/ 1219200 w 2926315"/>
                <a:gd name="connsiteY2" fmla="*/ 2842 h 1136317"/>
                <a:gd name="connsiteX3" fmla="*/ 2114550 w 2926315"/>
                <a:gd name="connsiteY3" fmla="*/ 174292 h 1136317"/>
                <a:gd name="connsiteX4" fmla="*/ 2543175 w 2926315"/>
                <a:gd name="connsiteY4" fmla="*/ 364792 h 1136317"/>
                <a:gd name="connsiteX5" fmla="*/ 2790825 w 2926315"/>
                <a:gd name="connsiteY5" fmla="*/ 555292 h 1136317"/>
                <a:gd name="connsiteX6" fmla="*/ 2924175 w 2926315"/>
                <a:gd name="connsiteY6" fmla="*/ 860092 h 1136317"/>
                <a:gd name="connsiteX7" fmla="*/ 2876550 w 2926315"/>
                <a:gd name="connsiteY7" fmla="*/ 1136317 h 1136317"/>
                <a:gd name="connsiteX8" fmla="*/ 2876550 w 2926315"/>
                <a:gd name="connsiteY8" fmla="*/ 1136317 h 113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315" h="1136317">
                  <a:moveTo>
                    <a:pt x="0" y="355267"/>
                  </a:moveTo>
                  <a:cubicBezTo>
                    <a:pt x="160337" y="251285"/>
                    <a:pt x="320675" y="147304"/>
                    <a:pt x="523875" y="88567"/>
                  </a:cubicBezTo>
                  <a:cubicBezTo>
                    <a:pt x="727075" y="29830"/>
                    <a:pt x="954088" y="-11445"/>
                    <a:pt x="1219200" y="2842"/>
                  </a:cubicBezTo>
                  <a:cubicBezTo>
                    <a:pt x="1484312" y="17129"/>
                    <a:pt x="1893888" y="113967"/>
                    <a:pt x="2114550" y="174292"/>
                  </a:cubicBezTo>
                  <a:cubicBezTo>
                    <a:pt x="2335212" y="234617"/>
                    <a:pt x="2430463" y="301292"/>
                    <a:pt x="2543175" y="364792"/>
                  </a:cubicBezTo>
                  <a:cubicBezTo>
                    <a:pt x="2655887" y="428292"/>
                    <a:pt x="2727325" y="472742"/>
                    <a:pt x="2790825" y="555292"/>
                  </a:cubicBezTo>
                  <a:cubicBezTo>
                    <a:pt x="2854325" y="637842"/>
                    <a:pt x="2909888" y="763255"/>
                    <a:pt x="2924175" y="860092"/>
                  </a:cubicBezTo>
                  <a:cubicBezTo>
                    <a:pt x="2938463" y="956930"/>
                    <a:pt x="2876550" y="1136317"/>
                    <a:pt x="2876550" y="1136317"/>
                  </a:cubicBezTo>
                  <a:lnTo>
                    <a:pt x="2876550" y="1136317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92" name="Ελεύθερη σχεδίαση: Σχήμα 91">
              <a:extLst>
                <a:ext uri="{FF2B5EF4-FFF2-40B4-BE49-F238E27FC236}">
                  <a16:creationId xmlns:a16="http://schemas.microsoft.com/office/drawing/2014/main" id="{E05AD48B-8DFE-40AA-A651-0415DB050A02}"/>
                </a:ext>
              </a:extLst>
            </p:cNvPr>
            <p:cNvSpPr/>
            <p:nvPr/>
          </p:nvSpPr>
          <p:spPr>
            <a:xfrm rot="3935550">
              <a:off x="5967760" y="415306"/>
              <a:ext cx="609287" cy="670401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941D8A9-1E0D-46E7-BAC8-681D0FEEB10C}"/>
                </a:ext>
              </a:extLst>
            </p:cNvPr>
            <p:cNvSpPr txBox="1"/>
            <p:nvPr/>
          </p:nvSpPr>
          <p:spPr>
            <a:xfrm>
              <a:off x="6291006" y="160632"/>
              <a:ext cx="1124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Polyethylene (PE)</a:t>
              </a:r>
              <a:endParaRPr lang="el-GR" sz="1000" b="1" dirty="0"/>
            </a:p>
          </p:txBody>
        </p:sp>
        <p:sp>
          <p:nvSpPr>
            <p:cNvPr id="116" name="Ελεύθερη σχεδίαση: Σχήμα 115">
              <a:extLst>
                <a:ext uri="{FF2B5EF4-FFF2-40B4-BE49-F238E27FC236}">
                  <a16:creationId xmlns:a16="http://schemas.microsoft.com/office/drawing/2014/main" id="{11A794E7-CD4E-444B-A15F-C2DBC6298111}"/>
                </a:ext>
              </a:extLst>
            </p:cNvPr>
            <p:cNvSpPr/>
            <p:nvPr/>
          </p:nvSpPr>
          <p:spPr>
            <a:xfrm rot="11164083">
              <a:off x="5362622" y="918752"/>
              <a:ext cx="344993" cy="262634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92752F9-F447-4606-B1B5-0F615D9FED24}"/>
                </a:ext>
              </a:extLst>
            </p:cNvPr>
            <p:cNvSpPr txBox="1"/>
            <p:nvPr/>
          </p:nvSpPr>
          <p:spPr>
            <a:xfrm>
              <a:off x="4819324" y="707542"/>
              <a:ext cx="7264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Propylene</a:t>
              </a:r>
              <a:endParaRPr lang="el-GR" sz="1000" b="1" dirty="0"/>
            </a:p>
          </p:txBody>
        </p:sp>
        <p:sp>
          <p:nvSpPr>
            <p:cNvPr id="121" name="Ελεύθερη σχεδίαση: Σχήμα 120">
              <a:extLst>
                <a:ext uri="{FF2B5EF4-FFF2-40B4-BE49-F238E27FC236}">
                  <a16:creationId xmlns:a16="http://schemas.microsoft.com/office/drawing/2014/main" id="{682C93A8-7293-4300-8ADA-140370BFA215}"/>
                </a:ext>
              </a:extLst>
            </p:cNvPr>
            <p:cNvSpPr/>
            <p:nvPr/>
          </p:nvSpPr>
          <p:spPr>
            <a:xfrm rot="20939941">
              <a:off x="4953537" y="315157"/>
              <a:ext cx="207143" cy="413744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6285374-C1B6-47BC-991F-2F15BF887CCF}"/>
                </a:ext>
              </a:extLst>
            </p:cNvPr>
            <p:cNvSpPr txBox="1"/>
            <p:nvPr/>
          </p:nvSpPr>
          <p:spPr>
            <a:xfrm>
              <a:off x="4316646" y="51937"/>
              <a:ext cx="12041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Polypropylene (PP)</a:t>
              </a:r>
              <a:endParaRPr lang="el-GR" sz="1000" b="1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458F39A-801B-414E-A7AE-C9DB307C2F47}"/>
                </a:ext>
              </a:extLst>
            </p:cNvPr>
            <p:cNvSpPr txBox="1"/>
            <p:nvPr/>
          </p:nvSpPr>
          <p:spPr>
            <a:xfrm>
              <a:off x="4101370" y="1026563"/>
              <a:ext cx="9300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Vinyl Chloride</a:t>
              </a:r>
              <a:endParaRPr lang="el-GR" sz="1000" b="1" dirty="0"/>
            </a:p>
          </p:txBody>
        </p:sp>
        <p:cxnSp>
          <p:nvCxnSpPr>
            <p:cNvPr id="125" name="Ευθύγραμμο βέλος σύνδεσης 124">
              <a:extLst>
                <a:ext uri="{FF2B5EF4-FFF2-40B4-BE49-F238E27FC236}">
                  <a16:creationId xmlns:a16="http://schemas.microsoft.com/office/drawing/2014/main" id="{5CCC7C3F-EC18-4DF6-8702-CDE48D2D7BDC}"/>
                </a:ext>
              </a:extLst>
            </p:cNvPr>
            <p:cNvCxnSpPr>
              <a:cxnSpLocks/>
              <a:endCxn id="124" idx="3"/>
            </p:cNvCxnSpPr>
            <p:nvPr/>
          </p:nvCxnSpPr>
          <p:spPr>
            <a:xfrm flipH="1" flipV="1">
              <a:off x="5031433" y="1149674"/>
              <a:ext cx="586162" cy="86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10FCCD8-C1C6-45F5-B996-9978420F1E33}"/>
                </a:ext>
              </a:extLst>
            </p:cNvPr>
            <p:cNvSpPr txBox="1"/>
            <p:nvPr/>
          </p:nvSpPr>
          <p:spPr>
            <a:xfrm>
              <a:off x="3602617" y="1426000"/>
              <a:ext cx="13115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Methyl Methacrylate</a:t>
              </a:r>
              <a:endParaRPr lang="el-GR" sz="1000" b="1" dirty="0"/>
            </a:p>
          </p:txBody>
        </p:sp>
        <p:sp>
          <p:nvSpPr>
            <p:cNvPr id="127" name="Ελεύθερη σχεδίαση: Σχήμα 126">
              <a:extLst>
                <a:ext uri="{FF2B5EF4-FFF2-40B4-BE49-F238E27FC236}">
                  <a16:creationId xmlns:a16="http://schemas.microsoft.com/office/drawing/2014/main" id="{865F1BC1-8AF2-4DCB-BB82-E2D11BA6F8E5}"/>
                </a:ext>
              </a:extLst>
            </p:cNvPr>
            <p:cNvSpPr/>
            <p:nvPr/>
          </p:nvSpPr>
          <p:spPr>
            <a:xfrm rot="9622181">
              <a:off x="3619619" y="670852"/>
              <a:ext cx="423195" cy="562609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34F848E-1765-43B9-913B-A1CD67D2597B}"/>
                </a:ext>
              </a:extLst>
            </p:cNvPr>
            <p:cNvSpPr txBox="1"/>
            <p:nvPr/>
          </p:nvSpPr>
          <p:spPr>
            <a:xfrm>
              <a:off x="2584264" y="368110"/>
              <a:ext cx="1582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Poly(vinyl chloride)</a:t>
              </a:r>
            </a:p>
            <a:p>
              <a:pPr algn="ctr"/>
              <a:r>
                <a:rPr lang="en-US" sz="1000" b="1" dirty="0"/>
                <a:t>(PVC)</a:t>
              </a:r>
              <a:endParaRPr lang="el-GR" sz="1000" b="1" dirty="0"/>
            </a:p>
          </p:txBody>
        </p:sp>
        <p:sp>
          <p:nvSpPr>
            <p:cNvPr id="129" name="Ελεύθερη σχεδίαση: Σχήμα 128">
              <a:extLst>
                <a:ext uri="{FF2B5EF4-FFF2-40B4-BE49-F238E27FC236}">
                  <a16:creationId xmlns:a16="http://schemas.microsoft.com/office/drawing/2014/main" id="{CF5C397B-9C2A-4BDF-BE9F-F66BB033155C}"/>
                </a:ext>
              </a:extLst>
            </p:cNvPr>
            <p:cNvSpPr/>
            <p:nvPr/>
          </p:nvSpPr>
          <p:spPr>
            <a:xfrm rot="9605447">
              <a:off x="3084819" y="1032603"/>
              <a:ext cx="480350" cy="610841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41EEE07-4760-4523-A424-5895927E6754}"/>
                </a:ext>
              </a:extLst>
            </p:cNvPr>
            <p:cNvSpPr txBox="1"/>
            <p:nvPr/>
          </p:nvSpPr>
          <p:spPr>
            <a:xfrm>
              <a:off x="1872714" y="805949"/>
              <a:ext cx="16065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Poly(methyl methacrylate)</a:t>
              </a:r>
            </a:p>
            <a:p>
              <a:pPr algn="ctr"/>
              <a:r>
                <a:rPr lang="en-US" sz="1000" b="1" dirty="0"/>
                <a:t>(PMMA)</a:t>
              </a:r>
              <a:endParaRPr lang="el-GR" sz="1000" b="1" dirty="0"/>
            </a:p>
          </p:txBody>
        </p:sp>
        <p:sp>
          <p:nvSpPr>
            <p:cNvPr id="131" name="Ελεύθερη σχεδίαση: Σχήμα 130">
              <a:extLst>
                <a:ext uri="{FF2B5EF4-FFF2-40B4-BE49-F238E27FC236}">
                  <a16:creationId xmlns:a16="http://schemas.microsoft.com/office/drawing/2014/main" id="{E5F3767B-7D8D-4807-8007-389672C6D998}"/>
                </a:ext>
              </a:extLst>
            </p:cNvPr>
            <p:cNvSpPr/>
            <p:nvPr/>
          </p:nvSpPr>
          <p:spPr>
            <a:xfrm rot="19576855">
              <a:off x="4717943" y="1667464"/>
              <a:ext cx="604372" cy="712085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A6D6F65-734F-4E72-B18D-51D8DA5BEDB0}"/>
                </a:ext>
              </a:extLst>
            </p:cNvPr>
            <p:cNvSpPr txBox="1"/>
            <p:nvPr/>
          </p:nvSpPr>
          <p:spPr>
            <a:xfrm>
              <a:off x="4021459" y="1773913"/>
              <a:ext cx="6062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Sorbitol</a:t>
              </a:r>
              <a:endParaRPr lang="el-GR" sz="1000" b="1" dirty="0"/>
            </a:p>
          </p:txBody>
        </p:sp>
        <p:sp>
          <p:nvSpPr>
            <p:cNvPr id="133" name="Ελεύθερη σχεδίαση: Σχήμα 132">
              <a:extLst>
                <a:ext uri="{FF2B5EF4-FFF2-40B4-BE49-F238E27FC236}">
                  <a16:creationId xmlns:a16="http://schemas.microsoft.com/office/drawing/2014/main" id="{E9C968E8-EEB4-448D-A6C1-A0FC0672E1D8}"/>
                </a:ext>
              </a:extLst>
            </p:cNvPr>
            <p:cNvSpPr/>
            <p:nvPr/>
          </p:nvSpPr>
          <p:spPr>
            <a:xfrm rot="17195821">
              <a:off x="3640706" y="1777215"/>
              <a:ext cx="350656" cy="469496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16EA01F-5344-424A-B1D5-3423FBC2D18E}"/>
                </a:ext>
              </a:extLst>
            </p:cNvPr>
            <p:cNvSpPr txBox="1"/>
            <p:nvPr/>
          </p:nvSpPr>
          <p:spPr>
            <a:xfrm>
              <a:off x="3125090" y="2061039"/>
              <a:ext cx="7377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Isosorbide</a:t>
              </a:r>
              <a:endParaRPr lang="el-GR" sz="1000" b="1" dirty="0"/>
            </a:p>
          </p:txBody>
        </p:sp>
        <p:sp>
          <p:nvSpPr>
            <p:cNvPr id="135" name="Ελεύθερη σχεδίαση: Σχήμα 134">
              <a:extLst>
                <a:ext uri="{FF2B5EF4-FFF2-40B4-BE49-F238E27FC236}">
                  <a16:creationId xmlns:a16="http://schemas.microsoft.com/office/drawing/2014/main" id="{A222DB75-BD5E-490D-BF31-D3CEBEBB95D1}"/>
                </a:ext>
              </a:extLst>
            </p:cNvPr>
            <p:cNvSpPr/>
            <p:nvPr/>
          </p:nvSpPr>
          <p:spPr>
            <a:xfrm rot="20633658">
              <a:off x="2920201" y="1381285"/>
              <a:ext cx="485838" cy="816469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37" name="Ελεύθερη σχεδίαση: Σχήμα 136">
              <a:extLst>
                <a:ext uri="{FF2B5EF4-FFF2-40B4-BE49-F238E27FC236}">
                  <a16:creationId xmlns:a16="http://schemas.microsoft.com/office/drawing/2014/main" id="{5325CC6E-6D7A-4CDB-9479-DA595DF1547E}"/>
                </a:ext>
              </a:extLst>
            </p:cNvPr>
            <p:cNvSpPr/>
            <p:nvPr/>
          </p:nvSpPr>
          <p:spPr>
            <a:xfrm rot="19576855">
              <a:off x="2750887" y="1665831"/>
              <a:ext cx="470146" cy="622504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53B7FEE-705D-484D-A323-A45EFD662AD4}"/>
                </a:ext>
              </a:extLst>
            </p:cNvPr>
            <p:cNvSpPr txBox="1"/>
            <p:nvPr/>
          </p:nvSpPr>
          <p:spPr>
            <a:xfrm>
              <a:off x="1699106" y="1716913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Polyurethanes</a:t>
              </a:r>
              <a:endParaRPr lang="el-GR" sz="1000" b="1" dirty="0"/>
            </a:p>
          </p:txBody>
        </p:sp>
        <p:sp>
          <p:nvSpPr>
            <p:cNvPr id="140" name="Ελεύθερη σχεδίαση: Σχήμα 139">
              <a:extLst>
                <a:ext uri="{FF2B5EF4-FFF2-40B4-BE49-F238E27FC236}">
                  <a16:creationId xmlns:a16="http://schemas.microsoft.com/office/drawing/2014/main" id="{6C172988-1FED-4719-87AE-A0FA00D4D9F1}"/>
                </a:ext>
              </a:extLst>
            </p:cNvPr>
            <p:cNvSpPr/>
            <p:nvPr/>
          </p:nvSpPr>
          <p:spPr>
            <a:xfrm rot="18302184">
              <a:off x="2626333" y="1820426"/>
              <a:ext cx="368103" cy="641550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A9AFD7F0-2686-4EC3-89C0-FB9A4B94EB25}"/>
                </a:ext>
              </a:extLst>
            </p:cNvPr>
            <p:cNvSpPr txBox="1"/>
            <p:nvPr/>
          </p:nvSpPr>
          <p:spPr>
            <a:xfrm>
              <a:off x="1569599" y="1972509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Polycarbonate</a:t>
              </a:r>
              <a:endParaRPr lang="el-GR" sz="1000" b="1" dirty="0"/>
            </a:p>
          </p:txBody>
        </p:sp>
        <p:sp>
          <p:nvSpPr>
            <p:cNvPr id="142" name="Ελεύθερη σχεδίαση: Σχήμα 141">
              <a:extLst>
                <a:ext uri="{FF2B5EF4-FFF2-40B4-BE49-F238E27FC236}">
                  <a16:creationId xmlns:a16="http://schemas.microsoft.com/office/drawing/2014/main" id="{179DEFB2-D155-4760-A748-0AB1113EFB1F}"/>
                </a:ext>
              </a:extLst>
            </p:cNvPr>
            <p:cNvSpPr/>
            <p:nvPr/>
          </p:nvSpPr>
          <p:spPr>
            <a:xfrm rot="5400000">
              <a:off x="3925997" y="1000338"/>
              <a:ext cx="162498" cy="2561794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EE35806-5F80-4084-8916-61F7D21BE2BF}"/>
                </a:ext>
              </a:extLst>
            </p:cNvPr>
            <p:cNvSpPr txBox="1"/>
            <p:nvPr/>
          </p:nvSpPr>
          <p:spPr>
            <a:xfrm>
              <a:off x="1347475" y="2234613"/>
              <a:ext cx="1444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/>
                <a:t>Polyhydroxyalkanonate</a:t>
              </a:r>
              <a:endParaRPr lang="el-GR" sz="1000" b="1" dirty="0"/>
            </a:p>
          </p:txBody>
        </p:sp>
        <p:sp>
          <p:nvSpPr>
            <p:cNvPr id="144" name="Ελεύθερη σχεδίαση: Σχήμα 143">
              <a:extLst>
                <a:ext uri="{FF2B5EF4-FFF2-40B4-BE49-F238E27FC236}">
                  <a16:creationId xmlns:a16="http://schemas.microsoft.com/office/drawing/2014/main" id="{D6C9A236-1DCE-4832-BF18-18AFE6671835}"/>
                </a:ext>
              </a:extLst>
            </p:cNvPr>
            <p:cNvSpPr/>
            <p:nvPr/>
          </p:nvSpPr>
          <p:spPr>
            <a:xfrm rot="15390394" flipH="1">
              <a:off x="4533209" y="1622158"/>
              <a:ext cx="93032" cy="1451974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42FC258-D7A9-4A2B-ABB4-850EB56E2E53}"/>
                </a:ext>
              </a:extLst>
            </p:cNvPr>
            <p:cNvSpPr txBox="1"/>
            <p:nvPr/>
          </p:nvSpPr>
          <p:spPr>
            <a:xfrm>
              <a:off x="2901388" y="2366126"/>
              <a:ext cx="10374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1,3-Propanediol</a:t>
              </a:r>
              <a:endParaRPr lang="el-GR" sz="1000" b="1" dirty="0"/>
            </a:p>
          </p:txBody>
        </p:sp>
        <p:sp>
          <p:nvSpPr>
            <p:cNvPr id="146" name="Ελεύθερη σχεδίαση: Σχήμα 145">
              <a:extLst>
                <a:ext uri="{FF2B5EF4-FFF2-40B4-BE49-F238E27FC236}">
                  <a16:creationId xmlns:a16="http://schemas.microsoft.com/office/drawing/2014/main" id="{DC9BB768-4452-43C0-A5F8-25B70A567D64}"/>
                </a:ext>
              </a:extLst>
            </p:cNvPr>
            <p:cNvSpPr/>
            <p:nvPr/>
          </p:nvSpPr>
          <p:spPr>
            <a:xfrm rot="15747954">
              <a:off x="4382392" y="1675386"/>
              <a:ext cx="260551" cy="1639878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D89DB11-EC20-4604-9FC2-D7925F8E9E17}"/>
                </a:ext>
              </a:extLst>
            </p:cNvPr>
            <p:cNvSpPr txBox="1"/>
            <p:nvPr/>
          </p:nvSpPr>
          <p:spPr>
            <a:xfrm>
              <a:off x="3028644" y="2603576"/>
              <a:ext cx="7441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Lactic Acid</a:t>
              </a:r>
              <a:endParaRPr lang="el-GR" sz="1000" b="1" dirty="0"/>
            </a:p>
          </p:txBody>
        </p:sp>
        <p:sp>
          <p:nvSpPr>
            <p:cNvPr id="148" name="Ελεύθερη σχεδίαση: Σχήμα 147">
              <a:extLst>
                <a:ext uri="{FF2B5EF4-FFF2-40B4-BE49-F238E27FC236}">
                  <a16:creationId xmlns:a16="http://schemas.microsoft.com/office/drawing/2014/main" id="{6B3883FC-E054-4ABA-B05C-ED374136DB11}"/>
                </a:ext>
              </a:extLst>
            </p:cNvPr>
            <p:cNvSpPr/>
            <p:nvPr/>
          </p:nvSpPr>
          <p:spPr>
            <a:xfrm rot="6533636">
              <a:off x="2505650" y="2539650"/>
              <a:ext cx="597590" cy="818419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50" name="Ελεύθερη σχεδίαση: Σχήμα 149">
              <a:extLst>
                <a:ext uri="{FF2B5EF4-FFF2-40B4-BE49-F238E27FC236}">
                  <a16:creationId xmlns:a16="http://schemas.microsoft.com/office/drawing/2014/main" id="{0AC0D651-3CCD-4D56-9BA1-88D3AE5122C8}"/>
                </a:ext>
              </a:extLst>
            </p:cNvPr>
            <p:cNvSpPr/>
            <p:nvPr/>
          </p:nvSpPr>
          <p:spPr>
            <a:xfrm rot="19574263">
              <a:off x="2531950" y="2459530"/>
              <a:ext cx="424214" cy="182390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957FD96-B541-44F7-A45C-1DC07165B5CF}"/>
                </a:ext>
              </a:extLst>
            </p:cNvPr>
            <p:cNvSpPr txBox="1"/>
            <p:nvPr/>
          </p:nvSpPr>
          <p:spPr>
            <a:xfrm>
              <a:off x="1308020" y="2965841"/>
              <a:ext cx="1083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Poly(Lactic Acid)</a:t>
              </a:r>
            </a:p>
            <a:p>
              <a:pPr algn="ctr"/>
              <a:r>
                <a:rPr lang="en-US" sz="1000" b="1" dirty="0"/>
                <a:t>(PLA)</a:t>
              </a:r>
              <a:endParaRPr lang="el-GR" sz="1000" b="1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B98A8F4-8079-450E-9FE1-1901B0186CEC}"/>
                </a:ext>
              </a:extLst>
            </p:cNvPr>
            <p:cNvSpPr txBox="1"/>
            <p:nvPr/>
          </p:nvSpPr>
          <p:spPr>
            <a:xfrm>
              <a:off x="8896655" y="1210316"/>
              <a:ext cx="1733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Poly(butylene terephthalate)</a:t>
              </a:r>
            </a:p>
            <a:p>
              <a:pPr algn="ctr"/>
              <a:r>
                <a:rPr lang="en-US" sz="1000" b="1" dirty="0"/>
                <a:t>(PBT)</a:t>
              </a:r>
              <a:endParaRPr lang="el-GR" sz="1000" b="1" dirty="0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356AA87-45DB-4CA8-AC2D-3BC330A78443}"/>
                </a:ext>
              </a:extLst>
            </p:cNvPr>
            <p:cNvSpPr txBox="1"/>
            <p:nvPr/>
          </p:nvSpPr>
          <p:spPr>
            <a:xfrm>
              <a:off x="1264541" y="1244813"/>
              <a:ext cx="17283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Poly(ethylene terephthalate)</a:t>
              </a:r>
            </a:p>
            <a:p>
              <a:pPr algn="ctr"/>
              <a:r>
                <a:rPr lang="en-US" sz="1000" b="1" dirty="0"/>
                <a:t>(PET-like)</a:t>
              </a:r>
              <a:endParaRPr lang="el-GR" sz="1000" b="1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8AD50E5-232A-4275-A650-6CF19585C309}"/>
                </a:ext>
              </a:extLst>
            </p:cNvPr>
            <p:cNvSpPr txBox="1"/>
            <p:nvPr/>
          </p:nvSpPr>
          <p:spPr>
            <a:xfrm>
              <a:off x="775143" y="2487603"/>
              <a:ext cx="18020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Poly(propylene terephthalate)</a:t>
              </a:r>
            </a:p>
            <a:p>
              <a:pPr algn="ctr"/>
              <a:r>
                <a:rPr lang="en-US" sz="1000" b="1" dirty="0"/>
                <a:t>(PPT)</a:t>
              </a:r>
              <a:endParaRPr lang="el-GR" sz="1000" b="1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8060D30-6E8C-433B-82F1-B01C730FA41F}"/>
                </a:ext>
              </a:extLst>
            </p:cNvPr>
            <p:cNvSpPr txBox="1"/>
            <p:nvPr/>
          </p:nvSpPr>
          <p:spPr>
            <a:xfrm>
              <a:off x="2885580" y="3128680"/>
              <a:ext cx="5341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HDMA</a:t>
              </a:r>
              <a:endParaRPr lang="el-GR" sz="1000" b="1" dirty="0"/>
            </a:p>
          </p:txBody>
        </p:sp>
        <p:sp>
          <p:nvSpPr>
            <p:cNvPr id="157" name="Ελεύθερη σχεδίαση: Σχήμα 156">
              <a:extLst>
                <a:ext uri="{FF2B5EF4-FFF2-40B4-BE49-F238E27FC236}">
                  <a16:creationId xmlns:a16="http://schemas.microsoft.com/office/drawing/2014/main" id="{3F3FC514-01FF-422A-BF53-CBF25908736D}"/>
                </a:ext>
              </a:extLst>
            </p:cNvPr>
            <p:cNvSpPr/>
            <p:nvPr/>
          </p:nvSpPr>
          <p:spPr>
            <a:xfrm rot="15683240">
              <a:off x="3858115" y="2376271"/>
              <a:ext cx="204216" cy="1293182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3427190-B714-44E3-9436-1D626CB6D945}"/>
                </a:ext>
              </a:extLst>
            </p:cNvPr>
            <p:cNvSpPr txBox="1"/>
            <p:nvPr/>
          </p:nvSpPr>
          <p:spPr>
            <a:xfrm>
              <a:off x="1375023" y="3703565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Polyamides</a:t>
              </a:r>
            </a:p>
            <a:p>
              <a:pPr algn="ctr"/>
              <a:r>
                <a:rPr lang="en-US" sz="1000" b="1" dirty="0"/>
                <a:t>(PA)</a:t>
              </a:r>
              <a:endParaRPr lang="el-GR" sz="1000" b="1" dirty="0"/>
            </a:p>
          </p:txBody>
        </p:sp>
        <p:sp>
          <p:nvSpPr>
            <p:cNvPr id="160" name="Ελεύθερη σχεδίαση: Σχήμα 159">
              <a:extLst>
                <a:ext uri="{FF2B5EF4-FFF2-40B4-BE49-F238E27FC236}">
                  <a16:creationId xmlns:a16="http://schemas.microsoft.com/office/drawing/2014/main" id="{8D2629B6-B2CF-4822-B39F-34FF42EF9C0F}"/>
                </a:ext>
              </a:extLst>
            </p:cNvPr>
            <p:cNvSpPr/>
            <p:nvPr/>
          </p:nvSpPr>
          <p:spPr>
            <a:xfrm rot="4870831">
              <a:off x="2459200" y="3022377"/>
              <a:ext cx="325727" cy="1058215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D380CFC-EE2D-4781-AFAB-C9A13A505030}"/>
                </a:ext>
              </a:extLst>
            </p:cNvPr>
            <p:cNvSpPr txBox="1"/>
            <p:nvPr/>
          </p:nvSpPr>
          <p:spPr>
            <a:xfrm>
              <a:off x="1183373" y="332343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Polyurethanes</a:t>
              </a:r>
            </a:p>
            <a:p>
              <a:pPr algn="ctr"/>
              <a:r>
                <a:rPr lang="en-US" sz="1000" b="1" dirty="0"/>
                <a:t>(PU)</a:t>
              </a:r>
              <a:endParaRPr lang="el-GR" sz="1000" b="1" dirty="0"/>
            </a:p>
          </p:txBody>
        </p:sp>
        <p:sp>
          <p:nvSpPr>
            <p:cNvPr id="162" name="Ελεύθερη σχεδίαση: Σχήμα 161">
              <a:extLst>
                <a:ext uri="{FF2B5EF4-FFF2-40B4-BE49-F238E27FC236}">
                  <a16:creationId xmlns:a16="http://schemas.microsoft.com/office/drawing/2014/main" id="{C89E89C3-0CB5-4397-B55F-13C07E18A7A1}"/>
                </a:ext>
              </a:extLst>
            </p:cNvPr>
            <p:cNvSpPr/>
            <p:nvPr/>
          </p:nvSpPr>
          <p:spPr>
            <a:xfrm rot="16200000">
              <a:off x="2421127" y="2895009"/>
              <a:ext cx="165561" cy="901162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1681AD13-2FD0-4133-92B8-3FAAAD89FEA1}"/>
                </a:ext>
              </a:extLst>
            </p:cNvPr>
            <p:cNvSpPr txBox="1"/>
            <p:nvPr/>
          </p:nvSpPr>
          <p:spPr>
            <a:xfrm>
              <a:off x="2945051" y="3447717"/>
              <a:ext cx="8563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Caprolactam</a:t>
              </a:r>
              <a:endParaRPr lang="el-GR" sz="1000" b="1" dirty="0"/>
            </a:p>
          </p:txBody>
        </p:sp>
        <p:sp>
          <p:nvSpPr>
            <p:cNvPr id="164" name="Ελεύθερη σχεδίαση: Σχήμα 163">
              <a:extLst>
                <a:ext uri="{FF2B5EF4-FFF2-40B4-BE49-F238E27FC236}">
                  <a16:creationId xmlns:a16="http://schemas.microsoft.com/office/drawing/2014/main" id="{B6AECFE1-E850-498D-9A18-A6EBA8DDC7DC}"/>
                </a:ext>
              </a:extLst>
            </p:cNvPr>
            <p:cNvSpPr/>
            <p:nvPr/>
          </p:nvSpPr>
          <p:spPr>
            <a:xfrm rot="17195821">
              <a:off x="3754540" y="3197011"/>
              <a:ext cx="350656" cy="469496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65" name="Ελεύθερη σχεδίαση: Σχήμα 164">
              <a:extLst>
                <a:ext uri="{FF2B5EF4-FFF2-40B4-BE49-F238E27FC236}">
                  <a16:creationId xmlns:a16="http://schemas.microsoft.com/office/drawing/2014/main" id="{B1D45611-5298-46A5-9540-1AC1D46AF72F}"/>
                </a:ext>
              </a:extLst>
            </p:cNvPr>
            <p:cNvSpPr/>
            <p:nvPr/>
          </p:nvSpPr>
          <p:spPr>
            <a:xfrm rot="5754380">
              <a:off x="2525800" y="3240518"/>
              <a:ext cx="325727" cy="1058215"/>
            </a:xfrm>
            <a:custGeom>
              <a:avLst/>
              <a:gdLst>
                <a:gd name="connsiteX0" fmla="*/ 0 w 476250"/>
                <a:gd name="connsiteY0" fmla="*/ 0 h 866775"/>
                <a:gd name="connsiteX1" fmla="*/ 295275 w 476250"/>
                <a:gd name="connsiteY1" fmla="*/ 333375 h 866775"/>
                <a:gd name="connsiteX2" fmla="*/ 476250 w 476250"/>
                <a:gd name="connsiteY2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0" h="866775">
                  <a:moveTo>
                    <a:pt x="0" y="0"/>
                  </a:moveTo>
                  <a:cubicBezTo>
                    <a:pt x="107950" y="94456"/>
                    <a:pt x="215900" y="188913"/>
                    <a:pt x="295275" y="333375"/>
                  </a:cubicBezTo>
                  <a:cubicBezTo>
                    <a:pt x="374650" y="477837"/>
                    <a:pt x="425450" y="672306"/>
                    <a:pt x="476250" y="8667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46E1437-4EEC-4FA0-BA20-529081B95043}"/>
                </a:ext>
              </a:extLst>
            </p:cNvPr>
            <p:cNvSpPr txBox="1"/>
            <p:nvPr/>
          </p:nvSpPr>
          <p:spPr>
            <a:xfrm>
              <a:off x="5124739" y="6028408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Polyurethanes</a:t>
              </a:r>
            </a:p>
            <a:p>
              <a:pPr algn="ctr"/>
              <a:r>
                <a:rPr lang="en-US" sz="1000" b="1" dirty="0"/>
                <a:t>(PU)</a:t>
              </a:r>
              <a:endParaRPr lang="el-GR" sz="1000" b="1" dirty="0"/>
            </a:p>
          </p:txBody>
        </p:sp>
        <p:sp>
          <p:nvSpPr>
            <p:cNvPr id="167" name="Ελεύθερη σχεδίαση: Σχήμα 166">
              <a:extLst>
                <a:ext uri="{FF2B5EF4-FFF2-40B4-BE49-F238E27FC236}">
                  <a16:creationId xmlns:a16="http://schemas.microsoft.com/office/drawing/2014/main" id="{EBA4F4C4-8650-451D-B006-B480C3D50D1B}"/>
                </a:ext>
              </a:extLst>
            </p:cNvPr>
            <p:cNvSpPr/>
            <p:nvPr/>
          </p:nvSpPr>
          <p:spPr>
            <a:xfrm rot="13359931">
              <a:off x="5183465" y="5527531"/>
              <a:ext cx="666390" cy="379714"/>
            </a:xfrm>
            <a:custGeom>
              <a:avLst/>
              <a:gdLst>
                <a:gd name="connsiteX0" fmla="*/ 0 w 885825"/>
                <a:gd name="connsiteY0" fmla="*/ 0 h 1047750"/>
                <a:gd name="connsiteX1" fmla="*/ 476250 w 885825"/>
                <a:gd name="connsiteY1" fmla="*/ 295275 h 1047750"/>
                <a:gd name="connsiteX2" fmla="*/ 790575 w 885825"/>
                <a:gd name="connsiteY2" fmla="*/ 809625 h 1047750"/>
                <a:gd name="connsiteX3" fmla="*/ 885825 w 885825"/>
                <a:gd name="connsiteY3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047750">
                  <a:moveTo>
                    <a:pt x="0" y="0"/>
                  </a:moveTo>
                  <a:cubicBezTo>
                    <a:pt x="172244" y="80169"/>
                    <a:pt x="344488" y="160338"/>
                    <a:pt x="476250" y="295275"/>
                  </a:cubicBezTo>
                  <a:cubicBezTo>
                    <a:pt x="608013" y="430213"/>
                    <a:pt x="722313" y="684213"/>
                    <a:pt x="790575" y="809625"/>
                  </a:cubicBezTo>
                  <a:cubicBezTo>
                    <a:pt x="858837" y="935037"/>
                    <a:pt x="872331" y="991393"/>
                    <a:pt x="885825" y="1047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0C183E9-43DE-4C57-8624-994B993A66E9}"/>
                </a:ext>
              </a:extLst>
            </p:cNvPr>
            <p:cNvSpPr txBox="1"/>
            <p:nvPr/>
          </p:nvSpPr>
          <p:spPr>
            <a:xfrm>
              <a:off x="3884429" y="606884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Polyurethanes</a:t>
              </a:r>
            </a:p>
            <a:p>
              <a:pPr algn="ctr"/>
              <a:r>
                <a:rPr lang="en-US" sz="1000" b="1" dirty="0"/>
                <a:t>(PU)</a:t>
              </a:r>
              <a:endParaRPr lang="el-GR" sz="1000" b="1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AD6E9B2-A16D-4640-B576-C9233B5BC6A2}"/>
                </a:ext>
              </a:extLst>
            </p:cNvPr>
            <p:cNvSpPr txBox="1"/>
            <p:nvPr/>
          </p:nvSpPr>
          <p:spPr>
            <a:xfrm>
              <a:off x="478055" y="4564275"/>
              <a:ext cx="1544012" cy="70788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Natural Rubber</a:t>
              </a:r>
            </a:p>
            <a:p>
              <a:r>
                <a:rPr lang="en-US" sz="1000" b="1" dirty="0">
                  <a:solidFill>
                    <a:schemeClr val="bg1"/>
                  </a:solidFill>
                </a:rPr>
                <a:t>Starch-based Polymers</a:t>
              </a:r>
            </a:p>
            <a:p>
              <a:r>
                <a:rPr lang="en-US" sz="1000" b="1" dirty="0">
                  <a:solidFill>
                    <a:schemeClr val="bg1"/>
                  </a:solidFill>
                </a:rPr>
                <a:t>Lignin-based Polymers</a:t>
              </a:r>
            </a:p>
            <a:p>
              <a:r>
                <a:rPr lang="en-US" sz="1000" b="1" dirty="0">
                  <a:solidFill>
                    <a:schemeClr val="bg1"/>
                  </a:solidFill>
                </a:rPr>
                <a:t>Cellulose-based Polymers</a:t>
              </a:r>
              <a:endParaRPr lang="el-GR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84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40B305-BEA1-4B67-A742-B792F3D0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err="1">
                <a:latin typeface="+mn-lt"/>
              </a:rPr>
              <a:t>Χιτίνη</a:t>
            </a:r>
            <a:r>
              <a:rPr lang="el-GR" sz="4000" dirty="0">
                <a:latin typeface="+mn-lt"/>
              </a:rPr>
              <a:t> και </a:t>
            </a:r>
            <a:r>
              <a:rPr lang="el-GR" sz="4000" dirty="0" err="1">
                <a:latin typeface="+mn-lt"/>
              </a:rPr>
              <a:t>Χιτοζάνη</a:t>
            </a:r>
            <a:endParaRPr lang="el-GR" sz="4000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32162A-7A87-4610-BD0B-1765C8060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χιτίνη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αποτελείται από μονάδες </a:t>
            </a:r>
            <a:r>
              <a:rPr lang="el-G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ακετυλο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γλυκοζαμίνης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(2-ακετυλαμινο-2-δεοξυ-β-D-γλυκόζης), οι οποίες ενώνονται με β-(1,4) 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γλυκοζιτικούς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δεσμούς, σχηματίζοντας γραμμικές αλυσίδες μεγάλου μήκους.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χιτοζάνη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ένας γραμμικός πολυσακχαρίτης που αποτελείται από τυχαία κατανεμημένες μονάδες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γλυκοζαμίνης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αποακετυλιωμένη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μονάδα) και </a:t>
            </a:r>
            <a:r>
              <a:rPr lang="el-G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ακετυλο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γλυκοζαμίνης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ακετυλιωμένη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μονάδα), ενωμένες με β-(1,4) 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γλυκοζιτικούς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δεσμούς. 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8AFC334-2D02-4106-941A-5B2B82201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39" y="2696069"/>
            <a:ext cx="2481517" cy="1465862"/>
          </a:xfrm>
          <a:prstGeom prst="rect">
            <a:avLst/>
          </a:prstGeom>
          <a:noFill/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7DEFB1B-95CB-480E-944E-DF395049B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34" y="5356882"/>
            <a:ext cx="3310929" cy="121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9A8304-C2B3-405E-9A79-6A466DA2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Βιολογικοί πόροι για παραγωγή </a:t>
            </a:r>
            <a:r>
              <a:rPr lang="el-GR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</a:t>
            </a:r>
            <a:r>
              <a:rPr lang="el-G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ιτίνης</a:t>
            </a:r>
            <a:endParaRPr lang="el-GR" sz="4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A2F771C-A5B6-406A-B9B3-5F6EF75B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97" y="1895475"/>
            <a:ext cx="8693406" cy="45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77E869-6649-4A8C-BFDF-09ED21606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1353283"/>
            <a:ext cx="2016640" cy="1191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437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DD2B8CC-902D-4450-8CF0-E8CA73E32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3" y="1938832"/>
            <a:ext cx="5722243" cy="42860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AA6303BC-AED2-4B8F-B1AE-4658D6A8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Σύσταση κελύφους οστρακόδερμων</a:t>
            </a:r>
            <a:endParaRPr lang="el-GR" sz="4000" dirty="0"/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FECADBE9-4511-4924-B0FB-897BA7ABF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075195"/>
              </p:ext>
            </p:extLst>
          </p:nvPr>
        </p:nvGraphicFramePr>
        <p:xfrm>
          <a:off x="6255800" y="2391457"/>
          <a:ext cx="5257800" cy="1495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2937">
                  <a:extLst>
                    <a:ext uri="{9D8B030D-6E8A-4147-A177-3AD203B41FA5}">
                      <a16:colId xmlns:a16="http://schemas.microsoft.com/office/drawing/2014/main" val="1125067050"/>
                    </a:ext>
                  </a:extLst>
                </a:gridCol>
                <a:gridCol w="3034863">
                  <a:extLst>
                    <a:ext uri="{9D8B030D-6E8A-4147-A177-3AD203B41FA5}">
                      <a16:colId xmlns:a16="http://schemas.microsoft.com/office/drawing/2014/main" val="2478893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>
                          <a:effectLst/>
                        </a:rPr>
                        <a:t>Συστατικό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dirty="0">
                          <a:effectLst/>
                        </a:rPr>
                        <a:t>(Περιεκτικότητα % κατά βάρος)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89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kern="1200" dirty="0">
                          <a:effectLst/>
                        </a:rPr>
                        <a:t>Υδατάνθρακες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kern="1200" dirty="0">
                          <a:effectLst/>
                        </a:rPr>
                        <a:t>43 ± 3%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1093544"/>
                  </a:ext>
                </a:extLst>
              </a:tr>
              <a:tr h="58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kern="1200" dirty="0">
                          <a:effectLst/>
                        </a:rPr>
                        <a:t>Πρωτεΐνη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kern="1200" dirty="0">
                          <a:effectLst/>
                        </a:rPr>
                        <a:t>18 ± 1%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8011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kern="1200" dirty="0">
                          <a:effectLst/>
                        </a:rPr>
                        <a:t>Λίπος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kern="1200" dirty="0">
                          <a:effectLst/>
                        </a:rPr>
                        <a:t>0.25 ± 0.08%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37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kern="1200" dirty="0">
                          <a:effectLst/>
                        </a:rPr>
                        <a:t>Ανόργανα συστατικά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kern="1200" dirty="0">
                          <a:effectLst/>
                        </a:rPr>
                        <a:t>30 ± 1%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2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kern="1200" dirty="0">
                          <a:effectLst/>
                        </a:rPr>
                        <a:t>Υγρασία  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kern="1200" dirty="0">
                          <a:effectLst/>
                        </a:rPr>
                        <a:t>9 ± 1%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9466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047B64-7018-440A-9C9A-5B4E13802B16}"/>
              </a:ext>
            </a:extLst>
          </p:cNvPr>
          <p:cNvSpPr txBox="1"/>
          <p:nvPr/>
        </p:nvSpPr>
        <p:spPr>
          <a:xfrm>
            <a:off x="6852765" y="1952274"/>
            <a:ext cx="406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Σύσταση κελύφους μπλε καβουριού</a:t>
            </a:r>
          </a:p>
        </p:txBody>
      </p:sp>
    </p:spTree>
    <p:extLst>
      <p:ext uri="{BB962C8B-B14F-4D97-AF65-F5344CB8AC3E}">
        <p14:creationId xmlns:p14="http://schemas.microsoft.com/office/powerpoint/2010/main" val="251718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48C1E2-300A-4FEE-81DD-F96C648D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4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Αξιοποίηση απορριμμάτων για παραγωγή βιώσιμων υλικών υψηλής προστιθέμενης αξίας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62397BB-2803-4DA3-B1D1-E3CAC5AE6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68" y="2179449"/>
            <a:ext cx="6613864" cy="4313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871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741AB0-C86F-4EE3-8F11-A87C0276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Παραγωγή </a:t>
            </a:r>
            <a:r>
              <a:rPr lang="el-G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Χιτοζάνης</a:t>
            </a:r>
            <a:endParaRPr lang="el-GR" sz="4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966BDB3-526B-4E4E-B5CE-952294A14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15" y="1907096"/>
            <a:ext cx="8311169" cy="4509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327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9230EB7A-D8B3-4873-A0F2-D1D5574DF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86753"/>
              </p:ext>
            </p:extLst>
          </p:nvPr>
        </p:nvGraphicFramePr>
        <p:xfrm>
          <a:off x="635493" y="3999241"/>
          <a:ext cx="10921013" cy="1194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9899">
                  <a:extLst>
                    <a:ext uri="{9D8B030D-6E8A-4147-A177-3AD203B41FA5}">
                      <a16:colId xmlns:a16="http://schemas.microsoft.com/office/drawing/2014/main" val="1013903105"/>
                    </a:ext>
                  </a:extLst>
                </a:gridCol>
                <a:gridCol w="3639899">
                  <a:extLst>
                    <a:ext uri="{9D8B030D-6E8A-4147-A177-3AD203B41FA5}">
                      <a16:colId xmlns:a16="http://schemas.microsoft.com/office/drawing/2014/main" val="4004647006"/>
                    </a:ext>
                  </a:extLst>
                </a:gridCol>
                <a:gridCol w="3641215">
                  <a:extLst>
                    <a:ext uri="{9D8B030D-6E8A-4147-A177-3AD203B41FA5}">
                      <a16:colId xmlns:a16="http://schemas.microsoft.com/office/drawing/2014/main" val="2979540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 err="1">
                          <a:effectLst/>
                        </a:rPr>
                        <a:t>Χιτίνη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 err="1">
                          <a:effectLst/>
                        </a:rPr>
                        <a:t>Χιτοζάνη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</a:rPr>
                        <a:t>Ολιγοσακχαρίτες </a:t>
                      </a:r>
                      <a:r>
                        <a:rPr lang="el-GR" sz="2000" dirty="0" err="1">
                          <a:effectLst/>
                        </a:rPr>
                        <a:t>Χιτοζάνης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226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Μοριακό βάρος &gt; 1000 </a:t>
                      </a:r>
                      <a:r>
                        <a:rPr lang="en-US" sz="1400" dirty="0" err="1">
                          <a:effectLst/>
                        </a:rPr>
                        <a:t>kDa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Μοριακό βάρος &gt; 100 </a:t>
                      </a:r>
                      <a:r>
                        <a:rPr lang="en-US" sz="1400">
                          <a:effectLst/>
                        </a:rPr>
                        <a:t>kDa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Μοριακό βάρος &lt; </a:t>
                      </a:r>
                      <a:r>
                        <a:rPr lang="en-US" sz="1400">
                          <a:effectLst/>
                        </a:rPr>
                        <a:t>2 kDa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766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Αδιάλυτη στο νερό, όξινα ή αλκαλικά διαλύματα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Αδιάλυτη στο νερό, διαλυτή μόνο σε όξινα διαλύματα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Ευδιάλυτοι στο νερό, σε όξινα και αλκαλικά διαλύματα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1006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Δεν </a:t>
                      </a:r>
                      <a:r>
                        <a:rPr lang="el-GR" sz="1400" dirty="0" err="1">
                          <a:effectLst/>
                        </a:rPr>
                        <a:t>απορροφάται</a:t>
                      </a:r>
                      <a:r>
                        <a:rPr lang="el-GR" sz="1400" dirty="0">
                          <a:effectLst/>
                        </a:rPr>
                        <a:t> από το σώμα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Απορροφάται από το σώμα σε ποσοστό 1-3%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 err="1">
                          <a:effectLst/>
                        </a:rPr>
                        <a:t>Απορροφώνται</a:t>
                      </a:r>
                      <a:r>
                        <a:rPr lang="el-GR" sz="1400" dirty="0">
                          <a:effectLst/>
                        </a:rPr>
                        <a:t> από το σώμα σε ποσοστό &gt; 99%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714991"/>
                  </a:ext>
                </a:extLst>
              </a:tr>
            </a:tbl>
          </a:graphicData>
        </a:graphic>
      </p:graphicFrame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853EA792-BB29-4507-A6D2-009D6A16EEDD}"/>
              </a:ext>
            </a:extLst>
          </p:cNvPr>
          <p:cNvGrpSpPr/>
          <p:nvPr/>
        </p:nvGrpSpPr>
        <p:grpSpPr>
          <a:xfrm>
            <a:off x="1689716" y="2951893"/>
            <a:ext cx="8883590" cy="560218"/>
            <a:chOff x="1689716" y="2951893"/>
            <a:chExt cx="8883590" cy="560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679292-12C7-443A-8B3A-0CB7A5176216}"/>
                </a:ext>
              </a:extLst>
            </p:cNvPr>
            <p:cNvSpPr txBox="1"/>
            <p:nvPr/>
          </p:nvSpPr>
          <p:spPr>
            <a:xfrm>
              <a:off x="1689716" y="3142779"/>
              <a:ext cx="772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err="1"/>
                <a:t>Χιτίνη</a:t>
              </a:r>
              <a:r>
                <a:rPr lang="el-GR" dirty="0"/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0C50F9-FCD7-4B2E-B6AB-29F3695AED7F}"/>
                </a:ext>
              </a:extLst>
            </p:cNvPr>
            <p:cNvSpPr txBox="1"/>
            <p:nvPr/>
          </p:nvSpPr>
          <p:spPr>
            <a:xfrm>
              <a:off x="4705167" y="3142779"/>
              <a:ext cx="1056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err="1"/>
                <a:t>Χιτοζάνη</a:t>
              </a:r>
              <a:r>
                <a:rPr lang="el-GR" dirty="0"/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8DCF1C-9C99-46F4-8596-446D62E4F9CC}"/>
                </a:ext>
              </a:extLst>
            </p:cNvPr>
            <p:cNvSpPr txBox="1"/>
            <p:nvPr/>
          </p:nvSpPr>
          <p:spPr>
            <a:xfrm>
              <a:off x="7841203" y="3136559"/>
              <a:ext cx="2732103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l-GR" sz="1800" dirty="0">
                  <a:effectLst/>
                </a:rPr>
                <a:t>Ολιγοσακχαρίτες </a:t>
              </a:r>
              <a:r>
                <a:rPr lang="el-GR" sz="1800" dirty="0" err="1">
                  <a:effectLst/>
                </a:rPr>
                <a:t>Χιτοζάνης</a:t>
              </a:r>
              <a:endPara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Ευθύγραμμο βέλος σύνδεσης 10">
              <a:extLst>
                <a:ext uri="{FF2B5EF4-FFF2-40B4-BE49-F238E27FC236}">
                  <a16:creationId xmlns:a16="http://schemas.microsoft.com/office/drawing/2014/main" id="{101FC43D-0735-405B-B053-58CB3F79AAE8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2462074" y="3327445"/>
              <a:ext cx="22430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>
              <a:extLst>
                <a:ext uri="{FF2B5EF4-FFF2-40B4-BE49-F238E27FC236}">
                  <a16:creationId xmlns:a16="http://schemas.microsoft.com/office/drawing/2014/main" id="{3311002D-61D0-4DEF-AC3F-367194321D62}"/>
                </a:ext>
              </a:extLst>
            </p:cNvPr>
            <p:cNvCxnSpPr>
              <a:stCxn id="6" idx="3"/>
              <a:endCxn id="8" idx="1"/>
            </p:cNvCxnSpPr>
            <p:nvPr/>
          </p:nvCxnSpPr>
          <p:spPr>
            <a:xfrm flipV="1">
              <a:off x="5761609" y="3324335"/>
              <a:ext cx="2079594" cy="31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CF6B41-B158-49FC-AA58-92B276579F1B}"/>
                </a:ext>
              </a:extLst>
            </p:cNvPr>
            <p:cNvSpPr txBox="1"/>
            <p:nvPr/>
          </p:nvSpPr>
          <p:spPr>
            <a:xfrm>
              <a:off x="2710425" y="2951893"/>
              <a:ext cx="1690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err="1"/>
                <a:t>Αποακετυλίωση</a:t>
              </a:r>
              <a:endParaRPr lang="el-GR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5BECA9-375E-4C90-AE12-480D96FE5B37}"/>
                </a:ext>
              </a:extLst>
            </p:cNvPr>
            <p:cNvSpPr txBox="1"/>
            <p:nvPr/>
          </p:nvSpPr>
          <p:spPr>
            <a:xfrm>
              <a:off x="5727209" y="2951893"/>
              <a:ext cx="2014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err="1"/>
                <a:t>Ενζυμική</a:t>
              </a:r>
              <a:r>
                <a:rPr lang="el-GR" dirty="0"/>
                <a:t> διάσπαση</a:t>
              </a:r>
            </a:p>
          </p:txBody>
        </p:sp>
      </p:grpSp>
      <p:sp>
        <p:nvSpPr>
          <p:cNvPr id="10" name="Τίτλος 1">
            <a:extLst>
              <a:ext uri="{FF2B5EF4-FFF2-40B4-BE49-F238E27FC236}">
                <a16:creationId xmlns:a16="http://schemas.microsoft.com/office/drawing/2014/main" id="{8A6132C4-F4D3-4C01-A078-E151D49FC8C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>
                <a:latin typeface="+mn-lt"/>
              </a:rPr>
              <a:t>Χιτίνη – Χιτοζάνη – Ολιγοσακχαρίτες Χιτοζάνης</a:t>
            </a:r>
            <a:endParaRPr lang="el-GR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6827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AEB777-C358-495F-BE7B-59609D0A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Ιδιότητες </a:t>
            </a:r>
            <a:r>
              <a:rPr lang="el-G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Χιτοζάνης</a:t>
            </a:r>
            <a:endParaRPr lang="el-GR" sz="4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A886442-5C00-4F7C-A91A-BD95D9C27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5" y="1418357"/>
            <a:ext cx="10097909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27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κείμενο, μπουκάλι&#10;&#10;Περιγραφή που δημιουργήθηκε αυτόματα">
            <a:extLst>
              <a:ext uri="{FF2B5EF4-FFF2-40B4-BE49-F238E27FC236}">
                <a16:creationId xmlns:a16="http://schemas.microsoft.com/office/drawing/2014/main" id="{58EF8C32-7F33-4282-806F-C490B6C59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46" y="1385565"/>
            <a:ext cx="9644107" cy="5424810"/>
          </a:xfrm>
          <a:prstGeom prst="rect">
            <a:avLst/>
          </a:prstGeom>
        </p:spPr>
      </p:pic>
      <p:sp>
        <p:nvSpPr>
          <p:cNvPr id="8" name="Τίτλος 1">
            <a:extLst>
              <a:ext uri="{FF2B5EF4-FFF2-40B4-BE49-F238E27FC236}">
                <a16:creationId xmlns:a16="http://schemas.microsoft.com/office/drawing/2014/main" id="{C6E8CBE5-9530-47E7-8276-FC425E77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Εφαρμογές </a:t>
            </a:r>
            <a:r>
              <a:rPr lang="el-G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Χιτοζάνης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191231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247627-F0FB-4534-8221-995B80DF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Εφαρμογές </a:t>
            </a:r>
            <a:r>
              <a:rPr lang="el-G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Χιτοζάνης</a:t>
            </a:r>
            <a:endParaRPr lang="el-GR" sz="4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CAD8979-BBEF-4B43-BE5C-215A12213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1327101"/>
            <a:ext cx="9782175" cy="5501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157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DB3A1B-9596-47D3-AAC9-D6CB7028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Παραλαβή </a:t>
            </a:r>
            <a:r>
              <a:rPr lang="el-GR" sz="4000" b="1" dirty="0" err="1"/>
              <a:t>Χιτίνης</a:t>
            </a:r>
            <a:endParaRPr lang="el-GR" sz="4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377286-EC90-4B85-9304-408EA0617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2438188"/>
            <a:ext cx="10875145" cy="435133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b="1" u="sng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Βήμα 1</a:t>
            </a:r>
            <a:r>
              <a:rPr lang="el-GR" sz="1800" b="1" u="sng" baseline="30000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ο</a:t>
            </a:r>
            <a:r>
              <a:rPr lang="el-GR" sz="1800" u="sng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: Ελάττωση μεγέθους</a:t>
            </a:r>
            <a:endParaRPr lang="el-GR" sz="1800" dirty="0">
              <a:effectLst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Τεμαχισμός κελύφους των καβουριών σε μπλέντερ. Ψύξη με υγρό </a:t>
            </a:r>
            <a:r>
              <a:rPr lang="el-GR" sz="1800" dirty="0">
                <a:ea typeface="Calibri" panose="020F0502020204030204" pitchFamily="34" charset="0"/>
                <a:cs typeface="Arial" panose="020B0604020202020204" pitchFamily="34" charset="0"/>
              </a:rPr>
              <a:t>άζωτο 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και άλεση σε γουδί.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b="1" u="sng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Βήμα 2</a:t>
            </a:r>
            <a:r>
              <a:rPr lang="el-GR" sz="1800" b="1" u="sng" baseline="30000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ο</a:t>
            </a:r>
            <a:r>
              <a:rPr lang="el-GR" sz="1800" u="sng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: </a:t>
            </a:r>
            <a:r>
              <a:rPr lang="el-GR" sz="1800" u="sng" dirty="0" err="1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Αποπρωτεΐνωση</a:t>
            </a:r>
            <a:endParaRPr lang="el-GR" sz="1800" dirty="0">
              <a:effectLst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Κατεργασία με διάλυμα Ν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ΟΗ 5% 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με ανάδευση στους 60 </a:t>
            </a:r>
            <a:r>
              <a:rPr lang="el-GR" sz="1800" b="1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°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για 2 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για απομάκρυνση πρωτεϊνών και άλλων οργανικών ενώσεων (λιπιδίων, </a:t>
            </a:r>
            <a:r>
              <a:rPr lang="el-GR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νουκλεϊκών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οξέων).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ea typeface="Calibri" panose="020F0502020204030204" pitchFamily="34" charset="0"/>
                <a:cs typeface="Arial" panose="020B0604020202020204" pitchFamily="34" charset="0"/>
              </a:rPr>
              <a:t>Παράλληλα συμβαίνει και μ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ερική </a:t>
            </a:r>
            <a:r>
              <a:rPr lang="el-GR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αποακετυλίωση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ea typeface="Calibri" panose="020F0502020204030204" pitchFamily="34" charset="0"/>
                <a:cs typeface="Arial" panose="020B0604020202020204" pitchFamily="34" charset="0"/>
              </a:rPr>
              <a:t>και υδρόλυση της </a:t>
            </a:r>
            <a:r>
              <a:rPr lang="el-GR" sz="1800" dirty="0" err="1">
                <a:ea typeface="Calibri" panose="020F0502020204030204" pitchFamily="34" charset="0"/>
                <a:cs typeface="Arial" panose="020B0604020202020204" pitchFamily="34" charset="0"/>
              </a:rPr>
              <a:t>χιτίνης</a:t>
            </a:r>
            <a:r>
              <a:rPr lang="el-GR" sz="18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l-GR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b="1" u="sng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Βήμα 3</a:t>
            </a:r>
            <a:r>
              <a:rPr lang="el-GR" sz="1800" b="1" u="sng" baseline="30000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ο</a:t>
            </a:r>
            <a:r>
              <a:rPr lang="el-GR" sz="1800" u="sng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: Αποχρωματισμός</a:t>
            </a:r>
            <a:endParaRPr lang="el-GR" sz="1800" dirty="0">
              <a:effectLst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Επεξεργασία των </a:t>
            </a:r>
            <a:r>
              <a:rPr lang="el-GR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αποπρωτεϊνωμένου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υλικού με ακετόνη σε θερμοκρασία δωματίου υπό ανάδευση για 24 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με σκοπό την απομάκρυνση των χρωστικών (</a:t>
            </a:r>
            <a:r>
              <a:rPr lang="el-GR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ασταξανθίνη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b="1" u="sng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Βήμα 4</a:t>
            </a:r>
            <a:r>
              <a:rPr lang="el-GR" sz="1800" b="1" u="sng" baseline="30000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ο</a:t>
            </a:r>
            <a:r>
              <a:rPr lang="el-GR" sz="1800" u="sng" dirty="0">
                <a:effectLst/>
                <a:ea typeface="Calibri" panose="020F0502020204030204" pitchFamily="34" charset="0"/>
                <a:cs typeface="Wingdings" panose="05000000000000000000" pitchFamily="2" charset="2"/>
              </a:rPr>
              <a:t>: Απομάκρυνση των ανόργανων αλάτων</a:t>
            </a:r>
            <a:endParaRPr lang="el-GR" sz="1800" dirty="0">
              <a:effectLst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Επεξεργασία με διάλυμα </a:t>
            </a:r>
            <a:r>
              <a:rPr lang="el-GR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HCl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1% 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υπό ανάδευση στους 25 </a:t>
            </a:r>
            <a:r>
              <a:rPr lang="el-GR" sz="1800" b="1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°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για 24 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για διάλυση του </a:t>
            </a:r>
            <a:r>
              <a:rPr lang="en-US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CaCO</a:t>
            </a:r>
            <a:r>
              <a:rPr lang="el-GR" sz="1800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 HCl + CaCO</a:t>
            </a:r>
            <a:r>
              <a:rPr lang="en-US" sz="1800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→ CaCl</a:t>
            </a:r>
            <a:r>
              <a:rPr lang="en-US" sz="1800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H</a:t>
            </a:r>
            <a:r>
              <a:rPr lang="en-US" sz="1800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 + CO</a:t>
            </a:r>
            <a:r>
              <a:rPr lang="en-US" sz="1800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↑</a:t>
            </a:r>
            <a:endParaRPr lang="el-GR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ea typeface="Calibri" panose="020F0502020204030204" pitchFamily="34" charset="0"/>
                <a:cs typeface="Arial" panose="020B0604020202020204" pitchFamily="34" charset="0"/>
              </a:rPr>
              <a:t>Με διήθηση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παραλαβή </a:t>
            </a:r>
            <a:r>
              <a:rPr lang="el-GR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χιτίνης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ως καφετί ίζημα.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Ξήρανση σε </a:t>
            </a:r>
            <a:r>
              <a:rPr lang="el-GR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πυριατήριο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στους 60 </a:t>
            </a:r>
            <a:r>
              <a:rPr lang="el-GR" sz="1800" b="1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°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l-G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μέχρι σταθερού βάρους.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l-GR" sz="1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B889505-8188-4722-9AE8-F3B03B9CB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5" y="166015"/>
            <a:ext cx="1663166" cy="2075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Εικόνα που περιέχει εσωτερικό, λευκό&#10;&#10;Περιγραφή που δημιουργήθηκε αυτόματα">
            <a:extLst>
              <a:ext uri="{FF2B5EF4-FFF2-40B4-BE49-F238E27FC236}">
                <a16:creationId xmlns:a16="http://schemas.microsoft.com/office/drawing/2014/main" id="{9AEF5151-824D-47F3-A271-0FCF683BA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859" y="166015"/>
            <a:ext cx="2970996" cy="167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11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E146AB5-9150-4FAF-8C69-FB79C00D2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770340"/>
            <a:ext cx="4447336" cy="48965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416793CE-97C4-4BE9-8577-BCA5CF5F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l-G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Αποακετυλίωση</a:t>
            </a: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της </a:t>
            </a:r>
            <a:r>
              <a:rPr lang="el-G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χιτίνης</a:t>
            </a: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παραγωγή </a:t>
            </a:r>
            <a:r>
              <a:rPr lang="el-G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χιτοζάνης</a:t>
            </a:r>
            <a:endParaRPr lang="el-G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 descr="Εικόνα που περιέχει εσωτερικό, λευκό&#10;&#10;Περιγραφή που δημιουργήθηκε αυτόματα">
            <a:extLst>
              <a:ext uri="{FF2B5EF4-FFF2-40B4-BE49-F238E27FC236}">
                <a16:creationId xmlns:a16="http://schemas.microsoft.com/office/drawing/2014/main" id="{1A2ADD05-F098-4747-936E-B295479E3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9" y="1735851"/>
            <a:ext cx="3633470" cy="2043430"/>
          </a:xfrm>
          <a:prstGeom prst="rect">
            <a:avLst/>
          </a:prstGeom>
        </p:spPr>
      </p:pic>
      <p:pic>
        <p:nvPicPr>
          <p:cNvPr id="7" name="Εικόνα 6" descr="Εικόνα που περιέχει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F6194D6B-707E-457F-A78C-6FDEE6BA5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56" y="4591050"/>
            <a:ext cx="3381375" cy="1901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BD8961-C885-4E69-8C30-39C6E2D71179}"/>
              </a:ext>
            </a:extLst>
          </p:cNvPr>
          <p:cNvSpPr txBox="1"/>
          <p:nvPr/>
        </p:nvSpPr>
        <p:spPr>
          <a:xfrm>
            <a:off x="8081602" y="3643422"/>
            <a:ext cx="3633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8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πόδοση </a:t>
            </a:r>
            <a:r>
              <a:rPr lang="el-GR" sz="1800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χιτοζάνης</a:t>
            </a:r>
            <a:r>
              <a:rPr lang="el-GR" sz="18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ως προς την αρχική μάζα των κελυφών ως 17%. </a:t>
            </a:r>
            <a:endParaRPr lang="el-GR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46559-B50C-4B17-B0D9-F10B7F76F8B7}"/>
              </a:ext>
            </a:extLst>
          </p:cNvPr>
          <p:cNvSpPr txBox="1"/>
          <p:nvPr/>
        </p:nvSpPr>
        <p:spPr>
          <a:xfrm>
            <a:off x="8091441" y="1566154"/>
            <a:ext cx="3542190" cy="1855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ημική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αποακετυλίωση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της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χιτίνης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διάλυμα υδροξειδίου του νατρίου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NaOH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50 %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υπό ανάδευση στους 100 </a:t>
            </a:r>
            <a:r>
              <a:rPr lang="el-GR" sz="1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</a:t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διαλύματος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NaOH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ανά γραμμάριο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χιτίνης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68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D1DDB1-A06F-479B-A2E8-D8ACA2D2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365125"/>
            <a:ext cx="11700769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Ξήρανση και άλεση υλικού κελύφους των καβουριών</a:t>
            </a:r>
            <a:endParaRPr lang="el-GR" sz="4000" dirty="0"/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69D2F649-B1DA-426D-86E5-2E66E904CA4C}"/>
              </a:ext>
            </a:extLst>
          </p:cNvPr>
          <p:cNvGrpSpPr/>
          <p:nvPr/>
        </p:nvGrpSpPr>
        <p:grpSpPr>
          <a:xfrm>
            <a:off x="1351204" y="1615104"/>
            <a:ext cx="9489592" cy="5046449"/>
            <a:chOff x="206335" y="1438682"/>
            <a:chExt cx="9489592" cy="5046449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56430BBB-598F-404F-B0C2-179EF635C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459" y="1689796"/>
              <a:ext cx="3098719" cy="23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FCEB6DBF-4EF1-4140-9ED4-3425D03D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237" y="4160684"/>
              <a:ext cx="3098690" cy="2324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374807F8-91AD-42BD-ADE9-27671B4C0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41295" y="1918107"/>
              <a:ext cx="3834130" cy="2875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4E3935D9-6D3E-422D-8EB6-AE7995FF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35" y="1452017"/>
              <a:ext cx="2849880" cy="382079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97936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81826B-2978-4299-A4EB-C83B5EAB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Απομάκρυνση ανθρακικών αλάτων</a:t>
            </a:r>
            <a:endParaRPr lang="el-GR" sz="4000" dirty="0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6E4CBA2C-4DFC-4946-9F54-A0A4EBD6E59E}"/>
              </a:ext>
            </a:extLst>
          </p:cNvPr>
          <p:cNvGrpSpPr/>
          <p:nvPr/>
        </p:nvGrpSpPr>
        <p:grpSpPr>
          <a:xfrm>
            <a:off x="2036686" y="1696692"/>
            <a:ext cx="8248355" cy="3482341"/>
            <a:chOff x="838200" y="2007426"/>
            <a:chExt cx="8248355" cy="3482341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33F3E610-85F3-4DBC-AA70-3373626C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007426"/>
              <a:ext cx="2600325" cy="3482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319C2422-366F-47FC-818F-CB6E2A0B4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887" y="2007426"/>
              <a:ext cx="2581275" cy="345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DB498B83-5E4B-45EF-A4F3-C2E2C6139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524" y="2007427"/>
              <a:ext cx="2600031" cy="3482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4599B5-8BE8-4169-AD47-98256396C1EA}"/>
              </a:ext>
            </a:extLst>
          </p:cNvPr>
          <p:cNvSpPr txBox="1"/>
          <p:nvPr/>
        </p:nvSpPr>
        <p:spPr>
          <a:xfrm>
            <a:off x="685060" y="5344963"/>
            <a:ext cx="1082188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Αντίδραση του αλεσμένου υλικού του κελύφους των καβουριών με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HCl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για την απομάκρυνση ανθρακικών αλάτων και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αφρισμός κατά λόγω έκλυσης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l-G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9D87F-1D66-4B8B-B77E-72D5F3D44C6D}"/>
              </a:ext>
            </a:extLst>
          </p:cNvPr>
          <p:cNvSpPr txBox="1"/>
          <p:nvPr/>
        </p:nvSpPr>
        <p:spPr>
          <a:xfrm>
            <a:off x="3048740" y="6084049"/>
            <a:ext cx="609452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HCl + CaCO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→ CaCl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H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+ CO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↑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49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5AC8B0-32DB-4078-90B5-C8165AEC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Αποχρωματισμός της </a:t>
            </a:r>
            <a:r>
              <a:rPr lang="el-G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χιτίνης</a:t>
            </a: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με εκχύλιση στερεού-υγρού με χρήση ακετόνης</a:t>
            </a:r>
            <a:endParaRPr lang="el-GR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BE447-1ABD-489E-9F90-0A5E9B5F0AE5}"/>
              </a:ext>
            </a:extLst>
          </p:cNvPr>
          <p:cNvSpPr txBox="1"/>
          <p:nvPr/>
        </p:nvSpPr>
        <p:spPr>
          <a:xfrm>
            <a:off x="634986" y="6278466"/>
            <a:ext cx="1091953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Κατεργασία στερεών κελύφους με ακετόνη για αποχρωματισμό, έγχρωμο διήθημα και παραληφθέν στερεό.</a:t>
            </a: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BCC46AEA-2575-4929-9553-9E5506AF9D71}"/>
              </a:ext>
            </a:extLst>
          </p:cNvPr>
          <p:cNvGrpSpPr>
            <a:grpSpLocks noChangeAspect="1"/>
          </p:cNvGrpSpPr>
          <p:nvPr/>
        </p:nvGrpSpPr>
        <p:grpSpPr>
          <a:xfrm>
            <a:off x="316047" y="2095997"/>
            <a:ext cx="11559905" cy="3824084"/>
            <a:chOff x="-1386840" y="2047077"/>
            <a:chExt cx="12226065" cy="4044454"/>
          </a:xfrm>
        </p:grpSpPr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86AE6FD0-9629-4D22-B5AD-6A2F5C0A335F}"/>
                </a:ext>
              </a:extLst>
            </p:cNvPr>
            <p:cNvGrpSpPr/>
            <p:nvPr/>
          </p:nvGrpSpPr>
          <p:grpSpPr>
            <a:xfrm>
              <a:off x="1352775" y="2047077"/>
              <a:ext cx="9486450" cy="4043680"/>
              <a:chOff x="541273" y="2236236"/>
              <a:chExt cx="9486450" cy="4043680"/>
            </a:xfrm>
          </p:grpSpPr>
          <p:pic>
            <p:nvPicPr>
              <p:cNvPr id="4" name="Εικόνα 3">
                <a:extLst>
                  <a:ext uri="{FF2B5EF4-FFF2-40B4-BE49-F238E27FC236}">
                    <a16:creationId xmlns:a16="http://schemas.microsoft.com/office/drawing/2014/main" id="{EA1F9391-DEE5-45B1-A95A-BDE48907E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273" y="2236236"/>
                <a:ext cx="3032760" cy="40436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Εικόνα 4">
                <a:extLst>
                  <a:ext uri="{FF2B5EF4-FFF2-40B4-BE49-F238E27FC236}">
                    <a16:creationId xmlns:a16="http://schemas.microsoft.com/office/drawing/2014/main" id="{0553367D-DFB5-4885-BBF2-4F394562D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1473" y="2236236"/>
                <a:ext cx="3016250" cy="40436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Εικόνα 5">
                <a:extLst>
                  <a:ext uri="{FF2B5EF4-FFF2-40B4-BE49-F238E27FC236}">
                    <a16:creationId xmlns:a16="http://schemas.microsoft.com/office/drawing/2014/main" id="{CBC59408-BC6B-45C6-AC05-E5586DAEC1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4640" y="2238455"/>
                <a:ext cx="3017222" cy="404146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" name="Εικόνα 8">
              <a:extLst>
                <a:ext uri="{FF2B5EF4-FFF2-40B4-BE49-F238E27FC236}">
                  <a16:creationId xmlns:a16="http://schemas.microsoft.com/office/drawing/2014/main" id="{BEF327D9-879D-4849-8955-BADD8982E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6840" y="2047077"/>
              <a:ext cx="3016250" cy="404445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4678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>
            <a:extLst>
              <a:ext uri="{FF2B5EF4-FFF2-40B4-BE49-F238E27FC236}">
                <a16:creationId xmlns:a16="http://schemas.microsoft.com/office/drawing/2014/main" id="{311D6CDA-7842-4204-8574-19190E5E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5125"/>
            <a:ext cx="6162675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Τιμή Πώλησης </a:t>
            </a:r>
            <a:r>
              <a:rPr lang="el-G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Χιτοζάνης</a:t>
            </a:r>
            <a:endParaRPr lang="el-GR" sz="4000" dirty="0"/>
          </a:p>
        </p:txBody>
      </p: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9B184AA2-C4A4-4C8D-B70C-0A1043F2A391}"/>
              </a:ext>
            </a:extLst>
          </p:cNvPr>
          <p:cNvGrpSpPr/>
          <p:nvPr/>
        </p:nvGrpSpPr>
        <p:grpSpPr>
          <a:xfrm>
            <a:off x="0" y="38100"/>
            <a:ext cx="12197112" cy="6913116"/>
            <a:chOff x="0" y="38100"/>
            <a:chExt cx="12197112" cy="6913116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0C93EC0F-71AF-4139-8DC7-A9AC9775D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65401"/>
              <a:ext cx="7536312" cy="4941759"/>
            </a:xfrm>
            <a:prstGeom prst="rect">
              <a:avLst/>
            </a:prstGeom>
          </p:spPr>
        </p:pic>
        <p:sp>
          <p:nvSpPr>
            <p:cNvPr id="10" name="Οβάλ 9">
              <a:extLst>
                <a:ext uri="{FF2B5EF4-FFF2-40B4-BE49-F238E27FC236}">
                  <a16:creationId xmlns:a16="http://schemas.microsoft.com/office/drawing/2014/main" id="{C71021AD-3FD1-45BC-A2EC-467B29DCC2E2}"/>
                </a:ext>
              </a:extLst>
            </p:cNvPr>
            <p:cNvSpPr/>
            <p:nvPr/>
          </p:nvSpPr>
          <p:spPr>
            <a:xfrm>
              <a:off x="3120871" y="3124943"/>
              <a:ext cx="2396971" cy="141877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7368FAC7-AA0C-45B7-B321-44093D956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7224" y="38100"/>
              <a:ext cx="4769888" cy="6913116"/>
            </a:xfrm>
            <a:prstGeom prst="rect">
              <a:avLst/>
            </a:prstGeom>
          </p:spPr>
        </p:pic>
        <p:sp>
          <p:nvSpPr>
            <p:cNvPr id="8" name="Οβάλ 7">
              <a:extLst>
                <a:ext uri="{FF2B5EF4-FFF2-40B4-BE49-F238E27FC236}">
                  <a16:creationId xmlns:a16="http://schemas.microsoft.com/office/drawing/2014/main" id="{1EF1201B-494F-490A-BF5E-4DA6CDB4E68C}"/>
                </a:ext>
              </a:extLst>
            </p:cNvPr>
            <p:cNvSpPr/>
            <p:nvPr/>
          </p:nvSpPr>
          <p:spPr>
            <a:xfrm>
              <a:off x="7361162" y="6104300"/>
              <a:ext cx="1276351" cy="55245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3C8ADD-25BE-4589-8989-F6AE2EFB46BF}"/>
                </a:ext>
              </a:extLst>
            </p:cNvPr>
            <p:cNvSpPr txBox="1"/>
            <p:nvPr/>
          </p:nvSpPr>
          <p:spPr>
            <a:xfrm>
              <a:off x="9008151" y="4954749"/>
              <a:ext cx="24495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FF0000"/>
                  </a:solidFill>
                </a:rPr>
                <a:t>1272 </a:t>
              </a:r>
              <a:r>
                <a:rPr lang="en-US" sz="3200" dirty="0">
                  <a:solidFill>
                    <a:srgbClr val="FF0000"/>
                  </a:solidFill>
                </a:rPr>
                <a:t>euro/Kg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  <p:sp>
          <p:nvSpPr>
            <p:cNvPr id="9" name="Βέλος: Δεξιό 8">
              <a:extLst>
                <a:ext uri="{FF2B5EF4-FFF2-40B4-BE49-F238E27FC236}">
                  <a16:creationId xmlns:a16="http://schemas.microsoft.com/office/drawing/2014/main" id="{C118EDBE-1686-4A1A-BC8B-C457DAAF6E58}"/>
                </a:ext>
              </a:extLst>
            </p:cNvPr>
            <p:cNvSpPr/>
            <p:nvPr/>
          </p:nvSpPr>
          <p:spPr>
            <a:xfrm rot="19834130">
              <a:off x="8548575" y="5685553"/>
              <a:ext cx="1134400" cy="4327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DBF38A-77B0-4359-B57F-FC459BD04918}"/>
                </a:ext>
              </a:extLst>
            </p:cNvPr>
            <p:cNvSpPr txBox="1"/>
            <p:nvPr/>
          </p:nvSpPr>
          <p:spPr>
            <a:xfrm>
              <a:off x="5582842" y="1973331"/>
              <a:ext cx="25537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FF0000"/>
                  </a:solidFill>
                </a:rPr>
                <a:t>289.5 </a:t>
              </a:r>
              <a:r>
                <a:rPr lang="en-US" sz="3200" dirty="0">
                  <a:solidFill>
                    <a:srgbClr val="FF0000"/>
                  </a:solidFill>
                </a:rPr>
                <a:t>euro/Kg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Βέλος: Δεξιό 12">
              <a:extLst>
                <a:ext uri="{FF2B5EF4-FFF2-40B4-BE49-F238E27FC236}">
                  <a16:creationId xmlns:a16="http://schemas.microsoft.com/office/drawing/2014/main" id="{80F4C979-402B-4DFB-91BB-C86C76A8BBC6}"/>
                </a:ext>
              </a:extLst>
            </p:cNvPr>
            <p:cNvSpPr/>
            <p:nvPr/>
          </p:nvSpPr>
          <p:spPr>
            <a:xfrm rot="19834130">
              <a:off x="5123266" y="2704135"/>
              <a:ext cx="1134400" cy="4327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27D7D782-D57E-482F-9EA7-84B628FF4581}"/>
              </a:ext>
            </a:extLst>
          </p:cNvPr>
          <p:cNvCxnSpPr>
            <a:cxnSpLocks/>
          </p:cNvCxnSpPr>
          <p:nvPr/>
        </p:nvCxnSpPr>
        <p:spPr>
          <a:xfrm>
            <a:off x="2894121" y="1766656"/>
            <a:ext cx="32018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212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1C94E0-ED6C-4329-B0A5-8CACC2AA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πομάκρυνση</a:t>
            </a:r>
            <a:r>
              <a:rPr lang="el-G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των πρωτεϊνών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με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NaOH</a:t>
            </a:r>
            <a:endParaRPr lang="el-GR" dirty="0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87DDDDFA-2D32-481E-8546-FFE6C034AFF6}"/>
              </a:ext>
            </a:extLst>
          </p:cNvPr>
          <p:cNvGrpSpPr/>
          <p:nvPr/>
        </p:nvGrpSpPr>
        <p:grpSpPr>
          <a:xfrm>
            <a:off x="2798579" y="1896802"/>
            <a:ext cx="6594842" cy="4299809"/>
            <a:chOff x="3537538" y="2003337"/>
            <a:chExt cx="6031323" cy="3906064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4980F545-D28F-48BF-B9C2-7191D6CF0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118" y="2003337"/>
              <a:ext cx="2913743" cy="3906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2AD2D260-C51D-438F-8560-846129C9B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538" y="2003338"/>
              <a:ext cx="2916527" cy="3906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A10BA7-9EA4-4321-B642-FCB62EA993A7}"/>
              </a:ext>
            </a:extLst>
          </p:cNvPr>
          <p:cNvSpPr txBox="1"/>
          <p:nvPr/>
        </p:nvSpPr>
        <p:spPr>
          <a:xfrm>
            <a:off x="1583572" y="6305099"/>
            <a:ext cx="924165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ιήθηση υπό κενό μετά την απομάκρυνση των πρωτεϊνών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με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NaOH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παραληφθέν στερεό.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45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E3F180-BEBC-44D3-9B3D-AB4BA94A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err="1">
                <a:latin typeface="+mn-lt"/>
              </a:rPr>
              <a:t>Αποακετυλίωση</a:t>
            </a:r>
            <a:endParaRPr lang="el-GR" sz="4000" dirty="0">
              <a:latin typeface="+mn-lt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7B43407-6FC3-4195-9DCA-089369E9B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68" y="1460500"/>
            <a:ext cx="8061664" cy="5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89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21DC0A-07A8-4114-8411-54D5BC47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Μέτρηση μοριακών βαρών</a:t>
            </a:r>
          </a:p>
        </p:txBody>
      </p:sp>
      <p:pic>
        <p:nvPicPr>
          <p:cNvPr id="4" name="Εικόνα 3" descr="Εικόνα που περιέχει κείμενο, εσωτερικό, υπολογιστής, γραφείο&#10;&#10;Περιγραφή που δημιουργήθηκε αυτόματα">
            <a:extLst>
              <a:ext uri="{FF2B5EF4-FFF2-40B4-BE49-F238E27FC236}">
                <a16:creationId xmlns:a16="http://schemas.microsoft.com/office/drawing/2014/main" id="{853436EB-08B2-47F0-9676-383F77D67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40" y="1769282"/>
            <a:ext cx="7226719" cy="42076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6276D8-3102-48BA-95C9-31948A94272C}"/>
              </a:ext>
            </a:extLst>
          </p:cNvPr>
          <p:cNvSpPr txBox="1"/>
          <p:nvPr/>
        </p:nvSpPr>
        <p:spPr>
          <a:xfrm>
            <a:off x="716131" y="6118798"/>
            <a:ext cx="1075973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Μονάδα Χρωματογραφίας Διαπερατότητας Πηκτής (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GPC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για τον προσδιορισμό μοριακών βαρών της </a:t>
            </a:r>
            <a:r>
              <a:rPr lang="el-G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Χιτοζάνης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89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A4EDB7-81D3-46AF-9D5D-036EF7E0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Χαρακτηρισμός </a:t>
            </a:r>
            <a:r>
              <a:rPr lang="el-GR" sz="4000" dirty="0" err="1">
                <a:latin typeface="+mn-lt"/>
              </a:rPr>
              <a:t>Χιτοζάνης</a:t>
            </a:r>
            <a:r>
              <a:rPr lang="en-US" sz="4000" dirty="0">
                <a:latin typeface="+mn-lt"/>
              </a:rPr>
              <a:t> </a:t>
            </a:r>
            <a:r>
              <a:rPr lang="el-GR" sz="4000" dirty="0">
                <a:latin typeface="+mn-lt"/>
              </a:rPr>
              <a:t>με</a:t>
            </a:r>
            <a:r>
              <a:rPr lang="en-US" sz="4000" dirty="0">
                <a:latin typeface="+mn-lt"/>
              </a:rPr>
              <a:t> FTIR</a:t>
            </a:r>
            <a:endParaRPr lang="el-GR" sz="4000" dirty="0">
              <a:latin typeface="+mn-lt"/>
            </a:endParaRPr>
          </a:p>
        </p:txBody>
      </p:sp>
      <p:graphicFrame>
        <p:nvGraphicFramePr>
          <p:cNvPr id="9" name="Αντικείμενο 8">
            <a:extLst>
              <a:ext uri="{FF2B5EF4-FFF2-40B4-BE49-F238E27FC236}">
                <a16:creationId xmlns:a16="http://schemas.microsoft.com/office/drawing/2014/main" id="{27433EE4-ABF0-4E2A-86D9-2446860CC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34410"/>
              </p:ext>
            </p:extLst>
          </p:nvPr>
        </p:nvGraphicFramePr>
        <p:xfrm>
          <a:off x="3032958" y="1690688"/>
          <a:ext cx="6126083" cy="444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" name="Graph" r:id="rId3" imgW="4051440" imgH="2938320" progId="Origin50.Graph">
                  <p:embed/>
                </p:oleObj>
              </mc:Choice>
              <mc:Fallback>
                <p:oleObj name="Graph" r:id="rId3" imgW="4051440" imgH="2938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2958" y="1690688"/>
                        <a:ext cx="6126083" cy="4443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907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A4EDB7-81D3-46AF-9D5D-036EF7E0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Χαρακτηρισμός </a:t>
            </a:r>
            <a:r>
              <a:rPr lang="el-GR" sz="4000" dirty="0" err="1">
                <a:latin typeface="+mn-lt"/>
              </a:rPr>
              <a:t>Χιτοζάνης</a:t>
            </a:r>
            <a:r>
              <a:rPr lang="el-GR" sz="4000" dirty="0">
                <a:latin typeface="+mn-lt"/>
              </a:rPr>
              <a:t> με </a:t>
            </a:r>
            <a:r>
              <a:rPr lang="en-US" sz="4000" dirty="0">
                <a:latin typeface="+mn-lt"/>
              </a:rPr>
              <a:t>WAXD</a:t>
            </a:r>
            <a:endParaRPr lang="el-GR" sz="4000" dirty="0">
              <a:latin typeface="+mn-lt"/>
            </a:endParaRPr>
          </a:p>
        </p:txBody>
      </p:sp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1CA8FF1E-7A18-4E1E-8756-73A74C63D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708398"/>
              </p:ext>
            </p:extLst>
          </p:nvPr>
        </p:nvGraphicFramePr>
        <p:xfrm>
          <a:off x="3239691" y="1203607"/>
          <a:ext cx="5712617" cy="4628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Graph" r:id="rId3" imgW="4051440" imgH="2938320" progId="Origin50.Graph">
                  <p:embed/>
                </p:oleObj>
              </mc:Choice>
              <mc:Fallback>
                <p:oleObj name="Graph" r:id="rId3" imgW="4051440" imgH="2938320" progId="Origin50.Graph">
                  <p:embed/>
                  <p:pic>
                    <p:nvPicPr>
                      <p:cNvPr id="5" name="Αντικείμενο 4">
                        <a:extLst>
                          <a:ext uri="{FF2B5EF4-FFF2-40B4-BE49-F238E27FC236}">
                            <a16:creationId xmlns:a16="http://schemas.microsoft.com/office/drawing/2014/main" id="{1CA8FF1E-7A18-4E1E-8756-73A74C63DB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9691" y="1203607"/>
                        <a:ext cx="5712617" cy="4628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DB3CEE-C601-43ED-85A8-7C59DFA9FBAE}"/>
              </a:ext>
            </a:extLst>
          </p:cNvPr>
          <p:cNvSpPr txBox="1"/>
          <p:nvPr/>
        </p:nvSpPr>
        <p:spPr>
          <a:xfrm>
            <a:off x="579636" y="5743172"/>
            <a:ext cx="110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Στο διάγραμμα </a:t>
            </a:r>
            <a:r>
              <a:rPr lang="el-GR" dirty="0" err="1"/>
              <a:t>περιθλασιμετρίας</a:t>
            </a:r>
            <a:r>
              <a:rPr lang="el-GR" dirty="0"/>
              <a:t> ακτινών-Χ </a:t>
            </a:r>
            <a:r>
              <a:rPr lang="en-US" dirty="0"/>
              <a:t>(WAXD) </a:t>
            </a:r>
            <a:r>
              <a:rPr lang="el-GR" dirty="0"/>
              <a:t>της</a:t>
            </a:r>
            <a:r>
              <a:rPr lang="en-US" dirty="0"/>
              <a:t> </a:t>
            </a:r>
            <a:r>
              <a:rPr lang="el-GR" dirty="0" err="1"/>
              <a:t>χιτοζάνης</a:t>
            </a:r>
            <a:r>
              <a:rPr lang="el-GR" dirty="0"/>
              <a:t>, παρατηρούνται</a:t>
            </a:r>
            <a:r>
              <a:rPr lang="el-G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δύο σχετικά ευρείες </a:t>
            </a:r>
            <a:r>
              <a:rPr lang="el-GR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κορυφέςστις</a:t>
            </a:r>
            <a:r>
              <a:rPr lang="el-G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10.1</a:t>
            </a:r>
            <a:r>
              <a:rPr lang="el-GR" sz="18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και στις 20</a:t>
            </a:r>
            <a:r>
              <a:rPr lang="el-GR" sz="18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επιβεβαιώνοντας τον </a:t>
            </a:r>
            <a:r>
              <a:rPr lang="el-GR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ημικρυσταλλικό</a:t>
            </a:r>
            <a:r>
              <a:rPr lang="el-G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του χαρακτήρα του πολυμερούς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6254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3D08FB-7D9B-4DA3-B7F2-F40565DD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Χαρακτηρισμός </a:t>
            </a:r>
            <a:r>
              <a:rPr lang="el-GR" sz="4000" dirty="0" err="1">
                <a:latin typeface="+mn-lt"/>
              </a:rPr>
              <a:t>Χιτοζάνης</a:t>
            </a:r>
            <a:r>
              <a:rPr lang="el-GR" sz="4000" dirty="0">
                <a:latin typeface="+mn-lt"/>
              </a:rPr>
              <a:t> με </a:t>
            </a:r>
            <a:r>
              <a:rPr lang="en-US" sz="4000" dirty="0">
                <a:latin typeface="+mn-lt"/>
              </a:rPr>
              <a:t>DSC</a:t>
            </a:r>
            <a:endParaRPr lang="el-GR" sz="4000" dirty="0">
              <a:latin typeface="+mn-lt"/>
            </a:endParaRPr>
          </a:p>
        </p:txBody>
      </p:sp>
      <p:graphicFrame>
        <p:nvGraphicFramePr>
          <p:cNvPr id="4" name="Αντικείμενο 3">
            <a:extLst>
              <a:ext uri="{FF2B5EF4-FFF2-40B4-BE49-F238E27FC236}">
                <a16:creationId xmlns:a16="http://schemas.microsoft.com/office/drawing/2014/main" id="{DCF9C131-5004-45A3-B597-F3E03BD71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796620"/>
              </p:ext>
            </p:extLst>
          </p:nvPr>
        </p:nvGraphicFramePr>
        <p:xfrm>
          <a:off x="2935866" y="1027906"/>
          <a:ext cx="6320268" cy="4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" name="Graph" r:id="rId3" imgW="4051440" imgH="2938320" progId="Origin50.Graph">
                  <p:embed/>
                </p:oleObj>
              </mc:Choice>
              <mc:Fallback>
                <p:oleObj name="Graph" r:id="rId3" imgW="4051440" imgH="2938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5866" y="1027906"/>
                        <a:ext cx="6320268" cy="4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C4D612-C512-4D98-B589-4C97CF9CBD74}"/>
              </a:ext>
            </a:extLst>
          </p:cNvPr>
          <p:cNvSpPr txBox="1"/>
          <p:nvPr/>
        </p:nvSpPr>
        <p:spPr>
          <a:xfrm>
            <a:off x="612559" y="5719679"/>
            <a:ext cx="1101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Στο </a:t>
            </a:r>
            <a:r>
              <a:rPr lang="el-GR" dirty="0" err="1"/>
              <a:t>θερμόγραμμα</a:t>
            </a:r>
            <a:r>
              <a:rPr lang="el-GR" dirty="0"/>
              <a:t> Διαφορικής Θερμιδομετρίας Σάρωσης </a:t>
            </a:r>
            <a:r>
              <a:rPr lang="en-US" dirty="0"/>
              <a:t>(DSC) </a:t>
            </a:r>
            <a:r>
              <a:rPr lang="el-GR" dirty="0"/>
              <a:t>της </a:t>
            </a:r>
            <a:r>
              <a:rPr lang="el-GR" dirty="0" err="1"/>
              <a:t>χιτοζάνης</a:t>
            </a:r>
            <a:r>
              <a:rPr lang="el-GR" dirty="0"/>
              <a:t>, ουσιαστικά παρατηρείται η απομάκρυνση υγρασίας και όχι κάποια μετάβαση του πολυμερούς. </a:t>
            </a:r>
          </a:p>
        </p:txBody>
      </p:sp>
    </p:spTree>
    <p:extLst>
      <p:ext uri="{BB962C8B-B14F-4D97-AF65-F5344CB8AC3E}">
        <p14:creationId xmlns:p14="http://schemas.microsoft.com/office/powerpoint/2010/main" val="603987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2689C0-939D-4DC3-9787-5A9CC5B95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Μεμβράνη </a:t>
            </a:r>
            <a:r>
              <a:rPr lang="el-G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χιτοζάνης</a:t>
            </a:r>
            <a:endParaRPr lang="el-GR" sz="4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DBB7A8C-E9FB-4A84-9B13-3F63BB765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22" y="1758416"/>
            <a:ext cx="3231757" cy="430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C8C537E-8897-48FA-8377-164BE25CD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7" y="1758416"/>
            <a:ext cx="5745344" cy="4309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973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άτομο, χέρι, σνακ, κλείσιμο&#10;&#10;Περιγραφή που δημιουργήθηκε αυτόματα">
            <a:extLst>
              <a:ext uri="{FF2B5EF4-FFF2-40B4-BE49-F238E27FC236}">
                <a16:creationId xmlns:a16="http://schemas.microsoft.com/office/drawing/2014/main" id="{DB93A0F9-CEE0-4A3A-9110-C0CAE86C5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77" y="1696539"/>
            <a:ext cx="4805045" cy="47364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14D74342-B083-4A8A-B202-8AE6DD70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Μεμβράνη </a:t>
            </a:r>
            <a:r>
              <a:rPr lang="el-GR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χιτοζάνης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570326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BABD5B4F-D2BC-4123-A147-BFC2FDEC5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13" y="2152649"/>
            <a:ext cx="8564050" cy="41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Τίτλος 1">
            <a:extLst>
              <a:ext uri="{FF2B5EF4-FFF2-40B4-BE49-F238E27FC236}">
                <a16:creationId xmlns:a16="http://schemas.microsoft.com/office/drawing/2014/main" id="{913C7431-F394-408D-832C-1C016609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Εκτύπωση δοκιμίων </a:t>
            </a:r>
            <a:r>
              <a:rPr lang="el-GR" sz="4000" dirty="0" err="1">
                <a:latin typeface="+mn-lt"/>
              </a:rPr>
              <a:t>Χιτοζάνης</a:t>
            </a:r>
            <a:r>
              <a:rPr lang="el-GR" sz="4000" dirty="0">
                <a:latin typeface="+mn-lt"/>
              </a:rPr>
              <a:t> σε </a:t>
            </a:r>
            <a:r>
              <a:rPr lang="en-US" sz="4000" dirty="0">
                <a:latin typeface="+mn-lt"/>
              </a:rPr>
              <a:t>3d-printer </a:t>
            </a:r>
            <a:r>
              <a:rPr lang="el-GR" sz="4000" dirty="0">
                <a:latin typeface="+mn-lt"/>
              </a:rPr>
              <a:t>από διάλυμα</a:t>
            </a:r>
          </a:p>
        </p:txBody>
      </p:sp>
    </p:spTree>
    <p:extLst>
      <p:ext uri="{BB962C8B-B14F-4D97-AF65-F5344CB8AC3E}">
        <p14:creationId xmlns:p14="http://schemas.microsoft.com/office/powerpoint/2010/main" val="2376471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>
            <a:extLst>
              <a:ext uri="{FF2B5EF4-FFF2-40B4-BE49-F238E27FC236}">
                <a16:creationId xmlns:a16="http://schemas.microsoft.com/office/drawing/2014/main" id="{811EEF2C-F7A4-4F80-854B-D845EC39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Εκτύπωση δοκιμίων </a:t>
            </a:r>
            <a:r>
              <a:rPr lang="el-GR" sz="4000" dirty="0" err="1">
                <a:latin typeface="+mn-lt"/>
              </a:rPr>
              <a:t>Χιτοζάνης</a:t>
            </a:r>
            <a:r>
              <a:rPr lang="el-GR" sz="4000" dirty="0">
                <a:latin typeface="+mn-lt"/>
              </a:rPr>
              <a:t> σε </a:t>
            </a:r>
            <a:r>
              <a:rPr lang="en-US" sz="4000" dirty="0">
                <a:latin typeface="+mn-lt"/>
              </a:rPr>
              <a:t>3d-printer </a:t>
            </a:r>
            <a:r>
              <a:rPr lang="el-GR" sz="4000" dirty="0">
                <a:latin typeface="+mn-lt"/>
              </a:rPr>
              <a:t>από διάλυμα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AA82E-5201-4E97-BC43-2A22090EDD9E}"/>
              </a:ext>
            </a:extLst>
          </p:cNvPr>
          <p:cNvSpPr txBox="1"/>
          <p:nvPr/>
        </p:nvSpPr>
        <p:spPr>
          <a:xfrm>
            <a:off x="482964" y="2525990"/>
            <a:ext cx="4009137" cy="107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Διαλύματα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4% w/v </a:t>
            </a:r>
            <a:r>
              <a:rPr lang="el-GR" sz="16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Χιτοζάνη</a:t>
            </a:r>
            <a:r>
              <a:rPr lang="el-GR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/ 1% w/w Ζελατίνη (CSG)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5% w/v </a:t>
            </a:r>
            <a:r>
              <a:rPr lang="el-GR" sz="16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Χιτοζάνη</a:t>
            </a:r>
            <a:r>
              <a:rPr lang="el-GR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/ 5% w/w Πηκτίνη (CSP)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8F6992-7A0F-4383-A132-89E167189AF3}"/>
              </a:ext>
            </a:extLst>
          </p:cNvPr>
          <p:cNvSpPr txBox="1"/>
          <p:nvPr/>
        </p:nvSpPr>
        <p:spPr>
          <a:xfrm>
            <a:off x="4879759" y="5965796"/>
            <a:ext cx="6829277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Εκτυπωμένα με 3D </a:t>
            </a:r>
            <a:r>
              <a:rPr lang="el-GR" sz="16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Printer</a:t>
            </a:r>
            <a:r>
              <a:rPr lang="el-GR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δοκίμια κατά τη φάση των δοκιμών από μίγμα </a:t>
            </a:r>
            <a:r>
              <a:rPr lang="el-GR" sz="16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χιτοζάνης</a:t>
            </a:r>
            <a:r>
              <a:rPr lang="el-GR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με πηκτίνη, αριστερά μόλις μετά την εκτύπωση και δεξιά μετά την απομάκρυνση του διαλύτη.</a:t>
            </a:r>
          </a:p>
        </p:txBody>
      </p: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B8D38E5C-D190-468E-8BA5-19034BC86743}"/>
              </a:ext>
            </a:extLst>
          </p:cNvPr>
          <p:cNvGrpSpPr/>
          <p:nvPr/>
        </p:nvGrpSpPr>
        <p:grpSpPr>
          <a:xfrm>
            <a:off x="4879759" y="1824691"/>
            <a:ext cx="6829277" cy="4057650"/>
            <a:chOff x="4879759" y="2129491"/>
            <a:chExt cx="6829277" cy="4057650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975D950F-EDCA-405A-839C-35F55D27F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552" y="2129491"/>
              <a:ext cx="3289484" cy="4057650"/>
            </a:xfrm>
            <a:prstGeom prst="rect">
              <a:avLst/>
            </a:prstGeom>
          </p:spPr>
        </p:pic>
        <p:pic>
          <p:nvPicPr>
            <p:cNvPr id="11" name="Εικόνα 10" descr="Εικόνα που περιέχει άτομ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9C828B20-7EB3-4407-9E69-649A0D2AF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759" y="2129491"/>
              <a:ext cx="3024794" cy="405765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CAD18E-54F6-4064-8B7C-0E494B4994F8}"/>
              </a:ext>
            </a:extLst>
          </p:cNvPr>
          <p:cNvSpPr txBox="1"/>
          <p:nvPr/>
        </p:nvSpPr>
        <p:spPr>
          <a:xfrm>
            <a:off x="428348" y="4071040"/>
            <a:ext cx="40637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Χιτοζάνη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προστέθηκε νερό, αναδεύτηκε μέχρις ότου πραγματοποιηθεί ομοιόμορφη διασπορά και προστέθηκε οξικό οξύ (2% v/v).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4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5475BB-9CDA-4B5D-90AE-8229835D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361DBF-EDC6-404D-879F-6403C9E4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AF4823C-53D8-47AD-BBD2-40F5A8370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445591D8-F7B6-429C-BB64-5B51E9583873}"/>
              </a:ext>
            </a:extLst>
          </p:cNvPr>
          <p:cNvSpPr/>
          <p:nvPr/>
        </p:nvSpPr>
        <p:spPr>
          <a:xfrm>
            <a:off x="8426203" y="3537657"/>
            <a:ext cx="1127464" cy="1514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739AF-36C6-4EB7-BB4D-23A7EE273822}"/>
              </a:ext>
            </a:extLst>
          </p:cNvPr>
          <p:cNvSpPr txBox="1"/>
          <p:nvPr/>
        </p:nvSpPr>
        <p:spPr>
          <a:xfrm>
            <a:off x="9639303" y="2564232"/>
            <a:ext cx="244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208</a:t>
            </a:r>
            <a:r>
              <a:rPr lang="el-GR" sz="3200" dirty="0">
                <a:solidFill>
                  <a:srgbClr val="FF0000"/>
                </a:solidFill>
              </a:rPr>
              <a:t>0 </a:t>
            </a:r>
            <a:r>
              <a:rPr lang="en-US" sz="3200" dirty="0">
                <a:solidFill>
                  <a:srgbClr val="FF0000"/>
                </a:solidFill>
              </a:rPr>
              <a:t>euro/Kg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BD285646-DE2C-444B-B18E-5C43E922685D}"/>
              </a:ext>
            </a:extLst>
          </p:cNvPr>
          <p:cNvSpPr/>
          <p:nvPr/>
        </p:nvSpPr>
        <p:spPr>
          <a:xfrm rot="19834130">
            <a:off x="9419425" y="3339426"/>
            <a:ext cx="1134400" cy="4327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928EBEFF-99B0-4AF5-8DA5-E59B185C3F73}"/>
              </a:ext>
            </a:extLst>
          </p:cNvPr>
          <p:cNvCxnSpPr>
            <a:cxnSpLocks/>
          </p:cNvCxnSpPr>
          <p:nvPr/>
        </p:nvCxnSpPr>
        <p:spPr>
          <a:xfrm>
            <a:off x="3924300" y="2842981"/>
            <a:ext cx="952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362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A1418B41-D04D-48FE-9B7E-CA1283687991}"/>
              </a:ext>
            </a:extLst>
          </p:cNvPr>
          <p:cNvGrpSpPr>
            <a:grpSpLocks noChangeAspect="1"/>
          </p:cNvGrpSpPr>
          <p:nvPr/>
        </p:nvGrpSpPr>
        <p:grpSpPr>
          <a:xfrm>
            <a:off x="4513173" y="2595421"/>
            <a:ext cx="6968767" cy="3376754"/>
            <a:chOff x="4513173" y="2595421"/>
            <a:chExt cx="4544089" cy="2201863"/>
          </a:xfrm>
        </p:grpSpPr>
        <p:graphicFrame>
          <p:nvGraphicFramePr>
            <p:cNvPr id="5" name="Αντικείμενο 4">
              <a:extLst>
                <a:ext uri="{FF2B5EF4-FFF2-40B4-BE49-F238E27FC236}">
                  <a16:creationId xmlns:a16="http://schemas.microsoft.com/office/drawing/2014/main" id="{B624D835-384B-40BF-AB9C-800DFA6F86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0012546"/>
                </p:ext>
              </p:extLst>
            </p:nvPr>
          </p:nvGraphicFramePr>
          <p:xfrm>
            <a:off x="4513173" y="2596428"/>
            <a:ext cx="2232025" cy="219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9" name="Εικόνα Bitmap" r:id="rId3" imgW="2847619" imgH="2591162" progId="Paint.Picture">
                    <p:embed/>
                  </p:oleObj>
                </mc:Choice>
                <mc:Fallback>
                  <p:oleObj name="Εικόνα Bitmap" r:id="rId3" imgW="2847619" imgH="2591162" progId="Paint.Picture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173" y="2596428"/>
                          <a:ext cx="2232025" cy="219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Αντικείμενο 6">
              <a:extLst>
                <a:ext uri="{FF2B5EF4-FFF2-40B4-BE49-F238E27FC236}">
                  <a16:creationId xmlns:a16="http://schemas.microsoft.com/office/drawing/2014/main" id="{CEA4FD0D-CE9A-4520-A68A-79E43CFE78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4309230"/>
                </p:ext>
              </p:extLst>
            </p:nvPr>
          </p:nvGraphicFramePr>
          <p:xfrm>
            <a:off x="6991924" y="2595421"/>
            <a:ext cx="2065338" cy="2201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0" name="Εικόνα Bitmap" r:id="rId5" imgW="2933333" imgH="3123810" progId="Paint.Picture">
                    <p:embed/>
                  </p:oleObj>
                </mc:Choice>
                <mc:Fallback>
                  <p:oleObj name="Εικόνα Bitmap" r:id="rId5" imgW="2933333" imgH="3123810" progId="Paint.Picture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1924" y="2595421"/>
                          <a:ext cx="2065338" cy="2201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9CCFA4E-DCB4-4732-8B3F-C60C110AFBCE}"/>
              </a:ext>
            </a:extLst>
          </p:cNvPr>
          <p:cNvSpPr txBox="1"/>
          <p:nvPr/>
        </p:nvSpPr>
        <p:spPr>
          <a:xfrm>
            <a:off x="710060" y="3050534"/>
            <a:ext cx="3271390" cy="155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Εκτυπωμένα με 3D 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Printer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δοκίμια: αριστερά από μίγμα 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χιτοζάνης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ζελατίνης και δεξιά από μίγμα </a:t>
            </a:r>
            <a:r>
              <a:rPr lang="el-G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χιτοζάνης</a:t>
            </a:r>
            <a:r>
              <a:rPr lang="el-G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πηκτίνης.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id="{819BBD8B-8569-40EF-A456-9C6E9E8D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Εκτύπωση δοκιμίων </a:t>
            </a:r>
            <a:r>
              <a:rPr lang="el-GR" sz="4000" dirty="0" err="1">
                <a:latin typeface="+mn-lt"/>
              </a:rPr>
              <a:t>Χιτοζάνης</a:t>
            </a:r>
            <a:r>
              <a:rPr lang="el-GR" sz="4000" dirty="0">
                <a:latin typeface="+mn-lt"/>
              </a:rPr>
              <a:t> σε </a:t>
            </a:r>
            <a:r>
              <a:rPr lang="en-US" sz="4000" dirty="0">
                <a:latin typeface="+mn-lt"/>
              </a:rPr>
              <a:t>3d-printer </a:t>
            </a:r>
            <a:r>
              <a:rPr lang="el-GR" sz="4000" dirty="0">
                <a:latin typeface="+mn-lt"/>
              </a:rPr>
              <a:t>από διάλυμα</a:t>
            </a:r>
          </a:p>
        </p:txBody>
      </p:sp>
    </p:spTree>
    <p:extLst>
      <p:ext uri="{BB962C8B-B14F-4D97-AF65-F5344CB8AC3E}">
        <p14:creationId xmlns:p14="http://schemas.microsoft.com/office/powerpoint/2010/main" val="41834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0D80E1F-43DB-4BFB-9B1A-9F5430642CEA}"/>
              </a:ext>
            </a:extLst>
          </p:cNvPr>
          <p:cNvSpPr txBox="1"/>
          <p:nvPr/>
        </p:nvSpPr>
        <p:spPr>
          <a:xfrm>
            <a:off x="-27617" y="815255"/>
            <a:ext cx="12191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/>
              <a:t>Μονάδα Παραγωγής </a:t>
            </a:r>
            <a:r>
              <a:rPr lang="el-GR" sz="3200" b="1" dirty="0" err="1"/>
              <a:t>Χιτοζάνης</a:t>
            </a:r>
            <a:r>
              <a:rPr lang="el-GR" sz="3200" b="1" dirty="0"/>
              <a:t> από Απόβλητα Μπλε Καβουριού</a:t>
            </a:r>
          </a:p>
          <a:p>
            <a:pPr algn="ctr"/>
            <a:r>
              <a:rPr lang="el-GR" sz="3200" dirty="0"/>
              <a:t>Τμήμα </a:t>
            </a:r>
            <a:r>
              <a:rPr lang="el-GR" sz="3200" dirty="0" err="1"/>
              <a:t>Προκατεργασίας</a:t>
            </a:r>
            <a:r>
              <a:rPr lang="en-US" sz="3200" dirty="0"/>
              <a:t> </a:t>
            </a:r>
            <a:r>
              <a:rPr lang="el-GR" sz="3200" dirty="0"/>
              <a:t>Κελυφών (</a:t>
            </a:r>
            <a:r>
              <a:rPr lang="en-US" sz="3200" dirty="0"/>
              <a:t>Cell Pretreatment)</a:t>
            </a:r>
            <a:endParaRPr lang="el-GR" sz="3200" dirty="0"/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33FD72A3-9B47-427F-BD32-94F6B7A2BE0F}"/>
              </a:ext>
            </a:extLst>
          </p:cNvPr>
          <p:cNvGrpSpPr/>
          <p:nvPr/>
        </p:nvGrpSpPr>
        <p:grpSpPr>
          <a:xfrm>
            <a:off x="3758437" y="2799702"/>
            <a:ext cx="5543934" cy="2688143"/>
            <a:chOff x="3758437" y="2382450"/>
            <a:chExt cx="5543934" cy="2688143"/>
          </a:xfrm>
        </p:grpSpPr>
        <p:grpSp>
          <p:nvGrpSpPr>
            <p:cNvPr id="18" name="Ομάδα 17">
              <a:extLst>
                <a:ext uri="{FF2B5EF4-FFF2-40B4-BE49-F238E27FC236}">
                  <a16:creationId xmlns:a16="http://schemas.microsoft.com/office/drawing/2014/main" id="{0389E2F2-CFF6-49F7-83D3-BCB6EE5264F7}"/>
                </a:ext>
              </a:extLst>
            </p:cNvPr>
            <p:cNvGrpSpPr/>
            <p:nvPr/>
          </p:nvGrpSpPr>
          <p:grpSpPr>
            <a:xfrm>
              <a:off x="3758437" y="2382450"/>
              <a:ext cx="4675126" cy="2688143"/>
              <a:chOff x="156513" y="180787"/>
              <a:chExt cx="4675126" cy="2688143"/>
            </a:xfrm>
          </p:grpSpPr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222744DF-045B-4874-A78B-CA14F0F65846}"/>
                  </a:ext>
                </a:extLst>
              </p:cNvPr>
              <p:cNvSpPr/>
              <p:nvPr/>
            </p:nvSpPr>
            <p:spPr>
              <a:xfrm>
                <a:off x="156513" y="180787"/>
                <a:ext cx="4675126" cy="268814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72F385-1EFC-4A94-ABAE-4ECE9822AD1F}"/>
                  </a:ext>
                </a:extLst>
              </p:cNvPr>
              <p:cNvSpPr txBox="1"/>
              <p:nvPr/>
            </p:nvSpPr>
            <p:spPr>
              <a:xfrm>
                <a:off x="3870661" y="1725225"/>
                <a:ext cx="816747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/>
                  <a:t>Άλεση </a:t>
                </a:r>
                <a:endParaRPr lang="en-US" sz="1400" b="1" dirty="0"/>
              </a:p>
              <a:p>
                <a:pPr algn="ctr"/>
                <a:r>
                  <a:rPr lang="el-GR" sz="1400" b="1" dirty="0"/>
                  <a:t>(</a:t>
                </a:r>
                <a:r>
                  <a:rPr lang="en-US" sz="1400" b="1" dirty="0"/>
                  <a:t>Milling)</a:t>
                </a:r>
                <a:endParaRPr lang="el-GR" sz="1400" b="1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F5E41A-D595-4528-B872-1B9A982A4789}"/>
                  </a:ext>
                </a:extLst>
              </p:cNvPr>
              <p:cNvSpPr txBox="1"/>
              <p:nvPr/>
            </p:nvSpPr>
            <p:spPr>
              <a:xfrm>
                <a:off x="2030239" y="713861"/>
                <a:ext cx="898240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/>
                  <a:t>Βρασμός </a:t>
                </a:r>
                <a:endParaRPr lang="en-US" sz="1400" b="1" dirty="0"/>
              </a:p>
              <a:p>
                <a:pPr algn="ctr"/>
                <a:r>
                  <a:rPr lang="el-GR" sz="1400" b="1" dirty="0"/>
                  <a:t>(</a:t>
                </a:r>
                <a:r>
                  <a:rPr lang="en-US" sz="1400" b="1" dirty="0"/>
                  <a:t>Boiling)</a:t>
                </a:r>
                <a:endParaRPr lang="el-GR" sz="1400" b="1" dirty="0"/>
              </a:p>
            </p:txBody>
          </p:sp>
          <p:cxnSp>
            <p:nvCxnSpPr>
              <p:cNvPr id="8" name="Ευθύγραμμο βέλος σύνδεσης 7">
                <a:extLst>
                  <a:ext uri="{FF2B5EF4-FFF2-40B4-BE49-F238E27FC236}">
                    <a16:creationId xmlns:a16="http://schemas.microsoft.com/office/drawing/2014/main" id="{26898866-7BBC-4055-8FAF-EF139AFF7C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348" y="971340"/>
                <a:ext cx="17458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DD7174-93A3-41B6-960C-117F8DBA8A93}"/>
                  </a:ext>
                </a:extLst>
              </p:cNvPr>
              <p:cNvSpPr txBox="1"/>
              <p:nvPr/>
            </p:nvSpPr>
            <p:spPr>
              <a:xfrm>
                <a:off x="163073" y="984996"/>
                <a:ext cx="1864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400" b="1" dirty="0"/>
                  <a:t>Τροφοδοσία</a:t>
                </a:r>
                <a:r>
                  <a:rPr lang="en-US" sz="1400" b="1" dirty="0"/>
                  <a:t> - </a:t>
                </a:r>
                <a:r>
                  <a:rPr lang="el-GR" sz="1400" b="1" dirty="0"/>
                  <a:t>Κελύφη</a:t>
                </a:r>
              </a:p>
              <a:p>
                <a:pPr algn="ctr"/>
                <a:r>
                  <a:rPr lang="el-GR" sz="1400" b="1" dirty="0"/>
                  <a:t>(</a:t>
                </a:r>
                <a:r>
                  <a:rPr lang="en-US" sz="1400" b="1" dirty="0"/>
                  <a:t>Feed)</a:t>
                </a:r>
                <a:endParaRPr lang="el-GR" sz="1400" b="1" dirty="0"/>
              </a:p>
            </p:txBody>
          </p:sp>
          <p:cxnSp>
            <p:nvCxnSpPr>
              <p:cNvPr id="10" name="Ευθύγραμμο βέλος σύνδεσης 9">
                <a:extLst>
                  <a:ext uri="{FF2B5EF4-FFF2-40B4-BE49-F238E27FC236}">
                    <a16:creationId xmlns:a16="http://schemas.microsoft.com/office/drawing/2014/main" id="{56E6C417-AD74-4442-A4CF-FE9B7B9CD9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9358" y="237909"/>
                <a:ext cx="1" cy="46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076081-023E-45D7-BA6C-60A7CB28314D}"/>
                  </a:ext>
                </a:extLst>
              </p:cNvPr>
              <p:cNvSpPr txBox="1"/>
              <p:nvPr/>
            </p:nvSpPr>
            <p:spPr>
              <a:xfrm>
                <a:off x="2466459" y="320244"/>
                <a:ext cx="6062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+ </a:t>
                </a:r>
                <a:r>
                  <a:rPr lang="el-GR" sz="1400" dirty="0"/>
                  <a:t>Η</a:t>
                </a:r>
                <a:r>
                  <a:rPr lang="el-GR" sz="1400" baseline="-25000" dirty="0"/>
                  <a:t>2</a:t>
                </a:r>
                <a:r>
                  <a:rPr lang="el-GR" sz="1400" dirty="0"/>
                  <a:t>Ο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1FCB73-6E63-4B52-9A15-800DBFC3DD0B}"/>
                  </a:ext>
                </a:extLst>
              </p:cNvPr>
              <p:cNvSpPr txBox="1"/>
              <p:nvPr/>
            </p:nvSpPr>
            <p:spPr>
              <a:xfrm>
                <a:off x="1889680" y="1728290"/>
                <a:ext cx="119107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/>
                  <a:t>Διήθηση (</a:t>
                </a:r>
                <a:r>
                  <a:rPr lang="en-US" sz="1400" b="1" dirty="0"/>
                  <a:t>Filtration)</a:t>
                </a:r>
                <a:endParaRPr lang="el-GR" sz="1400" b="1" dirty="0"/>
              </a:p>
            </p:txBody>
          </p:sp>
          <p:cxnSp>
            <p:nvCxnSpPr>
              <p:cNvPr id="13" name="Ευθύγραμμο βέλος σύνδεσης 12">
                <a:extLst>
                  <a:ext uri="{FF2B5EF4-FFF2-40B4-BE49-F238E27FC236}">
                    <a16:creationId xmlns:a16="http://schemas.microsoft.com/office/drawing/2014/main" id="{BD4196F2-9FA3-457A-B226-D7D63DABCB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2593" y="1238536"/>
                <a:ext cx="0" cy="48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Ευθύγραμμο βέλος σύνδεσης 13">
                <a:extLst>
                  <a:ext uri="{FF2B5EF4-FFF2-40B4-BE49-F238E27FC236}">
                    <a16:creationId xmlns:a16="http://schemas.microsoft.com/office/drawing/2014/main" id="{081884AC-CE11-4E87-A73A-B95A7006CD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1505" y="1996360"/>
                <a:ext cx="79011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1ADBD3-0A26-45EF-A6EB-BCFA460F4CF5}"/>
                  </a:ext>
                </a:extLst>
              </p:cNvPr>
              <p:cNvSpPr txBox="1"/>
              <p:nvPr/>
            </p:nvSpPr>
            <p:spPr>
              <a:xfrm>
                <a:off x="3074066" y="1662265"/>
                <a:ext cx="81674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400" dirty="0"/>
                  <a:t>Κελύφη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8B57C6-B0D0-448A-A989-E24FFC0B933C}"/>
                  </a:ext>
                </a:extLst>
              </p:cNvPr>
              <p:cNvSpPr txBox="1"/>
              <p:nvPr/>
            </p:nvSpPr>
            <p:spPr>
              <a:xfrm>
                <a:off x="156844" y="1747340"/>
                <a:ext cx="104495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400" b="1" dirty="0"/>
                  <a:t>Απόβλητα Κελύφους</a:t>
                </a:r>
              </a:p>
            </p:txBody>
          </p:sp>
          <p:cxnSp>
            <p:nvCxnSpPr>
              <p:cNvPr id="17" name="Ευθύγραμμο βέλος σύνδεσης 16">
                <a:extLst>
                  <a:ext uri="{FF2B5EF4-FFF2-40B4-BE49-F238E27FC236}">
                    <a16:creationId xmlns:a16="http://schemas.microsoft.com/office/drawing/2014/main" id="{9351C8F2-3462-4879-90DF-A017C1541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1130" y="1967785"/>
                <a:ext cx="79011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Ευθύγραμμο βέλος σύνδεσης 19">
              <a:extLst>
                <a:ext uri="{FF2B5EF4-FFF2-40B4-BE49-F238E27FC236}">
                  <a16:creationId xmlns:a16="http://schemas.microsoft.com/office/drawing/2014/main" id="{B0F0FF20-3105-41BC-8316-99E56E809B41}"/>
                </a:ext>
              </a:extLst>
            </p:cNvPr>
            <p:cNvCxnSpPr>
              <a:cxnSpLocks/>
            </p:cNvCxnSpPr>
            <p:nvPr/>
          </p:nvCxnSpPr>
          <p:spPr>
            <a:xfrm>
              <a:off x="8294371" y="4169448"/>
              <a:ext cx="100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248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849B031-3475-4ED2-8477-B479C0126A56}"/>
              </a:ext>
            </a:extLst>
          </p:cNvPr>
          <p:cNvSpPr txBox="1"/>
          <p:nvPr/>
        </p:nvSpPr>
        <p:spPr>
          <a:xfrm>
            <a:off x="0" y="814157"/>
            <a:ext cx="12191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/>
              <a:t>Μονάδα Παραγωγής </a:t>
            </a:r>
            <a:r>
              <a:rPr lang="el-GR" sz="3200" b="1" dirty="0" err="1"/>
              <a:t>Χιτοζάνης</a:t>
            </a:r>
            <a:r>
              <a:rPr lang="el-GR" sz="3200" b="1" dirty="0"/>
              <a:t> από Απόβλητα Μπλε Καβουριού</a:t>
            </a:r>
          </a:p>
          <a:p>
            <a:pPr algn="ctr"/>
            <a:r>
              <a:rPr lang="el-GR" sz="3200" dirty="0"/>
              <a:t>Τμήμα Απομάκρυνσης Ανόργανων Αλάτων (</a:t>
            </a:r>
            <a:r>
              <a:rPr lang="en-US" sz="3200" dirty="0" err="1"/>
              <a:t>Desaltering</a:t>
            </a:r>
            <a:r>
              <a:rPr lang="en-US" sz="3200" dirty="0"/>
              <a:t>)</a:t>
            </a:r>
            <a:endParaRPr lang="el-GR" sz="3200" dirty="0"/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51D7F9C6-98B2-4F57-BAE1-5BE483EA7821}"/>
              </a:ext>
            </a:extLst>
          </p:cNvPr>
          <p:cNvGrpSpPr/>
          <p:nvPr/>
        </p:nvGrpSpPr>
        <p:grpSpPr>
          <a:xfrm>
            <a:off x="2426553" y="2500857"/>
            <a:ext cx="7338894" cy="2673031"/>
            <a:chOff x="2426553" y="2500857"/>
            <a:chExt cx="7338894" cy="2673031"/>
          </a:xfrm>
        </p:grpSpPr>
        <p:grpSp>
          <p:nvGrpSpPr>
            <p:cNvPr id="18" name="Ομάδα 17">
              <a:extLst>
                <a:ext uri="{FF2B5EF4-FFF2-40B4-BE49-F238E27FC236}">
                  <a16:creationId xmlns:a16="http://schemas.microsoft.com/office/drawing/2014/main" id="{B31AE2CD-F9AB-4D01-BCF9-2711FAF4CB37}"/>
                </a:ext>
              </a:extLst>
            </p:cNvPr>
            <p:cNvGrpSpPr/>
            <p:nvPr/>
          </p:nvGrpSpPr>
          <p:grpSpPr>
            <a:xfrm>
              <a:off x="2426553" y="2500857"/>
              <a:ext cx="7338894" cy="2673031"/>
              <a:chOff x="2763578" y="2084183"/>
              <a:chExt cx="7338894" cy="2673031"/>
            </a:xfrm>
          </p:grpSpPr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2208834B-7A97-4199-B778-8DC1F0FC135C}"/>
                  </a:ext>
                </a:extLst>
              </p:cNvPr>
              <p:cNvSpPr/>
              <p:nvPr/>
            </p:nvSpPr>
            <p:spPr>
              <a:xfrm>
                <a:off x="3028023" y="2106425"/>
                <a:ext cx="7074449" cy="165914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124358-30A5-4E8A-886C-17FA9C525DBC}"/>
                  </a:ext>
                </a:extLst>
              </p:cNvPr>
              <p:cNvSpPr txBox="1"/>
              <p:nvPr/>
            </p:nvSpPr>
            <p:spPr>
              <a:xfrm>
                <a:off x="3770603" y="2722322"/>
                <a:ext cx="1580225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>
                    <a:effectLst/>
                    <a:ea typeface="Calibri" panose="020F0502020204030204" pitchFamily="34" charset="0"/>
                  </a:rPr>
                  <a:t>Αντίδραση με </a:t>
                </a:r>
                <a:r>
                  <a:rPr lang="en-US" sz="1400" b="1" dirty="0">
                    <a:effectLst/>
                    <a:ea typeface="Calibri" panose="020F0502020204030204" pitchFamily="34" charset="0"/>
                  </a:rPr>
                  <a:t>HCl</a:t>
                </a:r>
                <a:endParaRPr lang="el-GR" sz="14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018DBD-F41A-43C8-B6AA-88FC97C9D869}"/>
                  </a:ext>
                </a:extLst>
              </p:cNvPr>
              <p:cNvSpPr txBox="1"/>
              <p:nvPr/>
            </p:nvSpPr>
            <p:spPr>
              <a:xfrm>
                <a:off x="3195382" y="2084183"/>
                <a:ext cx="2765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1% w/v HCl </a:t>
                </a:r>
              </a:p>
              <a:p>
                <a:pPr algn="ctr"/>
                <a:r>
                  <a:rPr lang="el-GR" sz="1000" dirty="0">
                    <a:ea typeface="Calibri" panose="020F0502020204030204" pitchFamily="34" charset="0"/>
                  </a:rPr>
                  <a:t>10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L </a:t>
                </a:r>
                <a:r>
                  <a:rPr lang="el-GR" sz="1000" dirty="0">
                    <a:effectLst/>
                    <a:ea typeface="Calibri" panose="020F0502020204030204" pitchFamily="34" charset="0"/>
                  </a:rPr>
                  <a:t>δ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/</a:t>
                </a:r>
                <a:r>
                  <a:rPr lang="el-GR" sz="1000" dirty="0">
                    <a:effectLst/>
                    <a:ea typeface="Calibri" panose="020F0502020204030204" pitchFamily="34" charset="0"/>
                  </a:rPr>
                  <a:t>τος/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1</a:t>
                </a:r>
                <a:r>
                  <a:rPr lang="en-US" sz="1000" dirty="0">
                    <a:ea typeface="Calibri" panose="020F0502020204030204" pitchFamily="34" charset="0"/>
                  </a:rPr>
                  <a:t>k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g </a:t>
                </a:r>
                <a:r>
                  <a:rPr lang="el-GR" sz="1000" dirty="0">
                    <a:effectLst/>
                    <a:ea typeface="Calibri" panose="020F0502020204030204" pitchFamily="34" charset="0"/>
                  </a:rPr>
                  <a:t>κελύφους 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 </a:t>
                </a:r>
                <a:endParaRPr lang="el-GR" sz="10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1B1CC9-6DC1-494A-9001-224D6D75B9B2}"/>
                  </a:ext>
                </a:extLst>
              </p:cNvPr>
              <p:cNvSpPr txBox="1"/>
              <p:nvPr/>
            </p:nvSpPr>
            <p:spPr>
              <a:xfrm>
                <a:off x="7895998" y="2620394"/>
                <a:ext cx="119107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/>
                  <a:t>Διήθηση (</a:t>
                </a:r>
                <a:r>
                  <a:rPr lang="en-US" sz="1400" b="1" dirty="0"/>
                  <a:t>Filtration)</a:t>
                </a:r>
                <a:endParaRPr lang="el-GR" sz="1400" b="1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44DFE8-A85E-4944-A0DD-E6B692834FEE}"/>
                  </a:ext>
                </a:extLst>
              </p:cNvPr>
              <p:cNvSpPr txBox="1"/>
              <p:nvPr/>
            </p:nvSpPr>
            <p:spPr>
              <a:xfrm>
                <a:off x="7887064" y="2101592"/>
                <a:ext cx="119745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CaCl</a:t>
                </a:r>
                <a:r>
                  <a:rPr lang="en-US" sz="1000" baseline="-25000" dirty="0"/>
                  <a:t>2</a:t>
                </a:r>
                <a:r>
                  <a:rPr lang="en-US" sz="1000" dirty="0"/>
                  <a:t>, HCl</a:t>
                </a:r>
                <a:r>
                  <a:rPr lang="el-GR" sz="1000" dirty="0"/>
                  <a:t>, </a:t>
                </a:r>
                <a:r>
                  <a:rPr lang="en-US" sz="1000" dirty="0"/>
                  <a:t>H</a:t>
                </a:r>
                <a:r>
                  <a:rPr lang="en-US" sz="1000" baseline="-25000" dirty="0"/>
                  <a:t>2</a:t>
                </a:r>
                <a:r>
                  <a:rPr lang="en-US" sz="1000" dirty="0"/>
                  <a:t>O</a:t>
                </a:r>
                <a:endParaRPr lang="el-GR" sz="1000" baseline="-250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745573-115A-41E8-A03C-60E8903BB06E}"/>
                  </a:ext>
                </a:extLst>
              </p:cNvPr>
              <p:cNvSpPr txBox="1"/>
              <p:nvPr/>
            </p:nvSpPr>
            <p:spPr>
              <a:xfrm>
                <a:off x="5615113" y="2607694"/>
                <a:ext cx="1992661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err="1"/>
                  <a:t>Έκπλυση</a:t>
                </a:r>
                <a:r>
                  <a:rPr lang="el-GR" sz="1400" b="1" dirty="0"/>
                  <a:t> </a:t>
                </a:r>
                <a:endParaRPr lang="en-US" sz="1400" b="1" dirty="0"/>
              </a:p>
              <a:p>
                <a:pPr algn="ctr"/>
                <a:r>
                  <a:rPr lang="el-GR" sz="1400" b="1" dirty="0"/>
                  <a:t>(</a:t>
                </a:r>
                <a:r>
                  <a:rPr lang="en-US" sz="1400" b="1" dirty="0"/>
                  <a:t>Solid-Liquid Extraction)</a:t>
                </a:r>
                <a:endParaRPr lang="el-GR" sz="1400" b="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5F1AFA-881C-4993-A5A3-CB4F7A94431D}"/>
                  </a:ext>
                </a:extLst>
              </p:cNvPr>
              <p:cNvSpPr txBox="1"/>
              <p:nvPr/>
            </p:nvSpPr>
            <p:spPr>
              <a:xfrm>
                <a:off x="6552321" y="2283412"/>
                <a:ext cx="6062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+ </a:t>
                </a:r>
                <a:r>
                  <a:rPr lang="el-GR" sz="1400" dirty="0"/>
                  <a:t>Η</a:t>
                </a:r>
                <a:r>
                  <a:rPr lang="el-GR" sz="1400" baseline="-25000" dirty="0"/>
                  <a:t>2</a:t>
                </a:r>
                <a:r>
                  <a:rPr lang="el-GR" sz="1400" dirty="0"/>
                  <a:t>Ο</a:t>
                </a:r>
              </a:p>
            </p:txBody>
          </p:sp>
          <p:cxnSp>
            <p:nvCxnSpPr>
              <p:cNvPr id="11" name="Ευθύγραμμο βέλος σύνδεσης 10">
                <a:extLst>
                  <a:ext uri="{FF2B5EF4-FFF2-40B4-BE49-F238E27FC236}">
                    <a16:creationId xmlns:a16="http://schemas.microsoft.com/office/drawing/2014/main" id="{90896F99-2329-4017-82E9-82BC1B2A97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3052" y="2882004"/>
                <a:ext cx="277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B16BAC-FF4F-431E-8667-F0F4DB061A46}"/>
                  </a:ext>
                </a:extLst>
              </p:cNvPr>
              <p:cNvSpPr txBox="1"/>
              <p:nvPr/>
            </p:nvSpPr>
            <p:spPr>
              <a:xfrm>
                <a:off x="9018496" y="3403242"/>
                <a:ext cx="65787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400" b="1" dirty="0" err="1"/>
                  <a:t>Χιτίνη</a:t>
                </a:r>
                <a:endParaRPr lang="el-GR" sz="1400" b="1" dirty="0"/>
              </a:p>
            </p:txBody>
          </p:sp>
          <p:cxnSp>
            <p:nvCxnSpPr>
              <p:cNvPr id="13" name="Ευθύγραμμο βέλος σύνδεσης 12">
                <a:extLst>
                  <a:ext uri="{FF2B5EF4-FFF2-40B4-BE49-F238E27FC236}">
                    <a16:creationId xmlns:a16="http://schemas.microsoft.com/office/drawing/2014/main" id="{7B3C6778-4F6C-4143-A95B-70082BC31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3578" y="2864429"/>
                <a:ext cx="100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Ευθύγραμμο βέλος σύνδεσης 13">
                <a:extLst>
                  <a:ext uri="{FF2B5EF4-FFF2-40B4-BE49-F238E27FC236}">
                    <a16:creationId xmlns:a16="http://schemas.microsoft.com/office/drawing/2014/main" id="{3055DB4F-5F8C-40E6-8E97-FC3493C45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7774" y="2868589"/>
                <a:ext cx="277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Ευθύγραμμο βέλος σύνδεσης 14">
                <a:extLst>
                  <a:ext uri="{FF2B5EF4-FFF2-40B4-BE49-F238E27FC236}">
                    <a16:creationId xmlns:a16="http://schemas.microsoft.com/office/drawing/2014/main" id="{053D7ABD-9BD4-4BF4-8B6B-ADFFF34D81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0778" y="2535017"/>
                <a:ext cx="0" cy="18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Γραμμή σύνδεσης: Γωνιώδης 16">
                <a:extLst>
                  <a:ext uri="{FF2B5EF4-FFF2-40B4-BE49-F238E27FC236}">
                    <a16:creationId xmlns:a16="http://schemas.microsoft.com/office/drawing/2014/main" id="{6CF7CA88-1B02-43F8-A44D-8966A4657B8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302633" y="3647390"/>
                <a:ext cx="1894260" cy="325388"/>
              </a:xfrm>
              <a:prstGeom prst="bentConnector4">
                <a:avLst>
                  <a:gd name="adj1" fmla="val 857"/>
                  <a:gd name="adj2" fmla="val 170255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Ευθύγραμμο βέλος σύνδεσης 19">
              <a:extLst>
                <a:ext uri="{FF2B5EF4-FFF2-40B4-BE49-F238E27FC236}">
                  <a16:creationId xmlns:a16="http://schemas.microsoft.com/office/drawing/2014/main" id="{5FF58D7F-B2C6-4F2C-BCCD-A7CFF74F531B}"/>
                </a:ext>
              </a:extLst>
            </p:cNvPr>
            <p:cNvCxnSpPr>
              <a:cxnSpLocks/>
            </p:cNvCxnSpPr>
            <p:nvPr/>
          </p:nvCxnSpPr>
          <p:spPr>
            <a:xfrm>
              <a:off x="6280398" y="2585283"/>
              <a:ext cx="0" cy="43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>
              <a:extLst>
                <a:ext uri="{FF2B5EF4-FFF2-40B4-BE49-F238E27FC236}">
                  <a16:creationId xmlns:a16="http://schemas.microsoft.com/office/drawing/2014/main" id="{C9F5ADCF-7693-458A-98E6-DCD0EB8F42F6}"/>
                </a:ext>
              </a:extLst>
            </p:cNvPr>
            <p:cNvCxnSpPr>
              <a:cxnSpLocks/>
            </p:cNvCxnSpPr>
            <p:nvPr/>
          </p:nvCxnSpPr>
          <p:spPr>
            <a:xfrm>
              <a:off x="8148969" y="2785070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0605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A7BC61A-D0CA-4089-B04B-261979AB9E56}"/>
              </a:ext>
            </a:extLst>
          </p:cNvPr>
          <p:cNvSpPr txBox="1"/>
          <p:nvPr/>
        </p:nvSpPr>
        <p:spPr>
          <a:xfrm>
            <a:off x="0" y="818644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/>
              <a:t>Μονάδα Παραγωγής </a:t>
            </a:r>
            <a:r>
              <a:rPr lang="el-GR" sz="3200" b="1" dirty="0" err="1"/>
              <a:t>Χιτοζάνης</a:t>
            </a:r>
            <a:r>
              <a:rPr lang="el-GR" sz="3200" b="1" dirty="0"/>
              <a:t> από Απόβλητα Μπλε Καβουριού</a:t>
            </a:r>
          </a:p>
          <a:p>
            <a:pPr algn="ctr"/>
            <a:r>
              <a:rPr lang="el-GR" sz="3200" dirty="0">
                <a:effectLst/>
                <a:ea typeface="Calibri" panose="020F0502020204030204" pitchFamily="34" charset="0"/>
              </a:rPr>
              <a:t>Τμήμα </a:t>
            </a:r>
            <a:r>
              <a:rPr lang="el-GR" sz="3200" dirty="0" err="1">
                <a:effectLst/>
                <a:ea typeface="Calibri" panose="020F0502020204030204" pitchFamily="34" charset="0"/>
              </a:rPr>
              <a:t>Αποπρωτεΐνωσης</a:t>
            </a:r>
            <a:r>
              <a:rPr lang="el-GR" sz="3200" dirty="0"/>
              <a:t> (</a:t>
            </a:r>
            <a:r>
              <a:rPr lang="en-US" sz="3200" dirty="0"/>
              <a:t>Deproteination)</a:t>
            </a:r>
            <a:endParaRPr lang="el-GR" sz="3200" dirty="0"/>
          </a:p>
        </p:txBody>
      </p: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B3E8F331-A24B-4F26-8678-C5EC76D74C41}"/>
              </a:ext>
            </a:extLst>
          </p:cNvPr>
          <p:cNvGrpSpPr/>
          <p:nvPr/>
        </p:nvGrpSpPr>
        <p:grpSpPr>
          <a:xfrm>
            <a:off x="3080299" y="2029601"/>
            <a:ext cx="6031401" cy="2778711"/>
            <a:chOff x="5997526" y="1931845"/>
            <a:chExt cx="6031401" cy="2778711"/>
          </a:xfrm>
        </p:grpSpPr>
        <p:grpSp>
          <p:nvGrpSpPr>
            <p:cNvPr id="17" name="Ομάδα 16">
              <a:extLst>
                <a:ext uri="{FF2B5EF4-FFF2-40B4-BE49-F238E27FC236}">
                  <a16:creationId xmlns:a16="http://schemas.microsoft.com/office/drawing/2014/main" id="{0CF90B9C-0E5F-4889-B37C-C3718634FF31}"/>
                </a:ext>
              </a:extLst>
            </p:cNvPr>
            <p:cNvGrpSpPr/>
            <p:nvPr/>
          </p:nvGrpSpPr>
          <p:grpSpPr>
            <a:xfrm>
              <a:off x="5997526" y="1931845"/>
              <a:ext cx="6031401" cy="2778711"/>
              <a:chOff x="5997526" y="1931845"/>
              <a:chExt cx="6031401" cy="2778711"/>
            </a:xfrm>
          </p:grpSpPr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CF000351-662D-4432-A9D1-A19884DE0CE3}"/>
                  </a:ext>
                </a:extLst>
              </p:cNvPr>
              <p:cNvSpPr/>
              <p:nvPr/>
            </p:nvSpPr>
            <p:spPr>
              <a:xfrm>
                <a:off x="6353175" y="2962249"/>
                <a:ext cx="5675752" cy="1744031"/>
              </a:xfrm>
              <a:prstGeom prst="rect">
                <a:avLst/>
              </a:prstGeom>
              <a:solidFill>
                <a:srgbClr val="92D050"/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0CD68D-7815-4490-AEBE-E5FB68665BDD}"/>
                  </a:ext>
                </a:extLst>
              </p:cNvPr>
              <p:cNvSpPr txBox="1"/>
              <p:nvPr/>
            </p:nvSpPr>
            <p:spPr>
              <a:xfrm>
                <a:off x="9494923" y="3564495"/>
                <a:ext cx="1843989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>
                    <a:effectLst/>
                    <a:ea typeface="Calibri" panose="020F0502020204030204" pitchFamily="34" charset="0"/>
                  </a:rPr>
                  <a:t>Αντίδραση</a:t>
                </a:r>
                <a:r>
                  <a:rPr lang="en-US" sz="1400" b="1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l-GR" sz="1400" b="1" dirty="0">
                    <a:effectLst/>
                    <a:ea typeface="Calibri" panose="020F0502020204030204" pitchFamily="34" charset="0"/>
                  </a:rPr>
                  <a:t>με </a:t>
                </a:r>
                <a:r>
                  <a:rPr lang="en-US" sz="1400" b="1" dirty="0">
                    <a:effectLst/>
                    <a:ea typeface="Calibri" panose="020F0502020204030204" pitchFamily="34" charset="0"/>
                  </a:rPr>
                  <a:t>NaOH </a:t>
                </a:r>
                <a:r>
                  <a:rPr lang="en-US" sz="1400" dirty="0">
                    <a:effectLst/>
                    <a:ea typeface="Calibri" panose="020F0502020204030204" pitchFamily="34" charset="0"/>
                  </a:rPr>
                  <a:t>(</a:t>
                </a:r>
                <a:r>
                  <a:rPr lang="el-GR" sz="1400" dirty="0">
                    <a:effectLst/>
                    <a:ea typeface="Calibri" panose="020F0502020204030204" pitchFamily="34" charset="0"/>
                  </a:rPr>
                  <a:t>60</a:t>
                </a:r>
                <a:r>
                  <a:rPr lang="en-US" sz="1400" baseline="30000" dirty="0" err="1">
                    <a:ea typeface="Calibri" panose="020F0502020204030204" pitchFamily="34" charset="0"/>
                  </a:rPr>
                  <a:t>o</a:t>
                </a:r>
                <a:r>
                  <a:rPr lang="en-US" sz="1400" dirty="0" err="1">
                    <a:effectLst/>
                    <a:ea typeface="Calibri" panose="020F0502020204030204" pitchFamily="34" charset="0"/>
                  </a:rPr>
                  <a:t>C</a:t>
                </a:r>
                <a:r>
                  <a:rPr lang="en-US" sz="1400" dirty="0">
                    <a:effectLst/>
                    <a:ea typeface="Calibri" panose="020F0502020204030204" pitchFamily="34" charset="0"/>
                  </a:rPr>
                  <a:t>,</a:t>
                </a:r>
                <a:r>
                  <a:rPr lang="el-GR" sz="1400" dirty="0">
                    <a:effectLst/>
                    <a:ea typeface="Calibri" panose="020F0502020204030204" pitchFamily="34" charset="0"/>
                  </a:rPr>
                  <a:t> 2</a:t>
                </a:r>
                <a:r>
                  <a:rPr lang="en-US" sz="1400" dirty="0">
                    <a:effectLst/>
                    <a:ea typeface="Calibri" panose="020F0502020204030204" pitchFamily="34" charset="0"/>
                  </a:rPr>
                  <a:t>h)</a:t>
                </a:r>
                <a:endParaRPr lang="el-GR" sz="1400" dirty="0"/>
              </a:p>
            </p:txBody>
          </p:sp>
          <p:cxnSp>
            <p:nvCxnSpPr>
              <p:cNvPr id="6" name="Ευθύγραμμο βέλος σύνδεσης 5">
                <a:extLst>
                  <a:ext uri="{FF2B5EF4-FFF2-40B4-BE49-F238E27FC236}">
                    <a16:creationId xmlns:a16="http://schemas.microsoft.com/office/drawing/2014/main" id="{FB62B94B-CE04-4A85-9153-307C81942F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3202" y="3295769"/>
                <a:ext cx="0" cy="28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FF6AEC-069C-4470-BCD7-824DDD75699D}"/>
                  </a:ext>
                </a:extLst>
              </p:cNvPr>
              <p:cNvSpPr txBox="1"/>
              <p:nvPr/>
            </p:nvSpPr>
            <p:spPr>
              <a:xfrm>
                <a:off x="8096150" y="3467561"/>
                <a:ext cx="1120063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err="1"/>
                  <a:t>Έκπλυση</a:t>
                </a:r>
                <a:r>
                  <a:rPr lang="el-GR" sz="1400" b="1" dirty="0"/>
                  <a:t> </a:t>
                </a:r>
                <a:endParaRPr lang="en-US" sz="1400" b="1" dirty="0"/>
              </a:p>
              <a:p>
                <a:pPr algn="ctr"/>
                <a:r>
                  <a:rPr lang="el-GR" sz="1400" b="1" dirty="0"/>
                  <a:t>(</a:t>
                </a:r>
                <a:r>
                  <a:rPr lang="en-US" sz="1400" b="1" dirty="0"/>
                  <a:t>Solid-Liquid Extraction)</a:t>
                </a:r>
                <a:endParaRPr lang="el-GR" sz="1400" b="1" dirty="0"/>
              </a:p>
            </p:txBody>
          </p:sp>
          <p:cxnSp>
            <p:nvCxnSpPr>
              <p:cNvPr id="8" name="Ευθύγραμμο βέλος σύνδεσης 7">
                <a:extLst>
                  <a:ext uri="{FF2B5EF4-FFF2-40B4-BE49-F238E27FC236}">
                    <a16:creationId xmlns:a16="http://schemas.microsoft.com/office/drawing/2014/main" id="{0B2B0339-D33E-44A6-8FAB-5BB4D6324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0218" y="3836606"/>
                <a:ext cx="28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Ευθύγραμμο βέλος σύνδεσης 8">
                <a:extLst>
                  <a:ext uri="{FF2B5EF4-FFF2-40B4-BE49-F238E27FC236}">
                    <a16:creationId xmlns:a16="http://schemas.microsoft.com/office/drawing/2014/main" id="{C4312A62-8946-41D9-A3D1-1ECE8ED28C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06041" y="3836606"/>
                <a:ext cx="28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F32052-CE99-4B75-B450-3213680047C9}"/>
                  </a:ext>
                </a:extLst>
              </p:cNvPr>
              <p:cNvSpPr txBox="1"/>
              <p:nvPr/>
            </p:nvSpPr>
            <p:spPr>
              <a:xfrm>
                <a:off x="8610084" y="3019454"/>
                <a:ext cx="6062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+ </a:t>
                </a:r>
                <a:r>
                  <a:rPr lang="el-GR" sz="1400" dirty="0"/>
                  <a:t>Η</a:t>
                </a:r>
                <a:r>
                  <a:rPr lang="el-GR" sz="1400" baseline="-25000" dirty="0"/>
                  <a:t>2</a:t>
                </a:r>
                <a:r>
                  <a:rPr lang="el-GR" sz="1400" dirty="0"/>
                  <a:t>Ο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FE6181-3505-48A1-9688-D789152CD785}"/>
                  </a:ext>
                </a:extLst>
              </p:cNvPr>
              <p:cNvSpPr txBox="1"/>
              <p:nvPr/>
            </p:nvSpPr>
            <p:spPr>
              <a:xfrm>
                <a:off x="7180446" y="4187336"/>
                <a:ext cx="9864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l-GR" sz="1400" dirty="0"/>
                  <a:t>Πρωτεΐνες</a:t>
                </a:r>
                <a:r>
                  <a:rPr lang="en-US" sz="1400" dirty="0"/>
                  <a:t> </a:t>
                </a:r>
              </a:p>
              <a:p>
                <a:pPr algn="just"/>
                <a:r>
                  <a:rPr lang="en-US" sz="1400" dirty="0"/>
                  <a:t>NaOH, </a:t>
                </a:r>
                <a:r>
                  <a:rPr lang="el-GR" sz="1400" dirty="0"/>
                  <a:t>Η</a:t>
                </a:r>
                <a:r>
                  <a:rPr lang="el-GR" sz="1400" baseline="-25000" dirty="0"/>
                  <a:t>2</a:t>
                </a:r>
                <a:r>
                  <a:rPr lang="el-GR" sz="1400" dirty="0"/>
                  <a:t>Ο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281CBA-D2A5-496F-A989-0C5AC856DA05}"/>
                  </a:ext>
                </a:extLst>
              </p:cNvPr>
              <p:cNvSpPr txBox="1"/>
              <p:nvPr/>
            </p:nvSpPr>
            <p:spPr>
              <a:xfrm>
                <a:off x="9419434" y="2953062"/>
                <a:ext cx="20084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/>
                  <a:t>5%w/v NaOH</a:t>
                </a:r>
                <a:r>
                  <a:rPr lang="el-GR" sz="1000" dirty="0"/>
                  <a:t> </a:t>
                </a:r>
              </a:p>
              <a:p>
                <a:pPr algn="ctr"/>
                <a:r>
                  <a:rPr lang="el-GR" sz="1000" dirty="0">
                    <a:effectLst/>
                    <a:ea typeface="Calibri" panose="020F0502020204030204" pitchFamily="34" charset="0"/>
                  </a:rPr>
                  <a:t>8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L </a:t>
                </a:r>
                <a:r>
                  <a:rPr lang="el-GR" sz="1000" dirty="0">
                    <a:effectLst/>
                    <a:ea typeface="Calibri" panose="020F0502020204030204" pitchFamily="34" charset="0"/>
                  </a:rPr>
                  <a:t>δ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/</a:t>
                </a:r>
                <a:r>
                  <a:rPr lang="el-GR" sz="1000" dirty="0">
                    <a:effectLst/>
                    <a:ea typeface="Calibri" panose="020F0502020204030204" pitchFamily="34" charset="0"/>
                  </a:rPr>
                  <a:t>τος 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NaOH</a:t>
                </a:r>
                <a:r>
                  <a:rPr lang="el-GR" sz="1000" dirty="0"/>
                  <a:t>/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1</a:t>
                </a:r>
                <a:r>
                  <a:rPr lang="en-US" sz="1000" dirty="0">
                    <a:ea typeface="Calibri" panose="020F0502020204030204" pitchFamily="34" charset="0"/>
                  </a:rPr>
                  <a:t>k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g </a:t>
                </a:r>
                <a:r>
                  <a:rPr lang="el-GR" sz="1000" dirty="0">
                    <a:effectLst/>
                    <a:ea typeface="Calibri" panose="020F0502020204030204" pitchFamily="34" charset="0"/>
                  </a:rPr>
                  <a:t>κελύφους 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 </a:t>
                </a:r>
                <a:endParaRPr lang="el-GR" sz="1000" dirty="0"/>
              </a:p>
            </p:txBody>
          </p:sp>
          <p:cxnSp>
            <p:nvCxnSpPr>
              <p:cNvPr id="14" name="Γραμμή σύνδεσης: Γωνιώδης 13">
                <a:extLst>
                  <a:ext uri="{FF2B5EF4-FFF2-40B4-BE49-F238E27FC236}">
                    <a16:creationId xmlns:a16="http://schemas.microsoft.com/office/drawing/2014/main" id="{C2E8A752-4B8B-41B1-917B-2330300569D3}"/>
                  </a:ext>
                </a:extLst>
              </p:cNvPr>
              <p:cNvCxnSpPr>
                <a:cxnSpLocks/>
                <a:endCxn id="5" idx="3"/>
              </p:cNvCxnSpPr>
              <p:nvPr/>
            </p:nvCxnSpPr>
            <p:spPr>
              <a:xfrm rot="16200000" flipH="1">
                <a:off x="10229088" y="2716281"/>
                <a:ext cx="1894260" cy="325388"/>
              </a:xfrm>
              <a:prstGeom prst="bentConnector4">
                <a:avLst>
                  <a:gd name="adj1" fmla="val 857"/>
                  <a:gd name="adj2" fmla="val 170255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Ευθύγραμμο βέλος σύνδεσης 14">
                <a:extLst>
                  <a:ext uri="{FF2B5EF4-FFF2-40B4-BE49-F238E27FC236}">
                    <a16:creationId xmlns:a16="http://schemas.microsoft.com/office/drawing/2014/main" id="{DCD642CE-7198-4AAF-BE42-EB99AD116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4789" y="4119426"/>
                <a:ext cx="1" cy="324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Γραμμή σύνδεσης: Γωνιώδης 15">
                <a:extLst>
                  <a:ext uri="{FF2B5EF4-FFF2-40B4-BE49-F238E27FC236}">
                    <a16:creationId xmlns:a16="http://schemas.microsoft.com/office/drawing/2014/main" id="{FD93571F-1B09-4065-8C89-5477FC64C13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997526" y="3569144"/>
                <a:ext cx="621577" cy="275785"/>
              </a:xfrm>
              <a:prstGeom prst="bentConnector3">
                <a:avLst>
                  <a:gd name="adj1" fmla="val 57662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5D81E0-EFDD-4DF6-9122-0C41110747CD}"/>
                </a:ext>
              </a:extLst>
            </p:cNvPr>
            <p:cNvSpPr txBox="1"/>
            <p:nvPr/>
          </p:nvSpPr>
          <p:spPr>
            <a:xfrm>
              <a:off x="6619102" y="3617783"/>
              <a:ext cx="119107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Διήθηση (</a:t>
              </a:r>
              <a:r>
                <a:rPr lang="en-US" sz="1400" b="1" dirty="0"/>
                <a:t>Filtration)</a:t>
              </a:r>
              <a:endParaRPr lang="el-GR" sz="1400" b="1" dirty="0"/>
            </a:p>
          </p:txBody>
        </p:sp>
        <p:cxnSp>
          <p:nvCxnSpPr>
            <p:cNvPr id="20" name="Ευθύγραμμο βέλος σύνδεσης 19">
              <a:extLst>
                <a:ext uri="{FF2B5EF4-FFF2-40B4-BE49-F238E27FC236}">
                  <a16:creationId xmlns:a16="http://schemas.microsoft.com/office/drawing/2014/main" id="{79D46350-84B8-45F7-84CC-BA9D677AB2B0}"/>
                </a:ext>
              </a:extLst>
            </p:cNvPr>
            <p:cNvCxnSpPr>
              <a:cxnSpLocks/>
            </p:cNvCxnSpPr>
            <p:nvPr/>
          </p:nvCxnSpPr>
          <p:spPr>
            <a:xfrm>
              <a:off x="8648880" y="3065969"/>
              <a:ext cx="0" cy="43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438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00A759A-27E1-4EC1-B6C8-D6C5C9BEEFD4}"/>
              </a:ext>
            </a:extLst>
          </p:cNvPr>
          <p:cNvSpPr txBox="1"/>
          <p:nvPr/>
        </p:nvSpPr>
        <p:spPr>
          <a:xfrm>
            <a:off x="0" y="842132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/>
              <a:t>Μονάδα Παραγωγής </a:t>
            </a:r>
            <a:r>
              <a:rPr lang="el-GR" sz="3200" b="1" dirty="0" err="1"/>
              <a:t>Χιτοζάνης</a:t>
            </a:r>
            <a:r>
              <a:rPr lang="el-GR" sz="3200" b="1" dirty="0"/>
              <a:t> από Απόβλητα Μπλε Καβουριού</a:t>
            </a:r>
          </a:p>
          <a:p>
            <a:pPr algn="ctr"/>
            <a:r>
              <a:rPr lang="el-GR" sz="3200" dirty="0"/>
              <a:t>Τμήμα Αποχρωματισμού (</a:t>
            </a:r>
            <a:r>
              <a:rPr lang="en-US" sz="3200" dirty="0" err="1"/>
              <a:t>Decoloration</a:t>
            </a:r>
            <a:r>
              <a:rPr lang="en-US" sz="3200" dirty="0"/>
              <a:t>)</a:t>
            </a:r>
            <a:endParaRPr lang="el-GR" sz="3200" dirty="0"/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4135F365-3B85-454A-B37D-20FEA234E7BE}"/>
              </a:ext>
            </a:extLst>
          </p:cNvPr>
          <p:cNvGrpSpPr/>
          <p:nvPr/>
        </p:nvGrpSpPr>
        <p:grpSpPr>
          <a:xfrm>
            <a:off x="2855179" y="2781124"/>
            <a:ext cx="6481641" cy="2102276"/>
            <a:chOff x="2855179" y="2781124"/>
            <a:chExt cx="6481641" cy="2102276"/>
          </a:xfrm>
        </p:grpSpPr>
        <p:grpSp>
          <p:nvGrpSpPr>
            <p:cNvPr id="25" name="Ομάδα 24">
              <a:extLst>
                <a:ext uri="{FF2B5EF4-FFF2-40B4-BE49-F238E27FC236}">
                  <a16:creationId xmlns:a16="http://schemas.microsoft.com/office/drawing/2014/main" id="{A4EADC20-BF30-4849-9EF2-76DD2E3EF8E2}"/>
                </a:ext>
              </a:extLst>
            </p:cNvPr>
            <p:cNvGrpSpPr/>
            <p:nvPr/>
          </p:nvGrpSpPr>
          <p:grpSpPr>
            <a:xfrm>
              <a:off x="2855179" y="2781124"/>
              <a:ext cx="6481641" cy="2102276"/>
              <a:chOff x="137462" y="2943049"/>
              <a:chExt cx="6481641" cy="2102276"/>
            </a:xfrm>
          </p:grpSpPr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A30BE093-B68E-4B04-B78A-49FE5B957564}"/>
                  </a:ext>
                </a:extLst>
              </p:cNvPr>
              <p:cNvSpPr/>
              <p:nvPr/>
            </p:nvSpPr>
            <p:spPr>
              <a:xfrm>
                <a:off x="137462" y="2961547"/>
                <a:ext cx="6005589" cy="177421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8D5DE4-7DBA-4E27-A911-8A4B80769C07}"/>
                  </a:ext>
                </a:extLst>
              </p:cNvPr>
              <p:cNvSpPr txBox="1"/>
              <p:nvPr/>
            </p:nvSpPr>
            <p:spPr>
              <a:xfrm>
                <a:off x="3935115" y="3341998"/>
                <a:ext cx="2062410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/>
                  <a:t>Εκχύλιση Στερεού-Υγρού</a:t>
                </a:r>
                <a:r>
                  <a:rPr lang="en-US" sz="1400" b="1" dirty="0"/>
                  <a:t> </a:t>
                </a:r>
                <a:endParaRPr lang="el-GR" sz="1400" b="1" dirty="0"/>
              </a:p>
              <a:p>
                <a:pPr algn="ctr"/>
                <a:r>
                  <a:rPr lang="el-GR" sz="1400" b="1" dirty="0"/>
                  <a:t>(</a:t>
                </a:r>
                <a:r>
                  <a:rPr lang="en-US" sz="1400" b="1" dirty="0"/>
                  <a:t>Solid</a:t>
                </a:r>
                <a:r>
                  <a:rPr lang="el-GR" sz="1400" b="1" dirty="0"/>
                  <a:t>-</a:t>
                </a:r>
                <a:r>
                  <a:rPr lang="en-US" sz="1400" b="1" dirty="0"/>
                  <a:t>Liquid Extraction</a:t>
                </a:r>
                <a:r>
                  <a:rPr lang="el-GR" sz="1400" b="1" dirty="0"/>
                  <a:t>)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EC0AA0-0901-4D89-B7FB-6CEDE745FF5C}"/>
                  </a:ext>
                </a:extLst>
              </p:cNvPr>
              <p:cNvSpPr txBox="1"/>
              <p:nvPr/>
            </p:nvSpPr>
            <p:spPr>
              <a:xfrm>
                <a:off x="4850524" y="2943049"/>
                <a:ext cx="11408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dirty="0"/>
                  <a:t>+ </a:t>
                </a:r>
                <a:r>
                  <a:rPr lang="en-US" sz="1400" dirty="0"/>
                  <a:t>CH</a:t>
                </a:r>
                <a:r>
                  <a:rPr lang="en-US" sz="1400" baseline="-25000" dirty="0"/>
                  <a:t>3</a:t>
                </a:r>
                <a:r>
                  <a:rPr lang="en-US" sz="1400" dirty="0"/>
                  <a:t>COCH</a:t>
                </a:r>
                <a:r>
                  <a:rPr lang="en-US" sz="1400" baseline="-25000" dirty="0"/>
                  <a:t>3</a:t>
                </a:r>
                <a:endParaRPr lang="el-GR" sz="1400" baseline="-250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8EE6AC-F29C-4DE2-9499-04F93FF9886C}"/>
                  </a:ext>
                </a:extLst>
              </p:cNvPr>
              <p:cNvSpPr txBox="1"/>
              <p:nvPr/>
            </p:nvSpPr>
            <p:spPr>
              <a:xfrm>
                <a:off x="261288" y="3341998"/>
                <a:ext cx="1043638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/>
                  <a:t>Διήθηση (</a:t>
                </a:r>
                <a:r>
                  <a:rPr lang="en-US" sz="1400" b="1" dirty="0"/>
                  <a:t>Filtration)</a:t>
                </a:r>
                <a:endParaRPr lang="el-GR" sz="1400" b="1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C8A8D0-0736-4DBB-A266-E0D294D06F71}"/>
                  </a:ext>
                </a:extLst>
              </p:cNvPr>
              <p:cNvSpPr txBox="1"/>
              <p:nvPr/>
            </p:nvSpPr>
            <p:spPr>
              <a:xfrm>
                <a:off x="1994805" y="4085756"/>
                <a:ext cx="1060871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/>
                  <a:t>Λεύκανση</a:t>
                </a:r>
              </a:p>
              <a:p>
                <a:pPr algn="ctr"/>
                <a:r>
                  <a:rPr lang="el-GR" sz="1400" b="1" dirty="0"/>
                  <a:t>(</a:t>
                </a:r>
                <a:r>
                  <a:rPr lang="en-US" sz="1400" b="1" dirty="0"/>
                  <a:t>Bleaching)</a:t>
                </a:r>
                <a:endParaRPr lang="el-GR" sz="1400" b="1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E574B9-834B-43F4-8DCA-F4B463C2733E}"/>
                  </a:ext>
                </a:extLst>
              </p:cNvPr>
              <p:cNvSpPr txBox="1"/>
              <p:nvPr/>
            </p:nvSpPr>
            <p:spPr>
              <a:xfrm>
                <a:off x="4473637" y="4085756"/>
                <a:ext cx="99139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/>
                  <a:t>Διήθηση (</a:t>
                </a:r>
                <a:r>
                  <a:rPr lang="en-US" sz="1400" b="1" dirty="0"/>
                  <a:t>Filtration)</a:t>
                </a:r>
                <a:endParaRPr lang="el-GR" sz="1400" b="1" dirty="0"/>
              </a:p>
            </p:txBody>
          </p:sp>
          <p:cxnSp>
            <p:nvCxnSpPr>
              <p:cNvPr id="10" name="Ευθύγραμμο βέλος σύνδεσης 9">
                <a:extLst>
                  <a:ext uri="{FF2B5EF4-FFF2-40B4-BE49-F238E27FC236}">
                    <a16:creationId xmlns:a16="http://schemas.microsoft.com/office/drawing/2014/main" id="{520BAEBA-8A85-496E-BF1E-BD0B9015C4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5524" y="3862401"/>
                <a:ext cx="0" cy="21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DD4DE8-C30A-4C16-89BF-B02F67080E4D}"/>
                  </a:ext>
                </a:extLst>
              </p:cNvPr>
              <p:cNvSpPr txBox="1"/>
              <p:nvPr/>
            </p:nvSpPr>
            <p:spPr>
              <a:xfrm>
                <a:off x="3341451" y="4085756"/>
                <a:ext cx="85722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/>
                  <a:t>Ξήρανση</a:t>
                </a:r>
              </a:p>
              <a:p>
                <a:pPr algn="ctr"/>
                <a:r>
                  <a:rPr lang="el-GR" sz="1400" b="1" dirty="0"/>
                  <a:t>(</a:t>
                </a:r>
                <a:r>
                  <a:rPr lang="en-US" sz="1400" b="1" dirty="0"/>
                  <a:t>Drying)</a:t>
                </a:r>
                <a:endParaRPr lang="el-GR" sz="1400" b="1" dirty="0"/>
              </a:p>
            </p:txBody>
          </p:sp>
          <p:cxnSp>
            <p:nvCxnSpPr>
              <p:cNvPr id="12" name="Ευθύγραμμο βέλος σύνδεσης 11">
                <a:extLst>
                  <a:ext uri="{FF2B5EF4-FFF2-40B4-BE49-F238E27FC236}">
                    <a16:creationId xmlns:a16="http://schemas.microsoft.com/office/drawing/2014/main" id="{C55E73FC-721A-4055-AE22-29B3B0208D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9837" y="4342325"/>
                <a:ext cx="28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Ευθύγραμμο βέλος σύνδεσης 12">
                <a:extLst>
                  <a:ext uri="{FF2B5EF4-FFF2-40B4-BE49-F238E27FC236}">
                    <a16:creationId xmlns:a16="http://schemas.microsoft.com/office/drawing/2014/main" id="{6D398070-0972-4054-B12E-A16B73240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3586" y="4342393"/>
                <a:ext cx="288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22C5E0-029C-492D-AE2A-A8A5AACDE921}"/>
                  </a:ext>
                </a:extLst>
              </p:cNvPr>
              <p:cNvSpPr txBox="1"/>
              <p:nvPr/>
            </p:nvSpPr>
            <p:spPr>
              <a:xfrm>
                <a:off x="190790" y="2961547"/>
                <a:ext cx="8363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000" dirty="0"/>
                  <a:t>Χρωστικές</a:t>
                </a:r>
              </a:p>
              <a:p>
                <a:r>
                  <a:rPr lang="en-US" sz="1000" dirty="0"/>
                  <a:t>NaOCl</a:t>
                </a:r>
                <a:r>
                  <a:rPr lang="el-GR" sz="1000" dirty="0"/>
                  <a:t>, </a:t>
                </a:r>
                <a:r>
                  <a:rPr lang="en-US" sz="1000" dirty="0"/>
                  <a:t>H</a:t>
                </a:r>
                <a:r>
                  <a:rPr lang="en-US" sz="1000" baseline="-25000" dirty="0"/>
                  <a:t>2</a:t>
                </a:r>
                <a:r>
                  <a:rPr lang="en-US" sz="1000" dirty="0"/>
                  <a:t>O</a:t>
                </a:r>
                <a:endParaRPr lang="el-GR" sz="10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F5CA4B-1369-4137-8A1B-738BC592E647}"/>
                  </a:ext>
                </a:extLst>
              </p:cNvPr>
              <p:cNvSpPr txBox="1"/>
              <p:nvPr/>
            </p:nvSpPr>
            <p:spPr>
              <a:xfrm>
                <a:off x="1501839" y="3343464"/>
                <a:ext cx="205506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err="1"/>
                  <a:t>Έκπλυση</a:t>
                </a:r>
                <a:endParaRPr lang="el-GR" sz="1400" b="1" dirty="0"/>
              </a:p>
              <a:p>
                <a:pPr algn="ctr"/>
                <a:r>
                  <a:rPr lang="el-GR" sz="1400" b="1" dirty="0"/>
                  <a:t>(</a:t>
                </a:r>
                <a:r>
                  <a:rPr lang="en-US" sz="1400" b="1" dirty="0"/>
                  <a:t>Solid</a:t>
                </a:r>
                <a:r>
                  <a:rPr lang="el-GR" sz="1400" b="1" dirty="0"/>
                  <a:t>-</a:t>
                </a:r>
                <a:r>
                  <a:rPr lang="en-US" sz="1400" b="1" dirty="0"/>
                  <a:t>Liquid Extraction</a:t>
                </a:r>
                <a:r>
                  <a:rPr lang="el-GR" sz="1400" b="1" dirty="0"/>
                  <a:t>)</a:t>
                </a:r>
              </a:p>
            </p:txBody>
          </p:sp>
          <p:cxnSp>
            <p:nvCxnSpPr>
              <p:cNvPr id="16" name="Ευθύγραμμο βέλος σύνδεσης 15">
                <a:extLst>
                  <a:ext uri="{FF2B5EF4-FFF2-40B4-BE49-F238E27FC236}">
                    <a16:creationId xmlns:a16="http://schemas.microsoft.com/office/drawing/2014/main" id="{3EAE3E7F-5F93-4973-B966-27EDE53F1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3708" y="3152848"/>
                <a:ext cx="0" cy="18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Ευθύγραμμο βέλος σύνδεσης 16">
                <a:extLst>
                  <a:ext uri="{FF2B5EF4-FFF2-40B4-BE49-F238E27FC236}">
                    <a16:creationId xmlns:a16="http://schemas.microsoft.com/office/drawing/2014/main" id="{69DCBA70-D037-4B9A-B8FA-35DA9D986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873" y="3090373"/>
                <a:ext cx="0" cy="25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8785545-98CE-4476-AD64-F9518363888F}"/>
                  </a:ext>
                </a:extLst>
              </p:cNvPr>
              <p:cNvSpPr txBox="1"/>
              <p:nvPr/>
            </p:nvSpPr>
            <p:spPr>
              <a:xfrm>
                <a:off x="5322158" y="4146287"/>
                <a:ext cx="9077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000" dirty="0"/>
                  <a:t>Χρωστικές</a:t>
                </a:r>
              </a:p>
              <a:p>
                <a:pPr algn="ctr"/>
                <a:r>
                  <a:rPr lang="en-US" sz="1000" dirty="0"/>
                  <a:t>CH</a:t>
                </a:r>
                <a:r>
                  <a:rPr lang="en-US" sz="1000" baseline="-25000" dirty="0"/>
                  <a:t>3</a:t>
                </a:r>
                <a:r>
                  <a:rPr lang="en-US" sz="1000" dirty="0"/>
                  <a:t>COCH</a:t>
                </a:r>
                <a:r>
                  <a:rPr lang="en-US" sz="1000" baseline="-25000" dirty="0"/>
                  <a:t>3</a:t>
                </a:r>
                <a:endParaRPr lang="el-GR" sz="1000" baseline="-25000" dirty="0"/>
              </a:p>
            </p:txBody>
          </p:sp>
          <p:cxnSp>
            <p:nvCxnSpPr>
              <p:cNvPr id="19" name="Γραμμή σύνδεσης: Γωνιώδης 18">
                <a:extLst>
                  <a:ext uri="{FF2B5EF4-FFF2-40B4-BE49-F238E27FC236}">
                    <a16:creationId xmlns:a16="http://schemas.microsoft.com/office/drawing/2014/main" id="{DBDA2B32-5C98-465E-A798-37D48173699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997526" y="3597719"/>
                <a:ext cx="621577" cy="275785"/>
              </a:xfrm>
              <a:prstGeom prst="bentConnector3">
                <a:avLst>
                  <a:gd name="adj1" fmla="val 57662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Γραμμή σύνδεσης: Γωνιώδης 19">
                <a:extLst>
                  <a:ext uri="{FF2B5EF4-FFF2-40B4-BE49-F238E27FC236}">
                    <a16:creationId xmlns:a16="http://schemas.microsoft.com/office/drawing/2014/main" id="{8F17C127-3CF8-4591-B341-3E952F8055B0}"/>
                  </a:ext>
                </a:extLst>
              </p:cNvPr>
              <p:cNvCxnSpPr/>
              <p:nvPr/>
            </p:nvCxnSpPr>
            <p:spPr>
              <a:xfrm rot="16200000" flipH="1">
                <a:off x="325513" y="4336987"/>
                <a:ext cx="1165932" cy="250744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74949A-754C-48D4-B043-B6B60ABE75F6}"/>
                  </a:ext>
                </a:extLst>
              </p:cNvPr>
              <p:cNvSpPr txBox="1"/>
              <p:nvPr/>
            </p:nvSpPr>
            <p:spPr>
              <a:xfrm>
                <a:off x="1231107" y="4038284"/>
                <a:ext cx="10309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400" dirty="0"/>
                  <a:t> + </a:t>
                </a:r>
                <a:r>
                  <a:rPr lang="en-US" sz="1400" dirty="0"/>
                  <a:t>NaOCl</a:t>
                </a:r>
                <a:endParaRPr lang="el-GR" sz="1400" dirty="0"/>
              </a:p>
            </p:txBody>
          </p:sp>
          <p:cxnSp>
            <p:nvCxnSpPr>
              <p:cNvPr id="22" name="Ευθύγραμμο βέλος σύνδεσης 21">
                <a:extLst>
                  <a:ext uri="{FF2B5EF4-FFF2-40B4-BE49-F238E27FC236}">
                    <a16:creationId xmlns:a16="http://schemas.microsoft.com/office/drawing/2014/main" id="{6D5AB201-D440-4BA9-954C-A0A419FC3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074" y="4344466"/>
                <a:ext cx="504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Ευθύγραμμο βέλος σύνδεσης 25">
              <a:extLst>
                <a:ext uri="{FF2B5EF4-FFF2-40B4-BE49-F238E27FC236}">
                  <a16:creationId xmlns:a16="http://schemas.microsoft.com/office/drawing/2014/main" id="{A80BBC6A-BE9D-4BA9-989B-42B2A860CDFB}"/>
                </a:ext>
              </a:extLst>
            </p:cNvPr>
            <p:cNvCxnSpPr>
              <a:cxnSpLocks/>
            </p:cNvCxnSpPr>
            <p:nvPr/>
          </p:nvCxnSpPr>
          <p:spPr>
            <a:xfrm>
              <a:off x="4008033" y="3449170"/>
              <a:ext cx="216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6078B22A-FFFF-48B0-AD8D-D38E5302833E}"/>
              </a:ext>
            </a:extLst>
          </p:cNvPr>
          <p:cNvCxnSpPr>
            <a:cxnSpLocks/>
          </p:cNvCxnSpPr>
          <p:nvPr/>
        </p:nvCxnSpPr>
        <p:spPr>
          <a:xfrm>
            <a:off x="5260412" y="3714510"/>
            <a:ext cx="0" cy="216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>
            <a:extLst>
              <a:ext uri="{FF2B5EF4-FFF2-40B4-BE49-F238E27FC236}">
                <a16:creationId xmlns:a16="http://schemas.microsoft.com/office/drawing/2014/main" id="{E7D5C121-8BA6-4869-8043-FB16FA90DC7A}"/>
              </a:ext>
            </a:extLst>
          </p:cNvPr>
          <p:cNvCxnSpPr>
            <a:cxnSpLocks/>
          </p:cNvCxnSpPr>
          <p:nvPr/>
        </p:nvCxnSpPr>
        <p:spPr>
          <a:xfrm>
            <a:off x="6276220" y="3436221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20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AA0CDA3-DD14-48F6-9A4A-0EBC57805F38}"/>
              </a:ext>
            </a:extLst>
          </p:cNvPr>
          <p:cNvSpPr txBox="1"/>
          <p:nvPr/>
        </p:nvSpPr>
        <p:spPr>
          <a:xfrm>
            <a:off x="0" y="821044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/>
              <a:t>Μονάδα Παραγωγής </a:t>
            </a:r>
            <a:r>
              <a:rPr lang="el-GR" sz="3200" b="1" dirty="0" err="1"/>
              <a:t>Χιτοζάνης</a:t>
            </a:r>
            <a:r>
              <a:rPr lang="el-GR" sz="3200" b="1" dirty="0"/>
              <a:t> από Απόβλητα Μπλε Καβουριού</a:t>
            </a:r>
          </a:p>
          <a:p>
            <a:pPr algn="ctr"/>
            <a:r>
              <a:rPr lang="el-GR" sz="3200" dirty="0"/>
              <a:t>Τμήμα </a:t>
            </a:r>
            <a:r>
              <a:rPr lang="el-GR" sz="3200" dirty="0" err="1"/>
              <a:t>Αποακετυλίωσης</a:t>
            </a:r>
            <a:r>
              <a:rPr lang="el-GR" sz="3200" dirty="0"/>
              <a:t> (</a:t>
            </a:r>
            <a:r>
              <a:rPr lang="en-US" sz="3200" dirty="0"/>
              <a:t>Deacetylation)</a:t>
            </a:r>
            <a:endParaRPr lang="el-GR" sz="3200" dirty="0"/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757DDC06-4F09-46C8-9521-D92632D76974}"/>
              </a:ext>
            </a:extLst>
          </p:cNvPr>
          <p:cNvGrpSpPr/>
          <p:nvPr/>
        </p:nvGrpSpPr>
        <p:grpSpPr>
          <a:xfrm>
            <a:off x="1557050" y="2460804"/>
            <a:ext cx="9077900" cy="2593782"/>
            <a:chOff x="1557050" y="2460804"/>
            <a:chExt cx="9077900" cy="2593782"/>
          </a:xfrm>
        </p:grpSpPr>
        <p:grpSp>
          <p:nvGrpSpPr>
            <p:cNvPr id="20" name="Ομάδα 19">
              <a:extLst>
                <a:ext uri="{FF2B5EF4-FFF2-40B4-BE49-F238E27FC236}">
                  <a16:creationId xmlns:a16="http://schemas.microsoft.com/office/drawing/2014/main" id="{EE6A953F-68ED-48D7-B99A-95DC1B6EF2E6}"/>
                </a:ext>
              </a:extLst>
            </p:cNvPr>
            <p:cNvGrpSpPr/>
            <p:nvPr/>
          </p:nvGrpSpPr>
          <p:grpSpPr>
            <a:xfrm>
              <a:off x="1557050" y="2460804"/>
              <a:ext cx="9077900" cy="2593782"/>
              <a:chOff x="1910856" y="1498143"/>
              <a:chExt cx="9077900" cy="2593782"/>
            </a:xfrm>
          </p:grpSpPr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BB1440D7-BEFF-4803-A164-7AF4DC9E8F4A}"/>
                  </a:ext>
                </a:extLst>
              </p:cNvPr>
              <p:cNvSpPr/>
              <p:nvPr/>
            </p:nvSpPr>
            <p:spPr>
              <a:xfrm>
                <a:off x="1910856" y="2433859"/>
                <a:ext cx="7709294" cy="165806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4D97F2-E124-4DEF-B52D-BC1D4CD68D9C}"/>
                  </a:ext>
                </a:extLst>
              </p:cNvPr>
              <p:cNvSpPr txBox="1"/>
              <p:nvPr/>
            </p:nvSpPr>
            <p:spPr>
              <a:xfrm>
                <a:off x="2133736" y="2664075"/>
                <a:ext cx="1381629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>
                    <a:effectLst/>
                    <a:ea typeface="Calibri" panose="020F0502020204030204" pitchFamily="34" charset="0"/>
                  </a:rPr>
                  <a:t>Αντίδραση με </a:t>
                </a:r>
                <a:r>
                  <a:rPr lang="en-US" sz="1400" b="1" dirty="0">
                    <a:effectLst/>
                    <a:ea typeface="Calibri" panose="020F0502020204030204" pitchFamily="34" charset="0"/>
                  </a:rPr>
                  <a:t>NaOH</a:t>
                </a:r>
                <a:endParaRPr lang="el-GR" sz="14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FA0307-6240-4715-8348-4F1A786F81BC}"/>
                  </a:ext>
                </a:extLst>
              </p:cNvPr>
              <p:cNvSpPr txBox="1"/>
              <p:nvPr/>
            </p:nvSpPr>
            <p:spPr>
              <a:xfrm>
                <a:off x="4111920" y="2553046"/>
                <a:ext cx="1120063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 err="1"/>
                  <a:t>Έκπλυση</a:t>
                </a:r>
                <a:r>
                  <a:rPr lang="el-GR" sz="1400" b="1" dirty="0"/>
                  <a:t> </a:t>
                </a:r>
                <a:endParaRPr lang="en-US" sz="1400" b="1" dirty="0"/>
              </a:p>
              <a:p>
                <a:pPr algn="ctr"/>
                <a:r>
                  <a:rPr lang="el-GR" sz="1400" b="1" dirty="0"/>
                  <a:t>(</a:t>
                </a:r>
                <a:r>
                  <a:rPr lang="en-US" sz="1400" b="1" dirty="0"/>
                  <a:t>Solid-Liquid Extraction)</a:t>
                </a:r>
                <a:endParaRPr lang="el-GR" sz="1400" b="1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431FA4-BC83-4F45-9FC0-C9C387E6BD88}"/>
                  </a:ext>
                </a:extLst>
              </p:cNvPr>
              <p:cNvSpPr txBox="1"/>
              <p:nvPr/>
            </p:nvSpPr>
            <p:spPr>
              <a:xfrm>
                <a:off x="6015463" y="2670940"/>
                <a:ext cx="119107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/>
                  <a:t>Διήθηση (</a:t>
                </a:r>
                <a:r>
                  <a:rPr lang="en-US" sz="1400" b="1" dirty="0"/>
                  <a:t>Filtration)</a:t>
                </a:r>
                <a:endParaRPr lang="el-GR" sz="1400" b="1" dirty="0"/>
              </a:p>
            </p:txBody>
          </p:sp>
          <p:cxnSp>
            <p:nvCxnSpPr>
              <p:cNvPr id="8" name="Ευθύγραμμο βέλος σύνδεσης 7">
                <a:extLst>
                  <a:ext uri="{FF2B5EF4-FFF2-40B4-BE49-F238E27FC236}">
                    <a16:creationId xmlns:a16="http://schemas.microsoft.com/office/drawing/2014/main" id="{E41A4A85-0702-4462-A7A2-BC4917E6B7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9028" y="2912853"/>
                <a:ext cx="79011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63C98B-0BEA-4A10-9A03-3FCFC3C83C15}"/>
                  </a:ext>
                </a:extLst>
              </p:cNvPr>
              <p:cNvSpPr txBox="1"/>
              <p:nvPr/>
            </p:nvSpPr>
            <p:spPr>
              <a:xfrm>
                <a:off x="6579533" y="3374865"/>
                <a:ext cx="617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NaOH</a:t>
                </a:r>
                <a:endParaRPr lang="el-GR" sz="1400" dirty="0"/>
              </a:p>
              <a:p>
                <a:pPr algn="ctr"/>
                <a:r>
                  <a:rPr lang="en-US" sz="1400" dirty="0"/>
                  <a:t>+ </a:t>
                </a:r>
                <a:r>
                  <a:rPr lang="el-GR" sz="1400" dirty="0"/>
                  <a:t>Η</a:t>
                </a:r>
                <a:r>
                  <a:rPr lang="el-GR" sz="1400" baseline="-25000" dirty="0"/>
                  <a:t>2</a:t>
                </a:r>
                <a:r>
                  <a:rPr lang="el-GR" sz="1400" dirty="0"/>
                  <a:t>Ο</a:t>
                </a:r>
              </a:p>
            </p:txBody>
          </p:sp>
          <p:cxnSp>
            <p:nvCxnSpPr>
              <p:cNvPr id="10" name="Ευθύγραμμο βέλος σύνδεσης 9">
                <a:extLst>
                  <a:ext uri="{FF2B5EF4-FFF2-40B4-BE49-F238E27FC236}">
                    <a16:creationId xmlns:a16="http://schemas.microsoft.com/office/drawing/2014/main" id="{B24DF11C-0A07-4BE4-9EAB-5ED3CAD7B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0749" y="3196820"/>
                <a:ext cx="1" cy="7190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Ευθύγραμμο βέλος σύνδεσης 10">
                <a:extLst>
                  <a:ext uri="{FF2B5EF4-FFF2-40B4-BE49-F238E27FC236}">
                    <a16:creationId xmlns:a16="http://schemas.microsoft.com/office/drawing/2014/main" id="{83EC356A-7319-4E17-AC45-01CE8EAA81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0977" y="3198348"/>
                <a:ext cx="0" cy="7287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B17E19-D074-495F-9039-017666F8668E}"/>
                  </a:ext>
                </a:extLst>
              </p:cNvPr>
              <p:cNvSpPr txBox="1"/>
              <p:nvPr/>
            </p:nvSpPr>
            <p:spPr>
              <a:xfrm>
                <a:off x="7215414" y="2662018"/>
                <a:ext cx="10179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400" b="1" dirty="0" err="1"/>
                  <a:t>Χιτ</a:t>
                </a:r>
                <a:r>
                  <a:rPr lang="en-US" sz="1400" b="1" dirty="0"/>
                  <a:t>o</a:t>
                </a:r>
                <a:r>
                  <a:rPr lang="el-GR" sz="1400" b="1" dirty="0" err="1"/>
                  <a:t>ζάνη</a:t>
                </a:r>
                <a:endParaRPr lang="el-GR" sz="1400" b="1" dirty="0"/>
              </a:p>
            </p:txBody>
          </p:sp>
          <p:cxnSp>
            <p:nvCxnSpPr>
              <p:cNvPr id="14" name="Ευθύγραμμο βέλος σύνδεσης 13">
                <a:extLst>
                  <a:ext uri="{FF2B5EF4-FFF2-40B4-BE49-F238E27FC236}">
                    <a16:creationId xmlns:a16="http://schemas.microsoft.com/office/drawing/2014/main" id="{CC95A380-CD20-4F28-B66D-2EC8BCCCC4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1480" y="2940480"/>
                <a:ext cx="0" cy="54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D1DBEF-F02F-4E83-957B-7BB1A0043F52}"/>
                  </a:ext>
                </a:extLst>
              </p:cNvPr>
              <p:cNvSpPr txBox="1"/>
              <p:nvPr/>
            </p:nvSpPr>
            <p:spPr>
              <a:xfrm>
                <a:off x="7668441" y="3218870"/>
                <a:ext cx="1610931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/>
                  <a:t>Ξήρανση </a:t>
                </a:r>
                <a:r>
                  <a:rPr lang="en-US" sz="1400" b="1" dirty="0">
                    <a:effectLst/>
                    <a:ea typeface="Calibri" panose="020F0502020204030204" pitchFamily="34" charset="0"/>
                  </a:rPr>
                  <a:t>(</a:t>
                </a:r>
                <a:r>
                  <a:rPr lang="el-GR" sz="1400" b="1" dirty="0">
                    <a:effectLst/>
                    <a:ea typeface="Calibri" panose="020F0502020204030204" pitchFamily="34" charset="0"/>
                  </a:rPr>
                  <a:t>60</a:t>
                </a:r>
                <a:r>
                  <a:rPr lang="en-US" sz="1400" b="1" baseline="30000" dirty="0" err="1">
                    <a:ea typeface="Calibri" panose="020F0502020204030204" pitchFamily="34" charset="0"/>
                  </a:rPr>
                  <a:t>o</a:t>
                </a:r>
                <a:r>
                  <a:rPr lang="en-US" sz="1400" b="1" dirty="0" err="1">
                    <a:effectLst/>
                    <a:ea typeface="Calibri" panose="020F0502020204030204" pitchFamily="34" charset="0"/>
                  </a:rPr>
                  <a:t>C</a:t>
                </a:r>
                <a:r>
                  <a:rPr lang="en-US" sz="1400" b="1" dirty="0">
                    <a:effectLst/>
                    <a:ea typeface="Calibri" panose="020F0502020204030204" pitchFamily="34" charset="0"/>
                  </a:rPr>
                  <a:t>,</a:t>
                </a:r>
                <a:r>
                  <a:rPr lang="el-GR" sz="1400" b="1" dirty="0">
                    <a:effectLst/>
                    <a:ea typeface="Calibri" panose="020F0502020204030204" pitchFamily="34" charset="0"/>
                  </a:rPr>
                  <a:t> 2</a:t>
                </a:r>
                <a:r>
                  <a:rPr lang="en-US" sz="1400" b="1" dirty="0">
                    <a:effectLst/>
                    <a:ea typeface="Calibri" panose="020F0502020204030204" pitchFamily="34" charset="0"/>
                  </a:rPr>
                  <a:t>h)</a:t>
                </a:r>
                <a:endParaRPr lang="el-GR" sz="1400" b="1" dirty="0">
                  <a:effectLst/>
                  <a:ea typeface="Calibri" panose="020F0502020204030204" pitchFamily="34" charset="0"/>
                </a:endParaRPr>
              </a:p>
              <a:p>
                <a:pPr algn="ctr"/>
                <a:r>
                  <a:rPr lang="el-GR" sz="1400" b="1" dirty="0"/>
                  <a:t>(</a:t>
                </a:r>
                <a:r>
                  <a:rPr lang="en-US" sz="1400" b="1" dirty="0"/>
                  <a:t>Drying)</a:t>
                </a:r>
                <a:endParaRPr lang="el-GR" sz="1400" b="1" dirty="0"/>
              </a:p>
            </p:txBody>
          </p:sp>
          <p:cxnSp>
            <p:nvCxnSpPr>
              <p:cNvPr id="16" name="Ευθύγραμμο βέλος σύνδεσης 15">
                <a:extLst>
                  <a:ext uri="{FF2B5EF4-FFF2-40B4-BE49-F238E27FC236}">
                    <a16:creationId xmlns:a16="http://schemas.microsoft.com/office/drawing/2014/main" id="{85293FE7-8AEE-4D4C-8591-20344E3A2B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6308" y="3471602"/>
                <a:ext cx="79011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2B91DD-5F1E-46D9-9CFF-B47B92DB019A}"/>
                  </a:ext>
                </a:extLst>
              </p:cNvPr>
              <p:cNvSpPr txBox="1"/>
              <p:nvPr/>
            </p:nvSpPr>
            <p:spPr>
              <a:xfrm>
                <a:off x="9876422" y="3218870"/>
                <a:ext cx="11123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400" b="1" dirty="0"/>
                  <a:t>Ξηρή </a:t>
                </a:r>
                <a:r>
                  <a:rPr lang="el-GR" sz="1400" b="1" dirty="0" err="1"/>
                  <a:t>Χιτ</a:t>
                </a:r>
                <a:r>
                  <a:rPr lang="en-US" sz="1400" b="1" dirty="0"/>
                  <a:t>o</a:t>
                </a:r>
                <a:r>
                  <a:rPr lang="el-GR" sz="1400" b="1" dirty="0" err="1"/>
                  <a:t>ζάνη</a:t>
                </a:r>
                <a:endParaRPr lang="el-GR" sz="1400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6EA1AF-3AA4-4080-B700-CF6A13D06F5B}"/>
                  </a:ext>
                </a:extLst>
              </p:cNvPr>
              <p:cNvSpPr txBox="1"/>
              <p:nvPr/>
            </p:nvSpPr>
            <p:spPr>
              <a:xfrm>
                <a:off x="2800925" y="3346022"/>
                <a:ext cx="156465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/>
                  <a:t>5</a:t>
                </a:r>
                <a:r>
                  <a:rPr lang="el-GR" sz="1000" dirty="0"/>
                  <a:t>0</a:t>
                </a:r>
                <a:r>
                  <a:rPr lang="en-US" sz="1000" dirty="0"/>
                  <a:t>%w/v NaOH</a:t>
                </a:r>
                <a:r>
                  <a:rPr lang="el-GR" sz="1000" dirty="0"/>
                  <a:t> </a:t>
                </a:r>
              </a:p>
              <a:p>
                <a:pPr algn="ctr"/>
                <a:r>
                  <a:rPr lang="el-GR" sz="1000" dirty="0"/>
                  <a:t>5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L </a:t>
                </a:r>
                <a:r>
                  <a:rPr lang="el-GR" sz="1000" dirty="0">
                    <a:effectLst/>
                    <a:ea typeface="Calibri" panose="020F0502020204030204" pitchFamily="34" charset="0"/>
                  </a:rPr>
                  <a:t>δ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/</a:t>
                </a:r>
                <a:r>
                  <a:rPr lang="el-GR" sz="1000" dirty="0">
                    <a:effectLst/>
                    <a:ea typeface="Calibri" panose="020F0502020204030204" pitchFamily="34" charset="0"/>
                  </a:rPr>
                  <a:t>τος 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NaOH</a:t>
                </a:r>
                <a:r>
                  <a:rPr lang="el-GR" sz="1000" dirty="0"/>
                  <a:t>/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1kg </a:t>
                </a:r>
                <a:r>
                  <a:rPr lang="el-GR" sz="1000" dirty="0" err="1">
                    <a:effectLst/>
                    <a:ea typeface="Calibri" panose="020F0502020204030204" pitchFamily="34" charset="0"/>
                  </a:rPr>
                  <a:t>χιτίνης</a:t>
                </a:r>
                <a:r>
                  <a:rPr lang="el-GR" sz="1000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1000" dirty="0">
                    <a:effectLst/>
                    <a:ea typeface="Calibri" panose="020F0502020204030204" pitchFamily="34" charset="0"/>
                  </a:rPr>
                  <a:t> </a:t>
                </a:r>
                <a:endParaRPr lang="el-GR" sz="1000" dirty="0"/>
              </a:p>
            </p:txBody>
          </p:sp>
          <p:cxnSp>
            <p:nvCxnSpPr>
              <p:cNvPr id="19" name="Γραμμή σύνδεσης: Γωνιώδης 18">
                <a:extLst>
                  <a:ext uri="{FF2B5EF4-FFF2-40B4-BE49-F238E27FC236}">
                    <a16:creationId xmlns:a16="http://schemas.microsoft.com/office/drawing/2014/main" id="{D565CFAB-8D2A-46F2-87B1-74111653FAE5}"/>
                  </a:ext>
                </a:extLst>
              </p:cNvPr>
              <p:cNvCxnSpPr>
                <a:endCxn id="5" idx="0"/>
              </p:cNvCxnSpPr>
              <p:nvPr/>
            </p:nvCxnSpPr>
            <p:spPr>
              <a:xfrm rot="16200000" flipH="1">
                <a:off x="2116213" y="1955737"/>
                <a:ext cx="1165932" cy="250744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Ευθύγραμμο βέλος σύνδεσης 21">
              <a:extLst>
                <a:ext uri="{FF2B5EF4-FFF2-40B4-BE49-F238E27FC236}">
                  <a16:creationId xmlns:a16="http://schemas.microsoft.com/office/drawing/2014/main" id="{1E863C8B-4000-4D16-9850-AD1188FBFB2D}"/>
                </a:ext>
              </a:extLst>
            </p:cNvPr>
            <p:cNvCxnSpPr>
              <a:cxnSpLocks/>
            </p:cNvCxnSpPr>
            <p:nvPr/>
          </p:nvCxnSpPr>
          <p:spPr>
            <a:xfrm>
              <a:off x="3168672" y="3877870"/>
              <a:ext cx="576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ύγραμμο βέλος σύνδεσης 22">
              <a:extLst>
                <a:ext uri="{FF2B5EF4-FFF2-40B4-BE49-F238E27FC236}">
                  <a16:creationId xmlns:a16="http://schemas.microsoft.com/office/drawing/2014/main" id="{0CEBCEE0-43D4-443F-863B-5E381FBD3CF3}"/>
                </a:ext>
              </a:extLst>
            </p:cNvPr>
            <p:cNvCxnSpPr>
              <a:cxnSpLocks/>
            </p:cNvCxnSpPr>
            <p:nvPr/>
          </p:nvCxnSpPr>
          <p:spPr>
            <a:xfrm>
              <a:off x="6862395" y="3909736"/>
              <a:ext cx="22617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>
              <a:extLst>
                <a:ext uri="{FF2B5EF4-FFF2-40B4-BE49-F238E27FC236}">
                  <a16:creationId xmlns:a16="http://schemas.microsoft.com/office/drawing/2014/main" id="{5811B87C-124E-4415-934B-B3E6A831DF13}"/>
                </a:ext>
              </a:extLst>
            </p:cNvPr>
            <p:cNvCxnSpPr>
              <a:cxnSpLocks/>
            </p:cNvCxnSpPr>
            <p:nvPr/>
          </p:nvCxnSpPr>
          <p:spPr>
            <a:xfrm>
              <a:off x="7088462" y="4443141"/>
              <a:ext cx="22617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0276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Ομάδα 160">
            <a:extLst>
              <a:ext uri="{FF2B5EF4-FFF2-40B4-BE49-F238E27FC236}">
                <a16:creationId xmlns:a16="http://schemas.microsoft.com/office/drawing/2014/main" id="{0FFA5C8E-903E-4413-8584-B07D525F8E60}"/>
              </a:ext>
            </a:extLst>
          </p:cNvPr>
          <p:cNvGrpSpPr/>
          <p:nvPr/>
        </p:nvGrpSpPr>
        <p:grpSpPr>
          <a:xfrm>
            <a:off x="120156" y="30139"/>
            <a:ext cx="11915332" cy="6443036"/>
            <a:chOff x="120156" y="30139"/>
            <a:chExt cx="11915332" cy="6443036"/>
          </a:xfrm>
        </p:grpSpPr>
        <p:sp>
          <p:nvSpPr>
            <p:cNvPr id="4" name="Ορθογώνιο 3">
              <a:extLst>
                <a:ext uri="{FF2B5EF4-FFF2-40B4-BE49-F238E27FC236}">
                  <a16:creationId xmlns:a16="http://schemas.microsoft.com/office/drawing/2014/main" id="{F9D2880F-03F2-4B24-9AE3-3A72101E5096}"/>
                </a:ext>
              </a:extLst>
            </p:cNvPr>
            <p:cNvSpPr/>
            <p:nvPr/>
          </p:nvSpPr>
          <p:spPr>
            <a:xfrm>
              <a:off x="156513" y="180787"/>
              <a:ext cx="4675126" cy="2688143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BEE2AF-AC96-46C9-AD76-75EF78722C85}"/>
                </a:ext>
              </a:extLst>
            </p:cNvPr>
            <p:cNvSpPr txBox="1"/>
            <p:nvPr/>
          </p:nvSpPr>
          <p:spPr>
            <a:xfrm>
              <a:off x="3870661" y="1725225"/>
              <a:ext cx="81674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Άλεση </a:t>
              </a:r>
              <a:endParaRPr lang="en-US" sz="1400" b="1" dirty="0"/>
            </a:p>
            <a:p>
              <a:pPr algn="ctr"/>
              <a:r>
                <a:rPr lang="el-GR" sz="1400" b="1" dirty="0"/>
                <a:t>(</a:t>
              </a:r>
              <a:r>
                <a:rPr lang="en-US" sz="1400" b="1" dirty="0"/>
                <a:t>Milling)</a:t>
              </a:r>
              <a:endParaRPr lang="el-GR" sz="14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AAD607-106F-4627-8234-458A83A74F74}"/>
                </a:ext>
              </a:extLst>
            </p:cNvPr>
            <p:cNvSpPr txBox="1"/>
            <p:nvPr/>
          </p:nvSpPr>
          <p:spPr>
            <a:xfrm>
              <a:off x="2030239" y="713861"/>
              <a:ext cx="89824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Βρασμός </a:t>
              </a:r>
              <a:endParaRPr lang="en-US" sz="1400" b="1" dirty="0"/>
            </a:p>
            <a:p>
              <a:pPr algn="ctr"/>
              <a:r>
                <a:rPr lang="el-GR" sz="1400" b="1" dirty="0"/>
                <a:t>(</a:t>
              </a:r>
              <a:r>
                <a:rPr lang="en-US" sz="1400" b="1" dirty="0"/>
                <a:t>Boiling)</a:t>
              </a:r>
              <a:endParaRPr lang="el-GR" sz="1400" b="1" dirty="0"/>
            </a:p>
          </p:txBody>
        </p:sp>
        <p:cxnSp>
          <p:nvCxnSpPr>
            <p:cNvPr id="7" name="Ευθύγραμμο βέλος σύνδεσης 6">
              <a:extLst>
                <a:ext uri="{FF2B5EF4-FFF2-40B4-BE49-F238E27FC236}">
                  <a16:creationId xmlns:a16="http://schemas.microsoft.com/office/drawing/2014/main" id="{85B89711-84C5-48B2-98D0-5E875C0D428C}"/>
                </a:ext>
              </a:extLst>
            </p:cNvPr>
            <p:cNvCxnSpPr>
              <a:cxnSpLocks/>
            </p:cNvCxnSpPr>
            <p:nvPr/>
          </p:nvCxnSpPr>
          <p:spPr>
            <a:xfrm>
              <a:off x="281348" y="971340"/>
              <a:ext cx="17458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3C013F-D7F3-460A-980B-4C56C2EA7304}"/>
                </a:ext>
              </a:extLst>
            </p:cNvPr>
            <p:cNvSpPr txBox="1"/>
            <p:nvPr/>
          </p:nvSpPr>
          <p:spPr>
            <a:xfrm>
              <a:off x="163073" y="984996"/>
              <a:ext cx="18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b="1" dirty="0"/>
                <a:t>Τροφοδοσία</a:t>
              </a:r>
              <a:r>
                <a:rPr lang="en-US" sz="1400" b="1" dirty="0"/>
                <a:t> - </a:t>
              </a:r>
              <a:r>
                <a:rPr lang="el-GR" sz="1400" b="1" dirty="0"/>
                <a:t>Κελύφη</a:t>
              </a:r>
            </a:p>
            <a:p>
              <a:pPr algn="ctr"/>
              <a:r>
                <a:rPr lang="el-GR" sz="1400" b="1" dirty="0"/>
                <a:t>(</a:t>
              </a:r>
              <a:r>
                <a:rPr lang="en-US" sz="1400" b="1" dirty="0"/>
                <a:t>Feed)</a:t>
              </a:r>
              <a:endParaRPr lang="el-GR" sz="1400" b="1" dirty="0"/>
            </a:p>
          </p:txBody>
        </p:sp>
        <p:cxnSp>
          <p:nvCxnSpPr>
            <p:cNvPr id="9" name="Ευθύγραμμο βέλος σύνδεσης 8">
              <a:extLst>
                <a:ext uri="{FF2B5EF4-FFF2-40B4-BE49-F238E27FC236}">
                  <a16:creationId xmlns:a16="http://schemas.microsoft.com/office/drawing/2014/main" id="{0889E2E9-D0C7-4A1A-A56D-834AAE325B53}"/>
                </a:ext>
              </a:extLst>
            </p:cNvPr>
            <p:cNvCxnSpPr>
              <a:cxnSpLocks/>
            </p:cNvCxnSpPr>
            <p:nvPr/>
          </p:nvCxnSpPr>
          <p:spPr>
            <a:xfrm>
              <a:off x="2479358" y="237909"/>
              <a:ext cx="1" cy="468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CF2BEA-2057-4916-A3F2-20A7E6FE82BD}"/>
                </a:ext>
              </a:extLst>
            </p:cNvPr>
            <p:cNvSpPr txBox="1"/>
            <p:nvPr/>
          </p:nvSpPr>
          <p:spPr>
            <a:xfrm>
              <a:off x="2466459" y="320244"/>
              <a:ext cx="60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+ </a:t>
              </a:r>
              <a:r>
                <a:rPr lang="el-GR" sz="1400" dirty="0"/>
                <a:t>Η</a:t>
              </a:r>
              <a:r>
                <a:rPr lang="el-GR" sz="1400" baseline="-25000" dirty="0"/>
                <a:t>2</a:t>
              </a:r>
              <a:r>
                <a:rPr lang="el-GR" sz="1400" dirty="0"/>
                <a:t>Ο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6A10EE-9A20-400B-A570-45CA34FE63DB}"/>
                </a:ext>
              </a:extLst>
            </p:cNvPr>
            <p:cNvSpPr txBox="1"/>
            <p:nvPr/>
          </p:nvSpPr>
          <p:spPr>
            <a:xfrm>
              <a:off x="1889680" y="1728290"/>
              <a:ext cx="119107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Διήθηση (</a:t>
              </a:r>
              <a:r>
                <a:rPr lang="en-US" sz="1400" b="1" dirty="0"/>
                <a:t>Filtration)</a:t>
              </a:r>
              <a:endParaRPr lang="el-GR" sz="1400" b="1" dirty="0"/>
            </a:p>
          </p:txBody>
        </p:sp>
        <p:cxnSp>
          <p:nvCxnSpPr>
            <p:cNvPr id="12" name="Ευθύγραμμο βέλος σύνδεσης 11">
              <a:extLst>
                <a:ext uri="{FF2B5EF4-FFF2-40B4-BE49-F238E27FC236}">
                  <a16:creationId xmlns:a16="http://schemas.microsoft.com/office/drawing/2014/main" id="{3D4503EC-DF50-4706-B982-8174E6EA5156}"/>
                </a:ext>
              </a:extLst>
            </p:cNvPr>
            <p:cNvCxnSpPr>
              <a:cxnSpLocks/>
            </p:cNvCxnSpPr>
            <p:nvPr/>
          </p:nvCxnSpPr>
          <p:spPr>
            <a:xfrm>
              <a:off x="2482593" y="1238536"/>
              <a:ext cx="0" cy="48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ύγραμμο βέλος σύνδεσης 12">
              <a:extLst>
                <a:ext uri="{FF2B5EF4-FFF2-40B4-BE49-F238E27FC236}">
                  <a16:creationId xmlns:a16="http://schemas.microsoft.com/office/drawing/2014/main" id="{E71D0A31-E838-4C33-85DF-3375BEA08E9D}"/>
                </a:ext>
              </a:extLst>
            </p:cNvPr>
            <p:cNvCxnSpPr>
              <a:cxnSpLocks/>
            </p:cNvCxnSpPr>
            <p:nvPr/>
          </p:nvCxnSpPr>
          <p:spPr>
            <a:xfrm>
              <a:off x="3091130" y="1967785"/>
              <a:ext cx="7901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>
              <a:extLst>
                <a:ext uri="{FF2B5EF4-FFF2-40B4-BE49-F238E27FC236}">
                  <a16:creationId xmlns:a16="http://schemas.microsoft.com/office/drawing/2014/main" id="{220C3E08-3B50-4B90-BC77-7C8BAE06A9C3}"/>
                </a:ext>
              </a:extLst>
            </p:cNvPr>
            <p:cNvCxnSpPr>
              <a:cxnSpLocks/>
            </p:cNvCxnSpPr>
            <p:nvPr/>
          </p:nvCxnSpPr>
          <p:spPr>
            <a:xfrm>
              <a:off x="1101505" y="1996360"/>
              <a:ext cx="79011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81019C-A506-4DF6-A03C-5FEFA4002A48}"/>
                </a:ext>
              </a:extLst>
            </p:cNvPr>
            <p:cNvSpPr txBox="1"/>
            <p:nvPr/>
          </p:nvSpPr>
          <p:spPr>
            <a:xfrm>
              <a:off x="3074066" y="1662265"/>
              <a:ext cx="8167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1400" dirty="0"/>
                <a:t>Κελύφη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728E6B-B2E6-4A29-800D-DBEFC5244EBA}"/>
                </a:ext>
              </a:extLst>
            </p:cNvPr>
            <p:cNvSpPr txBox="1"/>
            <p:nvPr/>
          </p:nvSpPr>
          <p:spPr>
            <a:xfrm>
              <a:off x="156844" y="1747340"/>
              <a:ext cx="104495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/>
                <a:t>Απόβλητα Κελύφους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084B17-7276-4C65-A5A7-7D2E4BAE36AA}"/>
                </a:ext>
              </a:extLst>
            </p:cNvPr>
            <p:cNvSpPr txBox="1"/>
            <p:nvPr/>
          </p:nvSpPr>
          <p:spPr>
            <a:xfrm>
              <a:off x="156512" y="2535173"/>
              <a:ext cx="46071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/>
                <a:t>Τμήμα </a:t>
              </a:r>
              <a:r>
                <a:rPr lang="el-GR" sz="1400" b="1" dirty="0" err="1"/>
                <a:t>Προκατεργασίας</a:t>
              </a:r>
              <a:r>
                <a:rPr lang="en-US" sz="1400" b="1" dirty="0"/>
                <a:t> </a:t>
              </a:r>
              <a:r>
                <a:rPr lang="el-GR" sz="1400" b="1" dirty="0"/>
                <a:t>Κελυφών (</a:t>
              </a:r>
              <a:r>
                <a:rPr lang="en-US" sz="1400" b="1" dirty="0"/>
                <a:t>Cell Pretreatment)</a:t>
              </a:r>
              <a:endParaRPr lang="el-GR" sz="1400" b="1" dirty="0"/>
            </a:p>
          </p:txBody>
        </p:sp>
        <p:sp>
          <p:nvSpPr>
            <p:cNvPr id="18" name="Ορθογώνιο 17">
              <a:extLst>
                <a:ext uri="{FF2B5EF4-FFF2-40B4-BE49-F238E27FC236}">
                  <a16:creationId xmlns:a16="http://schemas.microsoft.com/office/drawing/2014/main" id="{0BCC018D-D9BE-4B05-B623-83875B5ABD57}"/>
                </a:ext>
              </a:extLst>
            </p:cNvPr>
            <p:cNvSpPr/>
            <p:nvPr/>
          </p:nvSpPr>
          <p:spPr>
            <a:xfrm>
              <a:off x="4954478" y="1209781"/>
              <a:ext cx="7074449" cy="16591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93E401-9FD0-4052-B8CE-04559324C429}"/>
                </a:ext>
              </a:extLst>
            </p:cNvPr>
            <p:cNvSpPr txBox="1"/>
            <p:nvPr/>
          </p:nvSpPr>
          <p:spPr>
            <a:xfrm>
              <a:off x="5697058" y="1825678"/>
              <a:ext cx="158022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effectLst/>
                  <a:ea typeface="Calibri" panose="020F0502020204030204" pitchFamily="34" charset="0"/>
                </a:rPr>
                <a:t>Αντίδραση με </a:t>
              </a:r>
              <a:r>
                <a:rPr lang="en-US" sz="1400" b="1" dirty="0">
                  <a:effectLst/>
                  <a:ea typeface="Calibri" panose="020F0502020204030204" pitchFamily="34" charset="0"/>
                </a:rPr>
                <a:t>HCl</a:t>
              </a:r>
              <a:endParaRPr lang="el-GR" sz="14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28F112-C5C0-4FD5-A969-1E6A1F313A10}"/>
                </a:ext>
              </a:extLst>
            </p:cNvPr>
            <p:cNvSpPr txBox="1"/>
            <p:nvPr/>
          </p:nvSpPr>
          <p:spPr>
            <a:xfrm>
              <a:off x="5121837" y="1187539"/>
              <a:ext cx="2765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1% w/v HCl </a:t>
              </a:r>
            </a:p>
            <a:p>
              <a:pPr algn="ctr"/>
              <a:r>
                <a:rPr lang="el-GR" sz="1000" dirty="0">
                  <a:ea typeface="Calibri" panose="020F0502020204030204" pitchFamily="34" charset="0"/>
                </a:rPr>
                <a:t>10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L </a:t>
              </a:r>
              <a:r>
                <a:rPr lang="el-GR" sz="1000" dirty="0">
                  <a:effectLst/>
                  <a:ea typeface="Calibri" panose="020F0502020204030204" pitchFamily="34" charset="0"/>
                </a:rPr>
                <a:t>δ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/</a:t>
              </a:r>
              <a:r>
                <a:rPr lang="el-GR" sz="1000" dirty="0">
                  <a:effectLst/>
                  <a:ea typeface="Calibri" panose="020F0502020204030204" pitchFamily="34" charset="0"/>
                </a:rPr>
                <a:t>τος/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1</a:t>
              </a:r>
              <a:r>
                <a:rPr lang="en-US" sz="1000" dirty="0">
                  <a:ea typeface="Calibri" panose="020F0502020204030204" pitchFamily="34" charset="0"/>
                </a:rPr>
                <a:t>k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g </a:t>
              </a:r>
              <a:r>
                <a:rPr lang="el-GR" sz="1000" dirty="0">
                  <a:effectLst/>
                  <a:ea typeface="Calibri" panose="020F0502020204030204" pitchFamily="34" charset="0"/>
                </a:rPr>
                <a:t>κελύφους 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 </a:t>
              </a:r>
              <a:endParaRPr lang="el-GR" sz="1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7CBD7C-C344-49A4-A2C0-22F1389D3D68}"/>
                </a:ext>
              </a:extLst>
            </p:cNvPr>
            <p:cNvSpPr txBox="1"/>
            <p:nvPr/>
          </p:nvSpPr>
          <p:spPr>
            <a:xfrm>
              <a:off x="9822453" y="1723750"/>
              <a:ext cx="119107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Διήθηση (</a:t>
              </a:r>
              <a:r>
                <a:rPr lang="en-US" sz="1400" b="1" dirty="0"/>
                <a:t>Filtration)</a:t>
              </a:r>
              <a:endParaRPr lang="el-GR" sz="14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468B9C-2302-4CCF-B3EA-238A570D183C}"/>
                </a:ext>
              </a:extLst>
            </p:cNvPr>
            <p:cNvSpPr txBox="1"/>
            <p:nvPr/>
          </p:nvSpPr>
          <p:spPr>
            <a:xfrm>
              <a:off x="9813519" y="1204948"/>
              <a:ext cx="11974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CaCl</a:t>
              </a:r>
              <a:r>
                <a:rPr lang="en-US" sz="1000" baseline="-25000" dirty="0"/>
                <a:t>2</a:t>
              </a:r>
              <a:r>
                <a:rPr lang="en-US" sz="1000" dirty="0"/>
                <a:t>, HCl</a:t>
              </a:r>
              <a:r>
                <a:rPr lang="el-GR" sz="1000" dirty="0"/>
                <a:t>, </a:t>
              </a:r>
              <a:r>
                <a:rPr lang="en-US" sz="1000" dirty="0"/>
                <a:t>H</a:t>
              </a:r>
              <a:r>
                <a:rPr lang="en-US" sz="1000" baseline="-25000" dirty="0"/>
                <a:t>2</a:t>
              </a:r>
              <a:r>
                <a:rPr lang="en-US" sz="1000" dirty="0"/>
                <a:t>O</a:t>
              </a:r>
              <a:endParaRPr lang="el-GR" sz="1000" baseline="-25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D4400C-B4A4-4CDC-9C81-68F9F99B98DB}"/>
                </a:ext>
              </a:extLst>
            </p:cNvPr>
            <p:cNvSpPr txBox="1"/>
            <p:nvPr/>
          </p:nvSpPr>
          <p:spPr>
            <a:xfrm>
              <a:off x="7541568" y="1711050"/>
              <a:ext cx="199266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err="1"/>
                <a:t>Έκπλυση</a:t>
              </a:r>
              <a:r>
                <a:rPr lang="el-GR" sz="1400" b="1" dirty="0"/>
                <a:t> </a:t>
              </a:r>
              <a:endParaRPr lang="en-US" sz="1400" b="1" dirty="0"/>
            </a:p>
            <a:p>
              <a:pPr algn="ctr"/>
              <a:r>
                <a:rPr lang="el-GR" sz="1400" b="1" dirty="0"/>
                <a:t>(</a:t>
              </a:r>
              <a:r>
                <a:rPr lang="en-US" sz="1400" b="1" dirty="0"/>
                <a:t>Solid-Liquid Extraction)</a:t>
              </a:r>
              <a:endParaRPr lang="el-GR" sz="1400" b="1" dirty="0"/>
            </a:p>
          </p:txBody>
        </p:sp>
        <p:cxnSp>
          <p:nvCxnSpPr>
            <p:cNvPr id="24" name="Ευθύγραμμο βέλος σύνδεσης 23">
              <a:extLst>
                <a:ext uri="{FF2B5EF4-FFF2-40B4-BE49-F238E27FC236}">
                  <a16:creationId xmlns:a16="http://schemas.microsoft.com/office/drawing/2014/main" id="{2197F19C-EB42-4D66-BB2D-E49B03D455CE}"/>
                </a:ext>
              </a:extLst>
            </p:cNvPr>
            <p:cNvCxnSpPr>
              <a:cxnSpLocks/>
            </p:cNvCxnSpPr>
            <p:nvPr/>
          </p:nvCxnSpPr>
          <p:spPr>
            <a:xfrm>
              <a:off x="8536622" y="1417868"/>
              <a:ext cx="0" cy="288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380A65-B1B9-46AA-B6F6-3367328B7DE6}"/>
                </a:ext>
              </a:extLst>
            </p:cNvPr>
            <p:cNvSpPr txBox="1"/>
            <p:nvPr/>
          </p:nvSpPr>
          <p:spPr>
            <a:xfrm>
              <a:off x="8478776" y="1386768"/>
              <a:ext cx="60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+ </a:t>
              </a:r>
              <a:r>
                <a:rPr lang="el-GR" sz="1400" dirty="0"/>
                <a:t>Η</a:t>
              </a:r>
              <a:r>
                <a:rPr lang="el-GR" sz="1400" baseline="-25000" dirty="0"/>
                <a:t>2</a:t>
              </a:r>
              <a:r>
                <a:rPr lang="el-GR" sz="1400" dirty="0"/>
                <a:t>Ο</a:t>
              </a:r>
            </a:p>
          </p:txBody>
        </p:sp>
        <p:cxnSp>
          <p:nvCxnSpPr>
            <p:cNvPr id="26" name="Ευθύγραμμο βέλος σύνδεσης 25">
              <a:extLst>
                <a:ext uri="{FF2B5EF4-FFF2-40B4-BE49-F238E27FC236}">
                  <a16:creationId xmlns:a16="http://schemas.microsoft.com/office/drawing/2014/main" id="{AAC78001-B34F-45B6-9E75-8345A906AA2E}"/>
                </a:ext>
              </a:extLst>
            </p:cNvPr>
            <p:cNvCxnSpPr>
              <a:cxnSpLocks/>
            </p:cNvCxnSpPr>
            <p:nvPr/>
          </p:nvCxnSpPr>
          <p:spPr>
            <a:xfrm>
              <a:off x="7279507" y="1985360"/>
              <a:ext cx="277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8559ED-E42D-4F08-9691-29B274E67FAA}"/>
                </a:ext>
              </a:extLst>
            </p:cNvPr>
            <p:cNvSpPr txBox="1"/>
            <p:nvPr/>
          </p:nvSpPr>
          <p:spPr>
            <a:xfrm>
              <a:off x="10944951" y="2506598"/>
              <a:ext cx="6578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 err="1"/>
                <a:t>Χιτίνη</a:t>
              </a:r>
              <a:endParaRPr lang="el-GR" sz="1400" b="1" dirty="0"/>
            </a:p>
          </p:txBody>
        </p:sp>
        <p:cxnSp>
          <p:nvCxnSpPr>
            <p:cNvPr id="30" name="Ευθύγραμμο βέλος σύνδεσης 29">
              <a:extLst>
                <a:ext uri="{FF2B5EF4-FFF2-40B4-BE49-F238E27FC236}">
                  <a16:creationId xmlns:a16="http://schemas.microsoft.com/office/drawing/2014/main" id="{C8725E55-FAF6-425C-B782-222446CB0C68}"/>
                </a:ext>
              </a:extLst>
            </p:cNvPr>
            <p:cNvCxnSpPr>
              <a:cxnSpLocks/>
            </p:cNvCxnSpPr>
            <p:nvPr/>
          </p:nvCxnSpPr>
          <p:spPr>
            <a:xfrm>
              <a:off x="4690033" y="1967785"/>
              <a:ext cx="100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30">
              <a:extLst>
                <a:ext uri="{FF2B5EF4-FFF2-40B4-BE49-F238E27FC236}">
                  <a16:creationId xmlns:a16="http://schemas.microsoft.com/office/drawing/2014/main" id="{0C6F4F3F-8ECB-409D-AF36-3CE89F63E978}"/>
                </a:ext>
              </a:extLst>
            </p:cNvPr>
            <p:cNvCxnSpPr>
              <a:cxnSpLocks/>
            </p:cNvCxnSpPr>
            <p:nvPr/>
          </p:nvCxnSpPr>
          <p:spPr>
            <a:xfrm>
              <a:off x="9534229" y="1971945"/>
              <a:ext cx="277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>
              <a:extLst>
                <a:ext uri="{FF2B5EF4-FFF2-40B4-BE49-F238E27FC236}">
                  <a16:creationId xmlns:a16="http://schemas.microsoft.com/office/drawing/2014/main" id="{595D9A46-78E3-47C9-8112-6A88A60DB205}"/>
                </a:ext>
              </a:extLst>
            </p:cNvPr>
            <p:cNvCxnSpPr>
              <a:cxnSpLocks/>
            </p:cNvCxnSpPr>
            <p:nvPr/>
          </p:nvCxnSpPr>
          <p:spPr>
            <a:xfrm>
              <a:off x="6497233" y="1638373"/>
              <a:ext cx="0" cy="18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B4D861-4FC8-43BE-BD74-AEB2D1BF71EA}"/>
                </a:ext>
              </a:extLst>
            </p:cNvPr>
            <p:cNvSpPr txBox="1"/>
            <p:nvPr/>
          </p:nvSpPr>
          <p:spPr>
            <a:xfrm>
              <a:off x="5364206" y="2530033"/>
              <a:ext cx="51623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/>
                <a:t>Τμήμα Απομάκρυνσης Ανόργανων Αλάτων (</a:t>
              </a:r>
              <a:r>
                <a:rPr lang="en-US" sz="1400" b="1" dirty="0" err="1"/>
                <a:t>Desaltering</a:t>
              </a:r>
              <a:r>
                <a:rPr lang="en-US" sz="1400" b="1" dirty="0"/>
                <a:t>)</a:t>
              </a:r>
              <a:endParaRPr lang="el-GR" sz="1400" b="1" dirty="0"/>
            </a:p>
          </p:txBody>
        </p:sp>
        <p:sp>
          <p:nvSpPr>
            <p:cNvPr id="34" name="Ορθογώνιο 33">
              <a:extLst>
                <a:ext uri="{FF2B5EF4-FFF2-40B4-BE49-F238E27FC236}">
                  <a16:creationId xmlns:a16="http://schemas.microsoft.com/office/drawing/2014/main" id="{4B172092-D5DC-47A0-B646-3B80B5C2538D}"/>
                </a:ext>
              </a:extLst>
            </p:cNvPr>
            <p:cNvSpPr/>
            <p:nvPr/>
          </p:nvSpPr>
          <p:spPr>
            <a:xfrm>
              <a:off x="6353175" y="2962249"/>
              <a:ext cx="5675752" cy="1744031"/>
            </a:xfrm>
            <a:prstGeom prst="rect">
              <a:avLst/>
            </a:prstGeom>
            <a:solidFill>
              <a:srgbClr val="92D05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2DB07D-C4A6-44F7-A5E7-AD46226FB4C7}"/>
                </a:ext>
              </a:extLst>
            </p:cNvPr>
            <p:cNvSpPr txBox="1"/>
            <p:nvPr/>
          </p:nvSpPr>
          <p:spPr>
            <a:xfrm>
              <a:off x="9494923" y="3564495"/>
              <a:ext cx="184398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effectLst/>
                  <a:ea typeface="Calibri" panose="020F0502020204030204" pitchFamily="34" charset="0"/>
                </a:rPr>
                <a:t>Αντίδραση</a:t>
              </a:r>
              <a:r>
                <a:rPr lang="en-US" sz="14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l-GR" sz="1400" b="1" dirty="0">
                  <a:effectLst/>
                  <a:ea typeface="Calibri" panose="020F0502020204030204" pitchFamily="34" charset="0"/>
                </a:rPr>
                <a:t>με </a:t>
              </a:r>
              <a:r>
                <a:rPr lang="en-US" sz="1400" b="1" dirty="0">
                  <a:effectLst/>
                  <a:ea typeface="Calibri" panose="020F0502020204030204" pitchFamily="34" charset="0"/>
                </a:rPr>
                <a:t>NaOH </a:t>
              </a:r>
              <a:r>
                <a:rPr lang="en-US" sz="1400" dirty="0">
                  <a:effectLst/>
                  <a:ea typeface="Calibri" panose="020F0502020204030204" pitchFamily="34" charset="0"/>
                </a:rPr>
                <a:t>(</a:t>
              </a:r>
              <a:r>
                <a:rPr lang="el-GR" sz="1400" dirty="0">
                  <a:effectLst/>
                  <a:ea typeface="Calibri" panose="020F0502020204030204" pitchFamily="34" charset="0"/>
                </a:rPr>
                <a:t>60</a:t>
              </a:r>
              <a:r>
                <a:rPr lang="en-US" sz="1400" baseline="30000" dirty="0" err="1">
                  <a:ea typeface="Calibri" panose="020F0502020204030204" pitchFamily="34" charset="0"/>
                </a:rPr>
                <a:t>o</a:t>
              </a:r>
              <a:r>
                <a:rPr lang="en-US" sz="1400" dirty="0" err="1">
                  <a:effectLst/>
                  <a:ea typeface="Calibri" panose="020F0502020204030204" pitchFamily="34" charset="0"/>
                </a:rPr>
                <a:t>C</a:t>
              </a:r>
              <a:r>
                <a:rPr lang="en-US" sz="1400" dirty="0">
                  <a:effectLst/>
                  <a:ea typeface="Calibri" panose="020F0502020204030204" pitchFamily="34" charset="0"/>
                </a:rPr>
                <a:t>,</a:t>
              </a:r>
              <a:r>
                <a:rPr lang="el-GR" sz="1400" dirty="0">
                  <a:effectLst/>
                  <a:ea typeface="Calibri" panose="020F0502020204030204" pitchFamily="34" charset="0"/>
                </a:rPr>
                <a:t> 2</a:t>
              </a:r>
              <a:r>
                <a:rPr lang="en-US" sz="1400" dirty="0">
                  <a:effectLst/>
                  <a:ea typeface="Calibri" panose="020F0502020204030204" pitchFamily="34" charset="0"/>
                </a:rPr>
                <a:t>h)</a:t>
              </a:r>
              <a:endParaRPr lang="el-GR" sz="1400" dirty="0"/>
            </a:p>
          </p:txBody>
        </p:sp>
        <p:cxnSp>
          <p:nvCxnSpPr>
            <p:cNvPr id="36" name="Ευθύγραμμο βέλος σύνδεσης 35">
              <a:extLst>
                <a:ext uri="{FF2B5EF4-FFF2-40B4-BE49-F238E27FC236}">
                  <a16:creationId xmlns:a16="http://schemas.microsoft.com/office/drawing/2014/main" id="{76AE1669-2856-47F2-A864-B5A444948E16}"/>
                </a:ext>
              </a:extLst>
            </p:cNvPr>
            <p:cNvCxnSpPr>
              <a:cxnSpLocks/>
            </p:cNvCxnSpPr>
            <p:nvPr/>
          </p:nvCxnSpPr>
          <p:spPr>
            <a:xfrm>
              <a:off x="10415490" y="3295769"/>
              <a:ext cx="0" cy="288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11889F-8636-42CF-ABCA-F9B10CA8F4F2}"/>
                </a:ext>
              </a:extLst>
            </p:cNvPr>
            <p:cNvSpPr txBox="1"/>
            <p:nvPr/>
          </p:nvSpPr>
          <p:spPr>
            <a:xfrm>
              <a:off x="8096150" y="3467561"/>
              <a:ext cx="1120063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err="1"/>
                <a:t>Έκπλυση</a:t>
              </a:r>
              <a:r>
                <a:rPr lang="el-GR" sz="1400" b="1" dirty="0"/>
                <a:t> </a:t>
              </a:r>
              <a:endParaRPr lang="en-US" sz="1400" b="1" dirty="0"/>
            </a:p>
            <a:p>
              <a:pPr algn="ctr"/>
              <a:r>
                <a:rPr lang="el-GR" sz="1400" b="1" dirty="0"/>
                <a:t>(</a:t>
              </a:r>
              <a:r>
                <a:rPr lang="en-US" sz="1400" b="1" dirty="0"/>
                <a:t>Solid-Liquid Extraction)</a:t>
              </a:r>
              <a:endParaRPr lang="el-GR" sz="140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DCBCEC-B225-438B-A219-1167D3FED7FE}"/>
                </a:ext>
              </a:extLst>
            </p:cNvPr>
            <p:cNvSpPr txBox="1"/>
            <p:nvPr/>
          </p:nvSpPr>
          <p:spPr>
            <a:xfrm>
              <a:off x="6619102" y="3617783"/>
              <a:ext cx="119107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Διήθηση (</a:t>
              </a:r>
              <a:r>
                <a:rPr lang="en-US" sz="1400" b="1" dirty="0"/>
                <a:t>Filtration)</a:t>
              </a:r>
              <a:endParaRPr lang="el-GR" sz="1400" b="1" dirty="0"/>
            </a:p>
          </p:txBody>
        </p:sp>
        <p:cxnSp>
          <p:nvCxnSpPr>
            <p:cNvPr id="39" name="Ευθύγραμμο βέλος σύνδεσης 38">
              <a:extLst>
                <a:ext uri="{FF2B5EF4-FFF2-40B4-BE49-F238E27FC236}">
                  <a16:creationId xmlns:a16="http://schemas.microsoft.com/office/drawing/2014/main" id="{F74BBABB-8B43-4FFE-AEA2-D199A05A186C}"/>
                </a:ext>
              </a:extLst>
            </p:cNvPr>
            <p:cNvCxnSpPr>
              <a:cxnSpLocks/>
            </p:cNvCxnSpPr>
            <p:nvPr/>
          </p:nvCxnSpPr>
          <p:spPr>
            <a:xfrm>
              <a:off x="8648880" y="3065969"/>
              <a:ext cx="0" cy="43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ύγραμμο βέλος σύνδεσης 39">
              <a:extLst>
                <a:ext uri="{FF2B5EF4-FFF2-40B4-BE49-F238E27FC236}">
                  <a16:creationId xmlns:a16="http://schemas.microsoft.com/office/drawing/2014/main" id="{CA33DBC2-DE50-4104-B668-6F2083BA7368}"/>
                </a:ext>
              </a:extLst>
            </p:cNvPr>
            <p:cNvCxnSpPr>
              <a:cxnSpLocks/>
            </p:cNvCxnSpPr>
            <p:nvPr/>
          </p:nvCxnSpPr>
          <p:spPr>
            <a:xfrm>
              <a:off x="7810218" y="3836606"/>
              <a:ext cx="28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ύγραμμο βέλος σύνδεσης 40">
              <a:extLst>
                <a:ext uri="{FF2B5EF4-FFF2-40B4-BE49-F238E27FC236}">
                  <a16:creationId xmlns:a16="http://schemas.microsoft.com/office/drawing/2014/main" id="{282173AC-9563-4744-BBC8-344CCE0F8349}"/>
                </a:ext>
              </a:extLst>
            </p:cNvPr>
            <p:cNvCxnSpPr>
              <a:cxnSpLocks/>
            </p:cNvCxnSpPr>
            <p:nvPr/>
          </p:nvCxnSpPr>
          <p:spPr>
            <a:xfrm>
              <a:off x="9206041" y="3836606"/>
              <a:ext cx="28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877E426-085C-4A74-AC2F-47B540875ED9}"/>
                </a:ext>
              </a:extLst>
            </p:cNvPr>
            <p:cNvSpPr txBox="1"/>
            <p:nvPr/>
          </p:nvSpPr>
          <p:spPr>
            <a:xfrm>
              <a:off x="8610084" y="3019454"/>
              <a:ext cx="606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+ </a:t>
              </a:r>
              <a:r>
                <a:rPr lang="el-GR" sz="1400" dirty="0"/>
                <a:t>Η</a:t>
              </a:r>
              <a:r>
                <a:rPr lang="el-GR" sz="1400" baseline="-25000" dirty="0"/>
                <a:t>2</a:t>
              </a:r>
              <a:r>
                <a:rPr lang="el-GR" sz="1400" dirty="0"/>
                <a:t>Ο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0CEEAC-77E2-4843-9D6B-535F28EE0754}"/>
                </a:ext>
              </a:extLst>
            </p:cNvPr>
            <p:cNvSpPr txBox="1"/>
            <p:nvPr/>
          </p:nvSpPr>
          <p:spPr>
            <a:xfrm>
              <a:off x="8239304" y="4422866"/>
              <a:ext cx="37548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>
                  <a:effectLst/>
                  <a:ea typeface="Calibri" panose="020F0502020204030204" pitchFamily="34" charset="0"/>
                </a:rPr>
                <a:t>Τμήμα </a:t>
              </a:r>
              <a:r>
                <a:rPr lang="el-GR" sz="1400" b="1" dirty="0" err="1">
                  <a:effectLst/>
                  <a:ea typeface="Calibri" panose="020F0502020204030204" pitchFamily="34" charset="0"/>
                </a:rPr>
                <a:t>Αποπρωτεΐνωσης</a:t>
              </a:r>
              <a:r>
                <a:rPr lang="el-GR" sz="1400" b="1" dirty="0"/>
                <a:t> (</a:t>
              </a:r>
              <a:r>
                <a:rPr lang="en-US" sz="1400" b="1" dirty="0"/>
                <a:t>Deproteination)</a:t>
              </a:r>
              <a:endParaRPr lang="el-GR" sz="1400" b="1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B49D38-7BB0-45DE-A657-F3F53B3A1B01}"/>
                </a:ext>
              </a:extLst>
            </p:cNvPr>
            <p:cNvSpPr txBox="1"/>
            <p:nvPr/>
          </p:nvSpPr>
          <p:spPr>
            <a:xfrm>
              <a:off x="7180446" y="4187336"/>
              <a:ext cx="986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l-GR" sz="1400" dirty="0"/>
                <a:t>Πρωτεΐνες</a:t>
              </a:r>
              <a:r>
                <a:rPr lang="en-US" sz="1400" dirty="0"/>
                <a:t> </a:t>
              </a:r>
            </a:p>
            <a:p>
              <a:pPr algn="just"/>
              <a:r>
                <a:rPr lang="en-US" sz="1400" dirty="0"/>
                <a:t>NaOH, </a:t>
              </a:r>
              <a:r>
                <a:rPr lang="el-GR" sz="1400" dirty="0"/>
                <a:t>Η</a:t>
              </a:r>
              <a:r>
                <a:rPr lang="el-GR" sz="1400" baseline="-25000" dirty="0"/>
                <a:t>2</a:t>
              </a:r>
              <a:r>
                <a:rPr lang="el-GR" sz="1400" dirty="0"/>
                <a:t>Ο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5551479-F228-4ECE-8238-1A1CEDD92F15}"/>
                </a:ext>
              </a:extLst>
            </p:cNvPr>
            <p:cNvSpPr txBox="1"/>
            <p:nvPr/>
          </p:nvSpPr>
          <p:spPr>
            <a:xfrm>
              <a:off x="9401722" y="2953062"/>
              <a:ext cx="200847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/>
                <a:t>5%w/v NaOH</a:t>
              </a:r>
              <a:r>
                <a:rPr lang="el-GR" sz="1000" dirty="0"/>
                <a:t> </a:t>
              </a:r>
            </a:p>
            <a:p>
              <a:pPr algn="ctr"/>
              <a:r>
                <a:rPr lang="el-GR" sz="1000" dirty="0">
                  <a:effectLst/>
                  <a:ea typeface="Calibri" panose="020F0502020204030204" pitchFamily="34" charset="0"/>
                </a:rPr>
                <a:t>8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L </a:t>
              </a:r>
              <a:r>
                <a:rPr lang="el-GR" sz="1000" dirty="0">
                  <a:effectLst/>
                  <a:ea typeface="Calibri" panose="020F0502020204030204" pitchFamily="34" charset="0"/>
                </a:rPr>
                <a:t>δ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/</a:t>
              </a:r>
              <a:r>
                <a:rPr lang="el-GR" sz="1000" dirty="0">
                  <a:effectLst/>
                  <a:ea typeface="Calibri" panose="020F0502020204030204" pitchFamily="34" charset="0"/>
                </a:rPr>
                <a:t>τος 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NaOH</a:t>
              </a:r>
              <a:r>
                <a:rPr lang="el-GR" sz="1000" dirty="0"/>
                <a:t>/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1</a:t>
              </a:r>
              <a:r>
                <a:rPr lang="en-US" sz="1000" dirty="0">
                  <a:ea typeface="Calibri" panose="020F0502020204030204" pitchFamily="34" charset="0"/>
                </a:rPr>
                <a:t>k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g </a:t>
              </a:r>
              <a:r>
                <a:rPr lang="el-GR" sz="1000" dirty="0">
                  <a:effectLst/>
                  <a:ea typeface="Calibri" panose="020F0502020204030204" pitchFamily="34" charset="0"/>
                </a:rPr>
                <a:t>κελύφους 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 </a:t>
              </a:r>
              <a:endParaRPr lang="el-GR" sz="1000" dirty="0"/>
            </a:p>
          </p:txBody>
        </p:sp>
        <p:cxnSp>
          <p:nvCxnSpPr>
            <p:cNvPr id="65" name="Ευθύγραμμο βέλος σύνδεσης 64">
              <a:extLst>
                <a:ext uri="{FF2B5EF4-FFF2-40B4-BE49-F238E27FC236}">
                  <a16:creationId xmlns:a16="http://schemas.microsoft.com/office/drawing/2014/main" id="{E9080384-4546-4257-926D-A906E1E9EF8E}"/>
                </a:ext>
              </a:extLst>
            </p:cNvPr>
            <p:cNvCxnSpPr>
              <a:cxnSpLocks/>
            </p:cNvCxnSpPr>
            <p:nvPr/>
          </p:nvCxnSpPr>
          <p:spPr>
            <a:xfrm>
              <a:off x="10412773" y="1469590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Γραμμή σύνδεσης: Γωνιώδης 69">
              <a:extLst>
                <a:ext uri="{FF2B5EF4-FFF2-40B4-BE49-F238E27FC236}">
                  <a16:creationId xmlns:a16="http://schemas.microsoft.com/office/drawing/2014/main" id="{69778689-86BA-4546-870E-0BEB32F138C3}"/>
                </a:ext>
              </a:extLst>
            </p:cNvPr>
            <p:cNvCxnSpPr>
              <a:cxnSpLocks/>
              <a:endCxn id="35" idx="3"/>
            </p:cNvCxnSpPr>
            <p:nvPr/>
          </p:nvCxnSpPr>
          <p:spPr>
            <a:xfrm rot="16200000" flipH="1">
              <a:off x="10229088" y="2716281"/>
              <a:ext cx="1894260" cy="325388"/>
            </a:xfrm>
            <a:prstGeom prst="bentConnector4">
              <a:avLst>
                <a:gd name="adj1" fmla="val 857"/>
                <a:gd name="adj2" fmla="val 17025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Ευθύγραμμο βέλος σύνδεσης 79">
              <a:extLst>
                <a:ext uri="{FF2B5EF4-FFF2-40B4-BE49-F238E27FC236}">
                  <a16:creationId xmlns:a16="http://schemas.microsoft.com/office/drawing/2014/main" id="{FB80382C-8C65-4EEE-B352-4C49F5196851}"/>
                </a:ext>
              </a:extLst>
            </p:cNvPr>
            <p:cNvCxnSpPr>
              <a:cxnSpLocks/>
            </p:cNvCxnSpPr>
            <p:nvPr/>
          </p:nvCxnSpPr>
          <p:spPr>
            <a:xfrm>
              <a:off x="7214789" y="4119426"/>
              <a:ext cx="1" cy="32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Ορθογώνιο 108">
              <a:extLst>
                <a:ext uri="{FF2B5EF4-FFF2-40B4-BE49-F238E27FC236}">
                  <a16:creationId xmlns:a16="http://schemas.microsoft.com/office/drawing/2014/main" id="{6D6B3C06-E9C4-44B7-BE3C-22D56D877063}"/>
                </a:ext>
              </a:extLst>
            </p:cNvPr>
            <p:cNvSpPr/>
            <p:nvPr/>
          </p:nvSpPr>
          <p:spPr>
            <a:xfrm>
              <a:off x="120156" y="4815109"/>
              <a:ext cx="7709294" cy="16580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82669BC-4E13-4ACE-A3CA-F24DED74698A}"/>
                </a:ext>
              </a:extLst>
            </p:cNvPr>
            <p:cNvSpPr txBox="1"/>
            <p:nvPr/>
          </p:nvSpPr>
          <p:spPr>
            <a:xfrm>
              <a:off x="343036" y="5045325"/>
              <a:ext cx="138162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effectLst/>
                  <a:ea typeface="Calibri" panose="020F0502020204030204" pitchFamily="34" charset="0"/>
                </a:rPr>
                <a:t>Αντίδραση με </a:t>
              </a:r>
              <a:r>
                <a:rPr lang="en-US" sz="1400" b="1" dirty="0">
                  <a:effectLst/>
                  <a:ea typeface="Calibri" panose="020F0502020204030204" pitchFamily="34" charset="0"/>
                </a:rPr>
                <a:t>NaOH</a:t>
              </a:r>
              <a:endParaRPr lang="el-GR" sz="1400" b="1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A97648B-69DD-487E-87DA-C5AC3FE72C94}"/>
                </a:ext>
              </a:extLst>
            </p:cNvPr>
            <p:cNvSpPr txBox="1"/>
            <p:nvPr/>
          </p:nvSpPr>
          <p:spPr>
            <a:xfrm>
              <a:off x="2321220" y="4934296"/>
              <a:ext cx="1120063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err="1"/>
                <a:t>Έκπλυση</a:t>
              </a:r>
              <a:r>
                <a:rPr lang="el-GR" sz="1400" b="1" dirty="0"/>
                <a:t> </a:t>
              </a:r>
              <a:endParaRPr lang="en-US" sz="1400" b="1" dirty="0"/>
            </a:p>
            <a:p>
              <a:pPr algn="ctr"/>
              <a:r>
                <a:rPr lang="el-GR" sz="1400" b="1" dirty="0"/>
                <a:t>(</a:t>
              </a:r>
              <a:r>
                <a:rPr lang="en-US" sz="1400" b="1" dirty="0"/>
                <a:t>Solid-Liquid Extraction)</a:t>
              </a:r>
              <a:endParaRPr lang="el-GR" sz="1400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894E6C2-26E5-4AD7-9128-B4366823D52F}"/>
                </a:ext>
              </a:extLst>
            </p:cNvPr>
            <p:cNvSpPr txBox="1"/>
            <p:nvPr/>
          </p:nvSpPr>
          <p:spPr>
            <a:xfrm>
              <a:off x="4224763" y="5052190"/>
              <a:ext cx="119107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Διήθηση (</a:t>
              </a:r>
              <a:r>
                <a:rPr lang="en-US" sz="1400" b="1" dirty="0"/>
                <a:t>Filtration)</a:t>
              </a:r>
              <a:endParaRPr lang="el-GR" sz="1400" b="1" dirty="0"/>
            </a:p>
          </p:txBody>
        </p:sp>
        <p:cxnSp>
          <p:nvCxnSpPr>
            <p:cNvPr id="113" name="Ευθύγραμμο βέλος σύνδεσης 112">
              <a:extLst>
                <a:ext uri="{FF2B5EF4-FFF2-40B4-BE49-F238E27FC236}">
                  <a16:creationId xmlns:a16="http://schemas.microsoft.com/office/drawing/2014/main" id="{D1008040-560C-4C36-8527-AB9F02358E93}"/>
                </a:ext>
              </a:extLst>
            </p:cNvPr>
            <p:cNvCxnSpPr>
              <a:cxnSpLocks/>
            </p:cNvCxnSpPr>
            <p:nvPr/>
          </p:nvCxnSpPr>
          <p:spPr>
            <a:xfrm>
              <a:off x="3438328" y="5294103"/>
              <a:ext cx="7901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28A22D3-4B0C-4E51-BB23-1345F60DBF71}"/>
                </a:ext>
              </a:extLst>
            </p:cNvPr>
            <p:cNvSpPr txBox="1"/>
            <p:nvPr/>
          </p:nvSpPr>
          <p:spPr>
            <a:xfrm>
              <a:off x="4788833" y="5756115"/>
              <a:ext cx="6174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NaOH</a:t>
              </a:r>
              <a:endParaRPr lang="el-GR" sz="1400" dirty="0"/>
            </a:p>
            <a:p>
              <a:pPr algn="ctr"/>
              <a:r>
                <a:rPr lang="en-US" sz="1400" dirty="0"/>
                <a:t>+ </a:t>
              </a:r>
              <a:r>
                <a:rPr lang="el-GR" sz="1400" dirty="0"/>
                <a:t>Η</a:t>
              </a:r>
              <a:r>
                <a:rPr lang="el-GR" sz="1400" baseline="-25000" dirty="0"/>
                <a:t>2</a:t>
              </a:r>
              <a:r>
                <a:rPr lang="el-GR" sz="1400" dirty="0"/>
                <a:t>Ο</a:t>
              </a:r>
            </a:p>
          </p:txBody>
        </p:sp>
        <p:cxnSp>
          <p:nvCxnSpPr>
            <p:cNvPr id="115" name="Ευθύγραμμο βέλος σύνδεσης 114">
              <a:extLst>
                <a:ext uri="{FF2B5EF4-FFF2-40B4-BE49-F238E27FC236}">
                  <a16:creationId xmlns:a16="http://schemas.microsoft.com/office/drawing/2014/main" id="{36E07993-4246-4D90-9A95-BC38729045F6}"/>
                </a:ext>
              </a:extLst>
            </p:cNvPr>
            <p:cNvCxnSpPr>
              <a:cxnSpLocks/>
            </p:cNvCxnSpPr>
            <p:nvPr/>
          </p:nvCxnSpPr>
          <p:spPr>
            <a:xfrm>
              <a:off x="1721610" y="5292453"/>
              <a:ext cx="576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Ευθύγραμμο βέλος σύνδεσης 115">
              <a:extLst>
                <a:ext uri="{FF2B5EF4-FFF2-40B4-BE49-F238E27FC236}">
                  <a16:creationId xmlns:a16="http://schemas.microsoft.com/office/drawing/2014/main" id="{D6CE25BD-D693-4A54-8BE4-BCB0E07F6CA4}"/>
                </a:ext>
              </a:extLst>
            </p:cNvPr>
            <p:cNvCxnSpPr>
              <a:cxnSpLocks/>
            </p:cNvCxnSpPr>
            <p:nvPr/>
          </p:nvCxnSpPr>
          <p:spPr>
            <a:xfrm>
              <a:off x="4820049" y="5578070"/>
              <a:ext cx="1" cy="71909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Ευθύγραμμο βέλος σύνδεσης 116">
              <a:extLst>
                <a:ext uri="{FF2B5EF4-FFF2-40B4-BE49-F238E27FC236}">
                  <a16:creationId xmlns:a16="http://schemas.microsoft.com/office/drawing/2014/main" id="{E95D45AA-5443-4379-94C9-0B3278B7FFF0}"/>
                </a:ext>
              </a:extLst>
            </p:cNvPr>
            <p:cNvCxnSpPr>
              <a:cxnSpLocks/>
            </p:cNvCxnSpPr>
            <p:nvPr/>
          </p:nvCxnSpPr>
          <p:spPr>
            <a:xfrm>
              <a:off x="1020277" y="5579598"/>
              <a:ext cx="0" cy="72876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75AE31-6791-4EEA-9282-C9008C704D74}"/>
                </a:ext>
              </a:extLst>
            </p:cNvPr>
            <p:cNvSpPr txBox="1"/>
            <p:nvPr/>
          </p:nvSpPr>
          <p:spPr>
            <a:xfrm>
              <a:off x="5424714" y="5043268"/>
              <a:ext cx="10179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 err="1"/>
                <a:t>Χιτ</a:t>
              </a:r>
              <a:r>
                <a:rPr lang="en-US" sz="1400" b="1" dirty="0"/>
                <a:t>o</a:t>
              </a:r>
              <a:r>
                <a:rPr lang="el-GR" sz="1400" b="1" dirty="0" err="1"/>
                <a:t>ζάνη</a:t>
              </a:r>
              <a:endParaRPr lang="el-GR" sz="1400" b="1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7C1541E-2FFA-4A1F-BE5A-70A174945D6B}"/>
                </a:ext>
              </a:extLst>
            </p:cNvPr>
            <p:cNvSpPr txBox="1"/>
            <p:nvPr/>
          </p:nvSpPr>
          <p:spPr>
            <a:xfrm>
              <a:off x="303650" y="6162639"/>
              <a:ext cx="51623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/>
                <a:t>Τμήμα </a:t>
              </a:r>
              <a:r>
                <a:rPr lang="el-GR" sz="1400" b="1" dirty="0" err="1"/>
                <a:t>Αποακετυλίωσης</a:t>
              </a:r>
              <a:r>
                <a:rPr lang="el-GR" sz="1400" b="1" dirty="0"/>
                <a:t> (</a:t>
              </a:r>
              <a:r>
                <a:rPr lang="en-US" sz="1400" b="1" dirty="0"/>
                <a:t>Deacetylation)</a:t>
              </a:r>
              <a:endParaRPr lang="el-GR" sz="1400" b="1" dirty="0"/>
            </a:p>
          </p:txBody>
        </p:sp>
        <p:grpSp>
          <p:nvGrpSpPr>
            <p:cNvPr id="120" name="Ομάδα 119">
              <a:extLst>
                <a:ext uri="{FF2B5EF4-FFF2-40B4-BE49-F238E27FC236}">
                  <a16:creationId xmlns:a16="http://schemas.microsoft.com/office/drawing/2014/main" id="{67BBB7F6-8CE3-477D-99E3-467FDC6C15C9}"/>
                </a:ext>
              </a:extLst>
            </p:cNvPr>
            <p:cNvGrpSpPr/>
            <p:nvPr/>
          </p:nvGrpSpPr>
          <p:grpSpPr>
            <a:xfrm>
              <a:off x="5424714" y="5321528"/>
              <a:ext cx="452240" cy="540202"/>
              <a:chOff x="5802298" y="5593871"/>
              <a:chExt cx="1579847" cy="540202"/>
            </a:xfrm>
          </p:grpSpPr>
          <p:grpSp>
            <p:nvGrpSpPr>
              <p:cNvPr id="121" name="Ομάδα 120">
                <a:extLst>
                  <a:ext uri="{FF2B5EF4-FFF2-40B4-BE49-F238E27FC236}">
                    <a16:creationId xmlns:a16="http://schemas.microsoft.com/office/drawing/2014/main" id="{4E897515-B8AA-481C-9EB2-BFDB4AF0BCE2}"/>
                  </a:ext>
                </a:extLst>
              </p:cNvPr>
              <p:cNvGrpSpPr/>
              <p:nvPr/>
            </p:nvGrpSpPr>
            <p:grpSpPr>
              <a:xfrm>
                <a:off x="5802298" y="5593871"/>
                <a:ext cx="790110" cy="540202"/>
                <a:chOff x="5802298" y="5593871"/>
                <a:chExt cx="790110" cy="540202"/>
              </a:xfrm>
            </p:grpSpPr>
            <p:cxnSp>
              <p:nvCxnSpPr>
                <p:cNvPr id="123" name="Ευθύγραμμο βέλος σύνδεσης 122">
                  <a:extLst>
                    <a:ext uri="{FF2B5EF4-FFF2-40B4-BE49-F238E27FC236}">
                      <a16:creationId xmlns:a16="http://schemas.microsoft.com/office/drawing/2014/main" id="{A22A5663-5294-4515-A9D4-FA21075AEA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02298" y="5593871"/>
                  <a:ext cx="79011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Ευθύγραμμο βέλος σύνδεσης 123">
                  <a:extLst>
                    <a:ext uri="{FF2B5EF4-FFF2-40B4-BE49-F238E27FC236}">
                      <a16:creationId xmlns:a16="http://schemas.microsoft.com/office/drawing/2014/main" id="{6FA987DE-1750-4DD2-AFC3-EA02AFAD68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2034" y="5594073"/>
                  <a:ext cx="0" cy="540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Ευθύγραμμο βέλος σύνδεσης 121">
                <a:extLst>
                  <a:ext uri="{FF2B5EF4-FFF2-40B4-BE49-F238E27FC236}">
                    <a16:creationId xmlns:a16="http://schemas.microsoft.com/office/drawing/2014/main" id="{45E0584A-28A8-4F62-8ED4-B69C24CE5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2036" y="6127276"/>
                <a:ext cx="79010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81F7E64-4620-45B6-8B57-551D4158BC92}"/>
                </a:ext>
              </a:extLst>
            </p:cNvPr>
            <p:cNvSpPr txBox="1"/>
            <p:nvPr/>
          </p:nvSpPr>
          <p:spPr>
            <a:xfrm>
              <a:off x="5877741" y="5600120"/>
              <a:ext cx="161093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Ξήρανση </a:t>
              </a:r>
              <a:r>
                <a:rPr lang="en-US" sz="1400" b="1" dirty="0">
                  <a:effectLst/>
                  <a:ea typeface="Calibri" panose="020F0502020204030204" pitchFamily="34" charset="0"/>
                </a:rPr>
                <a:t>(</a:t>
              </a:r>
              <a:r>
                <a:rPr lang="el-GR" sz="1400" b="1" dirty="0">
                  <a:effectLst/>
                  <a:ea typeface="Calibri" panose="020F0502020204030204" pitchFamily="34" charset="0"/>
                </a:rPr>
                <a:t>60</a:t>
              </a:r>
              <a:r>
                <a:rPr lang="en-US" sz="1400" b="1" baseline="30000" dirty="0" err="1">
                  <a:ea typeface="Calibri" panose="020F0502020204030204" pitchFamily="34" charset="0"/>
                </a:rPr>
                <a:t>o</a:t>
              </a:r>
              <a:r>
                <a:rPr lang="en-US" sz="1400" b="1" dirty="0" err="1">
                  <a:effectLst/>
                  <a:ea typeface="Calibri" panose="020F0502020204030204" pitchFamily="34" charset="0"/>
                </a:rPr>
                <a:t>C</a:t>
              </a:r>
              <a:r>
                <a:rPr lang="en-US" sz="1400" b="1" dirty="0">
                  <a:effectLst/>
                  <a:ea typeface="Calibri" panose="020F0502020204030204" pitchFamily="34" charset="0"/>
                </a:rPr>
                <a:t>,</a:t>
              </a:r>
              <a:r>
                <a:rPr lang="el-GR" sz="1400" b="1" dirty="0">
                  <a:effectLst/>
                  <a:ea typeface="Calibri" panose="020F0502020204030204" pitchFamily="34" charset="0"/>
                </a:rPr>
                <a:t> 2</a:t>
              </a:r>
              <a:r>
                <a:rPr lang="en-US" sz="1400" b="1" dirty="0">
                  <a:effectLst/>
                  <a:ea typeface="Calibri" panose="020F0502020204030204" pitchFamily="34" charset="0"/>
                </a:rPr>
                <a:t>h)</a:t>
              </a:r>
              <a:endParaRPr lang="el-GR" sz="1400" b="1" dirty="0">
                <a:effectLst/>
                <a:ea typeface="Calibri" panose="020F0502020204030204" pitchFamily="34" charset="0"/>
              </a:endParaRPr>
            </a:p>
            <a:p>
              <a:pPr algn="ctr"/>
              <a:r>
                <a:rPr lang="el-GR" sz="1400" b="1" dirty="0"/>
                <a:t>(</a:t>
              </a:r>
              <a:r>
                <a:rPr lang="en-US" sz="1400" b="1" dirty="0"/>
                <a:t>Drying)</a:t>
              </a:r>
              <a:endParaRPr lang="el-GR" sz="1400" b="1" dirty="0"/>
            </a:p>
          </p:txBody>
        </p:sp>
        <p:cxnSp>
          <p:nvCxnSpPr>
            <p:cNvPr id="126" name="Ευθύγραμμο βέλος σύνδεσης 125">
              <a:extLst>
                <a:ext uri="{FF2B5EF4-FFF2-40B4-BE49-F238E27FC236}">
                  <a16:creationId xmlns:a16="http://schemas.microsoft.com/office/drawing/2014/main" id="{61AAE933-A7F2-4F27-9491-C824C63198E8}"/>
                </a:ext>
              </a:extLst>
            </p:cNvPr>
            <p:cNvCxnSpPr>
              <a:cxnSpLocks/>
            </p:cNvCxnSpPr>
            <p:nvPr/>
          </p:nvCxnSpPr>
          <p:spPr>
            <a:xfrm>
              <a:off x="7485608" y="5852852"/>
              <a:ext cx="7901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9FF1DFF-6AD0-42B2-AE6E-AFD4641FC0C9}"/>
                </a:ext>
              </a:extLst>
            </p:cNvPr>
            <p:cNvSpPr txBox="1"/>
            <p:nvPr/>
          </p:nvSpPr>
          <p:spPr>
            <a:xfrm>
              <a:off x="8085722" y="5600120"/>
              <a:ext cx="11123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/>
                <a:t>Ξηρή </a:t>
              </a:r>
              <a:r>
                <a:rPr lang="el-GR" sz="1400" b="1" dirty="0" err="1"/>
                <a:t>Χιτ</a:t>
              </a:r>
              <a:r>
                <a:rPr lang="en-US" sz="1400" b="1" dirty="0"/>
                <a:t>o</a:t>
              </a:r>
              <a:r>
                <a:rPr lang="el-GR" sz="1400" b="1" dirty="0" err="1"/>
                <a:t>ζάνη</a:t>
              </a:r>
              <a:endParaRPr lang="el-GR" sz="1400" b="1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D8A52D6-1750-4EF2-A832-705C4C6A848F}"/>
                </a:ext>
              </a:extLst>
            </p:cNvPr>
            <p:cNvSpPr txBox="1"/>
            <p:nvPr/>
          </p:nvSpPr>
          <p:spPr>
            <a:xfrm>
              <a:off x="1010225" y="5727272"/>
              <a:ext cx="15646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/>
                <a:t>5</a:t>
              </a:r>
              <a:r>
                <a:rPr lang="el-GR" sz="1000" dirty="0"/>
                <a:t>0</a:t>
              </a:r>
              <a:r>
                <a:rPr lang="en-US" sz="1000" dirty="0"/>
                <a:t>%w/v NaOH</a:t>
              </a:r>
              <a:r>
                <a:rPr lang="el-GR" sz="1000" dirty="0"/>
                <a:t> </a:t>
              </a:r>
            </a:p>
            <a:p>
              <a:pPr algn="ctr"/>
              <a:r>
                <a:rPr lang="el-GR" sz="1000" dirty="0"/>
                <a:t>5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L </a:t>
              </a:r>
              <a:r>
                <a:rPr lang="el-GR" sz="1000" dirty="0">
                  <a:effectLst/>
                  <a:ea typeface="Calibri" panose="020F0502020204030204" pitchFamily="34" charset="0"/>
                </a:rPr>
                <a:t>δ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/</a:t>
              </a:r>
              <a:r>
                <a:rPr lang="el-GR" sz="1000" dirty="0">
                  <a:effectLst/>
                  <a:ea typeface="Calibri" panose="020F0502020204030204" pitchFamily="34" charset="0"/>
                </a:rPr>
                <a:t>τος 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NaOH</a:t>
              </a:r>
              <a:r>
                <a:rPr lang="el-GR" sz="1000" dirty="0"/>
                <a:t>/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1kg </a:t>
              </a:r>
              <a:r>
                <a:rPr lang="el-GR" sz="1000" dirty="0" err="1">
                  <a:effectLst/>
                  <a:ea typeface="Calibri" panose="020F0502020204030204" pitchFamily="34" charset="0"/>
                </a:rPr>
                <a:t>χιτίνης</a:t>
              </a:r>
              <a:r>
                <a:rPr lang="el-GR" sz="1000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1000" dirty="0">
                  <a:effectLst/>
                  <a:ea typeface="Calibri" panose="020F0502020204030204" pitchFamily="34" charset="0"/>
                </a:rPr>
                <a:t> </a:t>
              </a:r>
              <a:endParaRPr lang="el-GR" sz="1000" dirty="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0A95010-3663-4F6B-BF93-DC6B5B9F4481}"/>
                </a:ext>
              </a:extLst>
            </p:cNvPr>
            <p:cNvSpPr txBox="1"/>
            <p:nvPr/>
          </p:nvSpPr>
          <p:spPr>
            <a:xfrm>
              <a:off x="5171327" y="30139"/>
              <a:ext cx="68641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Διάγραμμα Διεργασιών</a:t>
              </a:r>
              <a:r>
                <a:rPr lang="en-GB" sz="2800" dirty="0"/>
                <a:t> </a:t>
              </a:r>
              <a:r>
                <a:rPr lang="el-GR" sz="2800" dirty="0"/>
                <a:t>Μονάδας</a:t>
              </a:r>
              <a:r>
                <a:rPr lang="en-US" sz="2800" dirty="0"/>
                <a:t> </a:t>
              </a:r>
              <a:r>
                <a:rPr lang="el-GR" sz="2800" dirty="0"/>
                <a:t>Παραγωγής </a:t>
              </a:r>
              <a:r>
                <a:rPr lang="el-GR" sz="2800" dirty="0" err="1"/>
                <a:t>Χιτοζάνης</a:t>
              </a:r>
              <a:r>
                <a:rPr lang="el-GR" sz="2800" dirty="0"/>
                <a:t> από Κελύφη Μπλε Καβουριών</a:t>
              </a:r>
            </a:p>
          </p:txBody>
        </p:sp>
        <p:sp>
          <p:nvSpPr>
            <p:cNvPr id="138" name="Ορθογώνιο 137">
              <a:extLst>
                <a:ext uri="{FF2B5EF4-FFF2-40B4-BE49-F238E27FC236}">
                  <a16:creationId xmlns:a16="http://schemas.microsoft.com/office/drawing/2014/main" id="{E14C788A-AE81-413B-AE65-D621F01EB1D4}"/>
                </a:ext>
              </a:extLst>
            </p:cNvPr>
            <p:cNvSpPr/>
            <p:nvPr/>
          </p:nvSpPr>
          <p:spPr>
            <a:xfrm>
              <a:off x="137462" y="2961547"/>
              <a:ext cx="6005589" cy="177421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D082FBE-66F8-445B-B77F-C45C4AE7E46E}"/>
                </a:ext>
              </a:extLst>
            </p:cNvPr>
            <p:cNvSpPr txBox="1"/>
            <p:nvPr/>
          </p:nvSpPr>
          <p:spPr>
            <a:xfrm>
              <a:off x="3935115" y="3341998"/>
              <a:ext cx="206241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Εκχύλιση Στερεού-Υγρού</a:t>
              </a:r>
              <a:r>
                <a:rPr lang="en-US" sz="1400" b="1" dirty="0"/>
                <a:t> </a:t>
              </a:r>
              <a:endParaRPr lang="el-GR" sz="1400" b="1" dirty="0"/>
            </a:p>
            <a:p>
              <a:pPr algn="ctr"/>
              <a:r>
                <a:rPr lang="el-GR" sz="1400" b="1" dirty="0"/>
                <a:t>(</a:t>
              </a:r>
              <a:r>
                <a:rPr lang="en-US" sz="1400" b="1" dirty="0"/>
                <a:t>Solid</a:t>
              </a:r>
              <a:r>
                <a:rPr lang="el-GR" sz="1400" b="1" dirty="0"/>
                <a:t>-</a:t>
              </a:r>
              <a:r>
                <a:rPr lang="en-US" sz="1400" b="1" dirty="0"/>
                <a:t>Liquid Extraction</a:t>
              </a:r>
              <a:r>
                <a:rPr lang="el-GR" sz="1400" b="1" dirty="0"/>
                <a:t>)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D4ED4CC-2426-4A0B-A56C-31E85A672248}"/>
                </a:ext>
              </a:extLst>
            </p:cNvPr>
            <p:cNvSpPr txBox="1"/>
            <p:nvPr/>
          </p:nvSpPr>
          <p:spPr>
            <a:xfrm>
              <a:off x="4850524" y="2943049"/>
              <a:ext cx="1140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/>
                <a:t>+ </a:t>
              </a:r>
              <a:r>
                <a:rPr lang="en-US" sz="1400" dirty="0"/>
                <a:t>CH</a:t>
              </a:r>
              <a:r>
                <a:rPr lang="en-US" sz="1400" baseline="-25000" dirty="0"/>
                <a:t>3</a:t>
              </a:r>
              <a:r>
                <a:rPr lang="en-US" sz="1400" dirty="0"/>
                <a:t>COCH</a:t>
              </a:r>
              <a:r>
                <a:rPr lang="en-US" sz="1400" baseline="-25000" dirty="0"/>
                <a:t>3</a:t>
              </a:r>
              <a:endParaRPr lang="el-GR" sz="1400" baseline="-25000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6F9BCCE-21A0-4D23-BF11-92B902DCF511}"/>
                </a:ext>
              </a:extLst>
            </p:cNvPr>
            <p:cNvSpPr txBox="1"/>
            <p:nvPr/>
          </p:nvSpPr>
          <p:spPr>
            <a:xfrm>
              <a:off x="261288" y="3341998"/>
              <a:ext cx="1043638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Διήθηση (</a:t>
              </a:r>
              <a:r>
                <a:rPr lang="en-US" sz="1400" b="1" dirty="0"/>
                <a:t>Filtration)</a:t>
              </a:r>
              <a:endParaRPr lang="el-GR" sz="1400" b="1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4FFADE9-5A10-46AF-B577-E4097712366A}"/>
                </a:ext>
              </a:extLst>
            </p:cNvPr>
            <p:cNvSpPr txBox="1"/>
            <p:nvPr/>
          </p:nvSpPr>
          <p:spPr>
            <a:xfrm>
              <a:off x="842565" y="2992300"/>
              <a:ext cx="38314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/>
                <a:t>Τμήμα Αποχρωματισμού (</a:t>
              </a:r>
              <a:r>
                <a:rPr lang="en-US" sz="1400" b="1" dirty="0" err="1"/>
                <a:t>Decoloration</a:t>
              </a:r>
              <a:r>
                <a:rPr lang="en-US" sz="1400" b="1" dirty="0"/>
                <a:t>)</a:t>
              </a:r>
              <a:endParaRPr lang="el-GR" sz="1400" b="1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0F94425-F770-494A-9869-CCEBF7AFC12D}"/>
                </a:ext>
              </a:extLst>
            </p:cNvPr>
            <p:cNvSpPr txBox="1"/>
            <p:nvPr/>
          </p:nvSpPr>
          <p:spPr>
            <a:xfrm>
              <a:off x="1994805" y="4085756"/>
              <a:ext cx="106087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Λεύκανση</a:t>
              </a:r>
            </a:p>
            <a:p>
              <a:pPr algn="ctr"/>
              <a:r>
                <a:rPr lang="el-GR" sz="1400" b="1" dirty="0"/>
                <a:t>(</a:t>
              </a:r>
              <a:r>
                <a:rPr lang="en-US" sz="1400" b="1" dirty="0"/>
                <a:t>Bleaching)</a:t>
              </a:r>
              <a:endParaRPr lang="el-GR" sz="1400" b="1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81AE3C2-8247-4E35-90BB-DFB34543BB86}"/>
                </a:ext>
              </a:extLst>
            </p:cNvPr>
            <p:cNvSpPr txBox="1"/>
            <p:nvPr/>
          </p:nvSpPr>
          <p:spPr>
            <a:xfrm>
              <a:off x="4473637" y="4085756"/>
              <a:ext cx="99139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Διήθηση (</a:t>
              </a:r>
              <a:r>
                <a:rPr lang="en-US" sz="1400" b="1" dirty="0"/>
                <a:t>Filtration)</a:t>
              </a:r>
              <a:endParaRPr lang="el-GR" sz="1400" b="1" dirty="0"/>
            </a:p>
          </p:txBody>
        </p:sp>
        <p:cxnSp>
          <p:nvCxnSpPr>
            <p:cNvPr id="145" name="Ευθύγραμμο βέλος σύνδεσης 144">
              <a:extLst>
                <a:ext uri="{FF2B5EF4-FFF2-40B4-BE49-F238E27FC236}">
                  <a16:creationId xmlns:a16="http://schemas.microsoft.com/office/drawing/2014/main" id="{06035F58-DB59-4CF4-A280-2997C6892124}"/>
                </a:ext>
              </a:extLst>
            </p:cNvPr>
            <p:cNvCxnSpPr>
              <a:cxnSpLocks/>
            </p:cNvCxnSpPr>
            <p:nvPr/>
          </p:nvCxnSpPr>
          <p:spPr>
            <a:xfrm>
              <a:off x="4965524" y="3862401"/>
              <a:ext cx="0" cy="21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534B1AC-DE27-4A47-951F-1E28B85C094B}"/>
                </a:ext>
              </a:extLst>
            </p:cNvPr>
            <p:cNvSpPr txBox="1"/>
            <p:nvPr/>
          </p:nvSpPr>
          <p:spPr>
            <a:xfrm>
              <a:off x="3341451" y="4085756"/>
              <a:ext cx="85722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/>
                <a:t>Ξήρανση</a:t>
              </a:r>
            </a:p>
            <a:p>
              <a:pPr algn="ctr"/>
              <a:r>
                <a:rPr lang="el-GR" sz="1400" b="1" dirty="0"/>
                <a:t>(</a:t>
              </a:r>
              <a:r>
                <a:rPr lang="en-US" sz="1400" b="1" dirty="0"/>
                <a:t>Drying)</a:t>
              </a:r>
              <a:endParaRPr lang="el-GR" sz="1400" b="1" dirty="0"/>
            </a:p>
          </p:txBody>
        </p:sp>
        <p:cxnSp>
          <p:nvCxnSpPr>
            <p:cNvPr id="147" name="Ευθύγραμμο βέλος σύνδεσης 146">
              <a:extLst>
                <a:ext uri="{FF2B5EF4-FFF2-40B4-BE49-F238E27FC236}">
                  <a16:creationId xmlns:a16="http://schemas.microsoft.com/office/drawing/2014/main" id="{07DBEFA9-C667-43DC-BE5F-1780550F7457}"/>
                </a:ext>
              </a:extLst>
            </p:cNvPr>
            <p:cNvCxnSpPr>
              <a:cxnSpLocks/>
            </p:cNvCxnSpPr>
            <p:nvPr/>
          </p:nvCxnSpPr>
          <p:spPr>
            <a:xfrm>
              <a:off x="4189837" y="4342325"/>
              <a:ext cx="28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Ευθύγραμμο βέλος σύνδεσης 147">
              <a:extLst>
                <a:ext uri="{FF2B5EF4-FFF2-40B4-BE49-F238E27FC236}">
                  <a16:creationId xmlns:a16="http://schemas.microsoft.com/office/drawing/2014/main" id="{8EB82EA0-0264-4057-9973-2EBD2321F963}"/>
                </a:ext>
              </a:extLst>
            </p:cNvPr>
            <p:cNvCxnSpPr>
              <a:cxnSpLocks/>
            </p:cNvCxnSpPr>
            <p:nvPr/>
          </p:nvCxnSpPr>
          <p:spPr>
            <a:xfrm>
              <a:off x="3053586" y="4342393"/>
              <a:ext cx="28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58A3421-6B8B-4D14-A6CF-8F0C621C5FD7}"/>
                </a:ext>
              </a:extLst>
            </p:cNvPr>
            <p:cNvSpPr txBox="1"/>
            <p:nvPr/>
          </p:nvSpPr>
          <p:spPr>
            <a:xfrm>
              <a:off x="190790" y="2961547"/>
              <a:ext cx="83630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000" dirty="0"/>
                <a:t>Χρωστικές</a:t>
              </a:r>
            </a:p>
            <a:p>
              <a:r>
                <a:rPr lang="en-US" sz="1000" dirty="0"/>
                <a:t>NaOCl</a:t>
              </a:r>
              <a:r>
                <a:rPr lang="el-GR" sz="1000" dirty="0"/>
                <a:t>, </a:t>
              </a:r>
              <a:r>
                <a:rPr lang="en-US" sz="1000" dirty="0"/>
                <a:t>H</a:t>
              </a:r>
              <a:r>
                <a:rPr lang="en-US" sz="1000" baseline="-25000" dirty="0"/>
                <a:t>2</a:t>
              </a:r>
              <a:r>
                <a:rPr lang="en-US" sz="1000" dirty="0"/>
                <a:t>O</a:t>
              </a:r>
              <a:endParaRPr lang="el-GR" sz="1000" dirty="0"/>
            </a:p>
          </p:txBody>
        </p:sp>
        <p:cxnSp>
          <p:nvCxnSpPr>
            <p:cNvPr id="150" name="Ευθύγραμμο βέλος σύνδεσης 149">
              <a:extLst>
                <a:ext uri="{FF2B5EF4-FFF2-40B4-BE49-F238E27FC236}">
                  <a16:creationId xmlns:a16="http://schemas.microsoft.com/office/drawing/2014/main" id="{4D4A70A7-B9DD-41B4-98DA-9E10B11FBF06}"/>
                </a:ext>
              </a:extLst>
            </p:cNvPr>
            <p:cNvCxnSpPr>
              <a:cxnSpLocks/>
            </p:cNvCxnSpPr>
            <p:nvPr/>
          </p:nvCxnSpPr>
          <p:spPr>
            <a:xfrm>
              <a:off x="5476331" y="4341406"/>
              <a:ext cx="64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CB775EE-DAF4-4C32-87C9-3ADA6452D912}"/>
                </a:ext>
              </a:extLst>
            </p:cNvPr>
            <p:cNvSpPr txBox="1"/>
            <p:nvPr/>
          </p:nvSpPr>
          <p:spPr>
            <a:xfrm>
              <a:off x="1501839" y="3343464"/>
              <a:ext cx="205506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err="1"/>
                <a:t>Έκπλυση</a:t>
              </a:r>
              <a:endParaRPr lang="el-GR" sz="1400" b="1" dirty="0"/>
            </a:p>
            <a:p>
              <a:pPr algn="ctr"/>
              <a:r>
                <a:rPr lang="el-GR" sz="1400" b="1" dirty="0"/>
                <a:t>(</a:t>
              </a:r>
              <a:r>
                <a:rPr lang="en-US" sz="1400" b="1" dirty="0"/>
                <a:t>Solid</a:t>
              </a:r>
              <a:r>
                <a:rPr lang="el-GR" sz="1400" b="1" dirty="0"/>
                <a:t>-</a:t>
              </a:r>
              <a:r>
                <a:rPr lang="en-US" sz="1400" b="1" dirty="0"/>
                <a:t>Liquid Extraction</a:t>
              </a:r>
              <a:r>
                <a:rPr lang="el-GR" sz="1400" b="1" dirty="0"/>
                <a:t>)</a:t>
              </a:r>
            </a:p>
          </p:txBody>
        </p:sp>
        <p:cxnSp>
          <p:nvCxnSpPr>
            <p:cNvPr id="152" name="Ευθύγραμμο βέλος σύνδεσης 151">
              <a:extLst>
                <a:ext uri="{FF2B5EF4-FFF2-40B4-BE49-F238E27FC236}">
                  <a16:creationId xmlns:a16="http://schemas.microsoft.com/office/drawing/2014/main" id="{4ECB9CE6-3BA9-4BE7-B00A-F077C4E21992}"/>
                </a:ext>
              </a:extLst>
            </p:cNvPr>
            <p:cNvCxnSpPr>
              <a:cxnSpLocks/>
            </p:cNvCxnSpPr>
            <p:nvPr/>
          </p:nvCxnSpPr>
          <p:spPr>
            <a:xfrm>
              <a:off x="2526082" y="3856555"/>
              <a:ext cx="0" cy="21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Ευθύγραμμο βέλος σύνδεσης 152">
              <a:extLst>
                <a:ext uri="{FF2B5EF4-FFF2-40B4-BE49-F238E27FC236}">
                  <a16:creationId xmlns:a16="http://schemas.microsoft.com/office/drawing/2014/main" id="{BDB7C23B-FE74-46AB-8AD6-399E92BC7759}"/>
                </a:ext>
              </a:extLst>
            </p:cNvPr>
            <p:cNvCxnSpPr>
              <a:cxnSpLocks/>
            </p:cNvCxnSpPr>
            <p:nvPr/>
          </p:nvCxnSpPr>
          <p:spPr>
            <a:xfrm>
              <a:off x="4963708" y="3152848"/>
              <a:ext cx="0" cy="18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Ευθύγραμμο βέλος σύνδεσης 153">
              <a:extLst>
                <a:ext uri="{FF2B5EF4-FFF2-40B4-BE49-F238E27FC236}">
                  <a16:creationId xmlns:a16="http://schemas.microsoft.com/office/drawing/2014/main" id="{4612B5B2-3422-4E81-B76C-DD8567B12CA8}"/>
                </a:ext>
              </a:extLst>
            </p:cNvPr>
            <p:cNvCxnSpPr>
              <a:cxnSpLocks/>
            </p:cNvCxnSpPr>
            <p:nvPr/>
          </p:nvCxnSpPr>
          <p:spPr>
            <a:xfrm>
              <a:off x="1291461" y="3608968"/>
              <a:ext cx="216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Ευθύγραμμο βέλος σύνδεσης 154">
              <a:extLst>
                <a:ext uri="{FF2B5EF4-FFF2-40B4-BE49-F238E27FC236}">
                  <a16:creationId xmlns:a16="http://schemas.microsoft.com/office/drawing/2014/main" id="{2AB4CA72-0532-4FBB-8DA3-EC4D7EE69600}"/>
                </a:ext>
              </a:extLst>
            </p:cNvPr>
            <p:cNvCxnSpPr>
              <a:cxnSpLocks/>
            </p:cNvCxnSpPr>
            <p:nvPr/>
          </p:nvCxnSpPr>
          <p:spPr>
            <a:xfrm>
              <a:off x="925873" y="3090373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4931AF4-E288-4776-822C-B57BEEB12451}"/>
                </a:ext>
              </a:extLst>
            </p:cNvPr>
            <p:cNvSpPr txBox="1"/>
            <p:nvPr/>
          </p:nvSpPr>
          <p:spPr>
            <a:xfrm>
              <a:off x="5322158" y="4146287"/>
              <a:ext cx="907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dirty="0"/>
                <a:t>Χρωστικές</a:t>
              </a:r>
            </a:p>
            <a:p>
              <a:pPr algn="ctr"/>
              <a:r>
                <a:rPr lang="en-US" sz="1000" dirty="0"/>
                <a:t>CH</a:t>
              </a:r>
              <a:r>
                <a:rPr lang="en-US" sz="1000" baseline="-25000" dirty="0"/>
                <a:t>3</a:t>
              </a:r>
              <a:r>
                <a:rPr lang="en-US" sz="1000" dirty="0"/>
                <a:t>COCH</a:t>
              </a:r>
              <a:r>
                <a:rPr lang="en-US" sz="1000" baseline="-25000" dirty="0"/>
                <a:t>3</a:t>
              </a:r>
              <a:endParaRPr lang="el-GR" sz="1000" baseline="-25000" dirty="0"/>
            </a:p>
          </p:txBody>
        </p:sp>
        <p:cxnSp>
          <p:nvCxnSpPr>
            <p:cNvPr id="82" name="Γραμμή σύνδεσης: Γωνιώδης 81">
              <a:extLst>
                <a:ext uri="{FF2B5EF4-FFF2-40B4-BE49-F238E27FC236}">
                  <a16:creationId xmlns:a16="http://schemas.microsoft.com/office/drawing/2014/main" id="{54D86C0E-A02C-4963-9AAC-C8C0464496D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97526" y="3597719"/>
              <a:ext cx="621577" cy="275785"/>
            </a:xfrm>
            <a:prstGeom prst="bentConnector3">
              <a:avLst>
                <a:gd name="adj1" fmla="val 5766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Γραμμή σύνδεσης: Γωνιώδης 159">
              <a:extLst>
                <a:ext uri="{FF2B5EF4-FFF2-40B4-BE49-F238E27FC236}">
                  <a16:creationId xmlns:a16="http://schemas.microsoft.com/office/drawing/2014/main" id="{01112776-3705-487A-B7CA-829DD344F933}"/>
                </a:ext>
              </a:extLst>
            </p:cNvPr>
            <p:cNvCxnSpPr>
              <a:endCxn id="110" idx="0"/>
            </p:cNvCxnSpPr>
            <p:nvPr/>
          </p:nvCxnSpPr>
          <p:spPr>
            <a:xfrm rot="16200000" flipH="1">
              <a:off x="325513" y="4336987"/>
              <a:ext cx="1165932" cy="25074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EC23567-F7CB-4699-9234-71CEA876CD09}"/>
                </a:ext>
              </a:extLst>
            </p:cNvPr>
            <p:cNvSpPr txBox="1"/>
            <p:nvPr/>
          </p:nvSpPr>
          <p:spPr>
            <a:xfrm>
              <a:off x="1231107" y="4038284"/>
              <a:ext cx="10309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/>
                <a:t> + </a:t>
              </a:r>
              <a:r>
                <a:rPr lang="en-US" sz="1400" dirty="0"/>
                <a:t>NaOCl</a:t>
              </a:r>
              <a:endParaRPr lang="el-GR" sz="1400" dirty="0"/>
            </a:p>
          </p:txBody>
        </p:sp>
        <p:cxnSp>
          <p:nvCxnSpPr>
            <p:cNvPr id="68" name="Ευθύγραμμο βέλος σύνδεσης 67">
              <a:extLst>
                <a:ext uri="{FF2B5EF4-FFF2-40B4-BE49-F238E27FC236}">
                  <a16:creationId xmlns:a16="http://schemas.microsoft.com/office/drawing/2014/main" id="{7E30BF18-5E27-49BB-A410-D9A0E51F5086}"/>
                </a:ext>
              </a:extLst>
            </p:cNvPr>
            <p:cNvCxnSpPr>
              <a:cxnSpLocks/>
            </p:cNvCxnSpPr>
            <p:nvPr/>
          </p:nvCxnSpPr>
          <p:spPr>
            <a:xfrm>
              <a:off x="1485074" y="4344466"/>
              <a:ext cx="50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Ευθύγραμμο βέλος σύνδεσης 90">
            <a:extLst>
              <a:ext uri="{FF2B5EF4-FFF2-40B4-BE49-F238E27FC236}">
                <a16:creationId xmlns:a16="http://schemas.microsoft.com/office/drawing/2014/main" id="{8914E7E8-6000-4E75-BC93-7786074F3761}"/>
              </a:ext>
            </a:extLst>
          </p:cNvPr>
          <p:cNvCxnSpPr>
            <a:cxnSpLocks/>
          </p:cNvCxnSpPr>
          <p:nvPr/>
        </p:nvCxnSpPr>
        <p:spPr>
          <a:xfrm>
            <a:off x="3561595" y="3607671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61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11838C-C9E3-4751-B768-B874AC60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021" y="365125"/>
            <a:ext cx="12263021" cy="1325563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latin typeface="+mn-lt"/>
              </a:rPr>
              <a:t>Μονάδα Παραγωγής </a:t>
            </a:r>
            <a:r>
              <a:rPr lang="el-GR" sz="3200" b="1" dirty="0" err="1">
                <a:latin typeface="+mn-lt"/>
              </a:rPr>
              <a:t>Χιτοζάνης</a:t>
            </a:r>
            <a:r>
              <a:rPr lang="el-GR" sz="3200" b="1" dirty="0">
                <a:latin typeface="+mn-lt"/>
              </a:rPr>
              <a:t> από Απόβλητα Μπλε Καβουριού</a:t>
            </a:r>
            <a:br>
              <a:rPr lang="el-GR" sz="3200" b="1" dirty="0">
                <a:latin typeface="+mn-lt"/>
              </a:rPr>
            </a:br>
            <a:r>
              <a:rPr lang="el-GR" sz="3200" dirty="0">
                <a:latin typeface="+mn-lt"/>
              </a:rPr>
              <a:t>Απόδοση Διεργασιών – Κατανάλωση Αντιδραστηρίων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4FCA5006-A4FF-4645-9512-D1DBC630A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03108"/>
              </p:ext>
            </p:extLst>
          </p:nvPr>
        </p:nvGraphicFramePr>
        <p:xfrm>
          <a:off x="637712" y="2926466"/>
          <a:ext cx="10916573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802">
                  <a:extLst>
                    <a:ext uri="{9D8B030D-6E8A-4147-A177-3AD203B41FA5}">
                      <a16:colId xmlns:a16="http://schemas.microsoft.com/office/drawing/2014/main" val="1341274492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val="2360749819"/>
                    </a:ext>
                  </a:extLst>
                </a:gridCol>
                <a:gridCol w="2391934">
                  <a:extLst>
                    <a:ext uri="{9D8B030D-6E8A-4147-A177-3AD203B41FA5}">
                      <a16:colId xmlns:a16="http://schemas.microsoft.com/office/drawing/2014/main" val="3258575678"/>
                    </a:ext>
                  </a:extLst>
                </a:gridCol>
                <a:gridCol w="5392342">
                  <a:extLst>
                    <a:ext uri="{9D8B030D-6E8A-4147-A177-3AD203B41FA5}">
                      <a16:colId xmlns:a16="http://schemas.microsoft.com/office/drawing/2014/main" val="7436787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Διεργασία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Απόδοση (%)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Λαμβανόμενη Μάζα </a:t>
                      </a:r>
                      <a:r>
                        <a:rPr lang="en-US" sz="1600">
                          <a:effectLst/>
                        </a:rPr>
                        <a:t>(kg)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Κατανάλωση αντιδραστηρίων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647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Προκατεργασία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3600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7097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Αφαλάτωση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80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2880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</a:t>
                      </a:r>
                      <a:r>
                        <a:rPr lang="en-US" sz="1600">
                          <a:effectLst/>
                        </a:rPr>
                        <a:t>/</a:t>
                      </a:r>
                      <a:r>
                        <a:rPr lang="el-GR" sz="1600">
                          <a:effectLst/>
                        </a:rPr>
                        <a:t>μα </a:t>
                      </a:r>
                      <a:r>
                        <a:rPr lang="en-US" sz="1600">
                          <a:effectLst/>
                        </a:rPr>
                        <a:t>HCl 1 % w/v 10L/kg (36000L, 360kg HCl)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99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Αποπρωτεΐνωση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1440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Ν</a:t>
                      </a: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l-GR" sz="1600">
                          <a:effectLst/>
                        </a:rPr>
                        <a:t>ΟΗ</a:t>
                      </a:r>
                      <a:r>
                        <a:rPr lang="en-US" sz="1600">
                          <a:effectLst/>
                        </a:rPr>
                        <a:t> 5% w/v, 8L/kg, (23040L, 1152kg NaOH)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226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Αποχρωματισμός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95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1368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Acetone 10L/kg (14400L Acetone)</a:t>
                      </a:r>
                      <a:endParaRPr lang="el-GR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δ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l-GR" sz="1600" dirty="0">
                          <a:effectLst/>
                        </a:rPr>
                        <a:t>μα </a:t>
                      </a:r>
                      <a:r>
                        <a:rPr lang="en-US" sz="1600" dirty="0" err="1">
                          <a:effectLst/>
                        </a:rPr>
                        <a:t>NaOCl</a:t>
                      </a:r>
                      <a:r>
                        <a:rPr lang="en-US" sz="1600" dirty="0">
                          <a:effectLst/>
                        </a:rPr>
                        <a:t> 0.315% w/v, 10L/kg (14400L </a:t>
                      </a:r>
                      <a:r>
                        <a:rPr lang="el-GR" sz="1600" dirty="0">
                          <a:effectLst/>
                        </a:rPr>
                        <a:t>δ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l-GR" sz="1600" dirty="0">
                          <a:effectLst/>
                        </a:rPr>
                        <a:t>τος</a:t>
                      </a:r>
                      <a:r>
                        <a:rPr lang="en-US" sz="1600" dirty="0">
                          <a:effectLst/>
                        </a:rPr>
                        <a:t>, 45.36kg </a:t>
                      </a:r>
                      <a:r>
                        <a:rPr lang="en-US" sz="1600" dirty="0" err="1">
                          <a:effectLst/>
                        </a:rPr>
                        <a:t>NaOCl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262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Αποακετυλίωση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75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1026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Ν</a:t>
                      </a:r>
                      <a:r>
                        <a:rPr lang="en-US" sz="1600" dirty="0">
                          <a:effectLst/>
                        </a:rPr>
                        <a:t>a</a:t>
                      </a:r>
                      <a:r>
                        <a:rPr lang="el-GR" sz="1600" dirty="0">
                          <a:effectLst/>
                        </a:rPr>
                        <a:t>ΟΗ</a:t>
                      </a:r>
                      <a:r>
                        <a:rPr lang="en-US" sz="1600" dirty="0">
                          <a:effectLst/>
                        </a:rPr>
                        <a:t> 50% w/v, 5L/kg, (6840L </a:t>
                      </a:r>
                      <a:r>
                        <a:rPr lang="el-GR" sz="1600" dirty="0">
                          <a:effectLst/>
                        </a:rPr>
                        <a:t>δ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l-GR" sz="1600" dirty="0">
                          <a:effectLst/>
                        </a:rPr>
                        <a:t>τος</a:t>
                      </a:r>
                      <a:r>
                        <a:rPr lang="en-US" sz="1600" dirty="0">
                          <a:effectLst/>
                        </a:rPr>
                        <a:t>, 3420kg NaOH)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3176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Ολική απόδοση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17</a:t>
                      </a:r>
                      <a:endParaRPr lang="el-G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1026</a:t>
                      </a:r>
                      <a:endParaRPr lang="el-G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2085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BB422B-E6A2-49C0-A70E-ABCD13F57DC6}"/>
              </a:ext>
            </a:extLst>
          </p:cNvPr>
          <p:cNvSpPr txBox="1"/>
          <p:nvPr/>
        </p:nvSpPr>
        <p:spPr>
          <a:xfrm>
            <a:off x="637713" y="1904995"/>
            <a:ext cx="1091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Αποδόσεις σε οργανικό υλικό και λαμβανόμενη μάζα ανά στάδιο διεργασιών της μονάδας παραγωγής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χιτοζάνης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Βάση υπολογισμών αρχική μάζα μπλε  καβουριών 10000/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Μάζα κελύφους 60% αρχικής μάζας, (6000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62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B05E3B-1E98-44D6-9867-C8B41674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latin typeface="+mn-lt"/>
              </a:rPr>
              <a:t>Μονάδα Παραγωγής </a:t>
            </a:r>
            <a:r>
              <a:rPr lang="el-GR" sz="3600" b="1" dirty="0" err="1">
                <a:latin typeface="+mn-lt"/>
              </a:rPr>
              <a:t>Χιτοζάνης</a:t>
            </a:r>
            <a:r>
              <a:rPr lang="el-GR" sz="3600" b="1" dirty="0">
                <a:latin typeface="+mn-lt"/>
              </a:rPr>
              <a:t> από Απόβλητα Μπλε Καβουριού</a:t>
            </a:r>
            <a:br>
              <a:rPr lang="el-GR" sz="3600" b="1" dirty="0">
                <a:latin typeface="+mn-lt"/>
              </a:rPr>
            </a:br>
            <a:r>
              <a:rPr lang="el-GR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Εκτίμηση κόστους λειτουργίας μονάδας</a:t>
            </a:r>
            <a:endParaRPr lang="el-GR" sz="36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3EC1E-504C-411A-9148-674FD8AA99E0}"/>
              </a:ext>
            </a:extLst>
          </p:cNvPr>
          <p:cNvSpPr txBox="1"/>
          <p:nvPr/>
        </p:nvSpPr>
        <p:spPr>
          <a:xfrm>
            <a:off x="838200" y="1780319"/>
            <a:ext cx="10515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50876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όστος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οικοπέδων/κτιρίων 400.000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508760" algn="l"/>
              </a:tabLs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Κόστος εξοπλισμού </a:t>
            </a: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91.250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508760" algn="l"/>
              </a:tabLs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Κόστος βοηθητικού ηλεκτρομηχανολογικού εξοπλισμού/υδραυλικά 30.000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508760" algn="l"/>
              </a:tabLs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Ετήσιο κόστος αντιδραστηρίων 33.519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508760" algn="l"/>
              </a:tabLs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Ετήσια κατανάλωσης ηλεκτρικής ενέργειας 5.000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164080" algn="l"/>
              </a:tabLs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Κόστος θέρμανσης/μετακίνησης 15.000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508760" algn="l"/>
              </a:tabLs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Αμοιβές προσωπικού 72.000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508760" algn="l"/>
              </a:tabLs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Αναλώσιμα/συντήρηση 15.000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164080" algn="l"/>
              </a:tabLs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Υποθέτοντας απόσβεση πάγιας επένδυσης σε 10 έτη (10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2164080" algn="l"/>
              </a:tabLs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Ετήσιο κόστος λειτουργίας (+ δεκαετή απόσβεση πάγιας επένδυσης)</a:t>
            </a:r>
          </a:p>
          <a:p>
            <a:pPr>
              <a:tabLst>
                <a:tab pos="2164080" algn="l"/>
              </a:tabLs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33.519+72.000+5.000+15.000+15.000+40.000+9.125+3.000=192.644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164080" algn="l"/>
              </a:tabLst>
            </a:pP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βάση μια ελάχιστη τιμή πώλησης </a:t>
            </a:r>
            <a:r>
              <a:rPr lang="el-G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χιτοζάνης</a:t>
            </a: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220 ευρώ για 1026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χιτοζάνης</a:t>
            </a:r>
            <a:endParaRPr lang="el-G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16408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τήσια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Έσοδα 225.720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164080" algn="l"/>
              </a:tabLst>
            </a:pP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Ετήσια κέρδη προ φόρων 33.076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195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C6312E-7878-4357-AEAF-CBC428BD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Συμπεράσματα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D22ABC-8850-419B-979C-34B9923B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sz="2400" dirty="0"/>
              <a:t>Η παραγωγή βιώσιμων πολυμερών από απόβλητα είναι μια δυνατή εξέλιξη. Για παράδειγμα η παραγωγή </a:t>
            </a:r>
            <a:r>
              <a:rPr lang="el-GR" sz="2400" dirty="0" err="1"/>
              <a:t>χιτοζάνης</a:t>
            </a:r>
            <a:r>
              <a:rPr lang="el-GR" sz="2400" dirty="0"/>
              <a:t> από απόβλητα από μπλε καβούρια.</a:t>
            </a:r>
          </a:p>
          <a:p>
            <a:pPr algn="just"/>
            <a:r>
              <a:rPr lang="el-GR" sz="2400" dirty="0"/>
              <a:t>Η </a:t>
            </a:r>
            <a:r>
              <a:rPr lang="el-GR" sz="2400" dirty="0" err="1"/>
              <a:t>χιτοζάνη</a:t>
            </a:r>
            <a:r>
              <a:rPr lang="el-GR" sz="2400" dirty="0"/>
              <a:t> είναι </a:t>
            </a:r>
            <a:r>
              <a:rPr lang="el-GR" sz="2400" dirty="0" err="1"/>
              <a:t>βιοπολυμερές</a:t>
            </a:r>
            <a:r>
              <a:rPr lang="el-GR" sz="2400" dirty="0"/>
              <a:t> υψηλής αξίας. </a:t>
            </a:r>
            <a:r>
              <a:rPr lang="el-GR" sz="2400" dirty="0" err="1"/>
              <a:t>Χρησιμοποείται</a:t>
            </a:r>
            <a:r>
              <a:rPr lang="el-GR" sz="2400" dirty="0"/>
              <a:t> για παραγωγή προϊόντων υψηλής προστιθέμενης αξίας, με εφαρμογές σε τομείς όπως στη φαρμακευτική τεχνολογία, ιατρική, γεωργία, συσκευασία τροφίμων </a:t>
            </a:r>
            <a:r>
              <a:rPr lang="el-GR" sz="2400" dirty="0" err="1"/>
              <a:t>κ.λ.π</a:t>
            </a:r>
            <a:r>
              <a:rPr lang="el-GR" sz="2400" dirty="0"/>
              <a:t>.</a:t>
            </a:r>
          </a:p>
          <a:p>
            <a:pPr algn="just"/>
            <a:r>
              <a:rPr lang="el-GR" sz="2400" dirty="0"/>
              <a:t>Η απόδοση της διαδικασίας παραλαβής </a:t>
            </a:r>
            <a:r>
              <a:rPr lang="el-GR" sz="2400" dirty="0" err="1"/>
              <a:t>χιτοζάνης</a:t>
            </a:r>
            <a:r>
              <a:rPr lang="el-GR" sz="2400" dirty="0"/>
              <a:t> από </a:t>
            </a:r>
            <a:r>
              <a:rPr lang="el-GR" sz="2400" dirty="0" err="1"/>
              <a:t>καλύφη</a:t>
            </a:r>
            <a:r>
              <a:rPr lang="el-GR" sz="2400" dirty="0"/>
              <a:t> μπλε καβουριών είναι σχετικά χαμηλή (10-17%).</a:t>
            </a:r>
          </a:p>
          <a:p>
            <a:pPr algn="just"/>
            <a:r>
              <a:rPr lang="el-GR" sz="2400" dirty="0"/>
              <a:t>Μια μονάδα παραγωγής </a:t>
            </a:r>
            <a:r>
              <a:rPr lang="el-GR" sz="2400" dirty="0" err="1"/>
              <a:t>χιτοζάνης</a:t>
            </a:r>
            <a:r>
              <a:rPr lang="el-GR" sz="2400" dirty="0"/>
              <a:t> μπορεί να έχει οικονομικά συμφέρουσα λειτουργία αν το κόστος αντιδραστηρίων και η τιμή ενέργειας κρατηθεί χαμηλά.</a:t>
            </a:r>
          </a:p>
          <a:p>
            <a:pPr algn="just"/>
            <a:r>
              <a:rPr lang="el-GR" sz="2400" dirty="0"/>
              <a:t>Η ανακύκλωση των διαλυτών είναι πολύ σημαντική για την οικονομική βιωσιμότητα μιας μονάδας παραγωγής </a:t>
            </a:r>
            <a:r>
              <a:rPr lang="el-GR" sz="2400" dirty="0" err="1"/>
              <a:t>χιτοζάνης</a:t>
            </a:r>
            <a:r>
              <a:rPr lang="el-GR" sz="2400" dirty="0"/>
              <a:t>, αλλά και τη φιλική προς το περιβάλλον λειτουργία της μονάδας.</a:t>
            </a:r>
          </a:p>
        </p:txBody>
      </p:sp>
    </p:spTree>
    <p:extLst>
      <p:ext uri="{BB962C8B-B14F-4D97-AF65-F5344CB8AC3E}">
        <p14:creationId xmlns:p14="http://schemas.microsoft.com/office/powerpoint/2010/main" val="220841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C0D2C5-9386-4912-B38E-AEC39186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1BE4BE-F1A2-4EC8-BDDB-ECE680700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4B2CAD86-292A-4729-9D75-CB66769335A4}"/>
              </a:ext>
            </a:extLst>
          </p:cNvPr>
          <p:cNvGrpSpPr/>
          <p:nvPr/>
        </p:nvGrpSpPr>
        <p:grpSpPr>
          <a:xfrm>
            <a:off x="0" y="42615"/>
            <a:ext cx="12192000" cy="6858000"/>
            <a:chOff x="0" y="42615"/>
            <a:chExt cx="12192000" cy="6858000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80B5FAB9-2504-4B66-902A-368F1A4BE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615"/>
              <a:ext cx="12192000" cy="6858000"/>
            </a:xfrm>
            <a:prstGeom prst="rect">
              <a:avLst/>
            </a:prstGeom>
          </p:spPr>
        </p:pic>
        <p:sp>
          <p:nvSpPr>
            <p:cNvPr id="4" name="Οβάλ 3">
              <a:extLst>
                <a:ext uri="{FF2B5EF4-FFF2-40B4-BE49-F238E27FC236}">
                  <a16:creationId xmlns:a16="http://schemas.microsoft.com/office/drawing/2014/main" id="{D0572A4B-C04B-46A5-A773-9DA189341B49}"/>
                </a:ext>
              </a:extLst>
            </p:cNvPr>
            <p:cNvSpPr/>
            <p:nvPr/>
          </p:nvSpPr>
          <p:spPr>
            <a:xfrm>
              <a:off x="8426203" y="3537657"/>
              <a:ext cx="1127464" cy="15144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BA835E-AED3-4CB4-BB3C-05CE6792E8A6}"/>
                </a:ext>
              </a:extLst>
            </p:cNvPr>
            <p:cNvSpPr txBox="1"/>
            <p:nvPr/>
          </p:nvSpPr>
          <p:spPr>
            <a:xfrm>
              <a:off x="9571423" y="2571375"/>
              <a:ext cx="24495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FF0000"/>
                  </a:solidFill>
                </a:rPr>
                <a:t>5520 </a:t>
              </a:r>
              <a:r>
                <a:rPr lang="en-US" sz="3200" dirty="0">
                  <a:solidFill>
                    <a:srgbClr val="FF0000"/>
                  </a:solidFill>
                </a:rPr>
                <a:t>euro/Kg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  <p:sp>
          <p:nvSpPr>
            <p:cNvPr id="7" name="Βέλος: Δεξιό 6">
              <a:extLst>
                <a:ext uri="{FF2B5EF4-FFF2-40B4-BE49-F238E27FC236}">
                  <a16:creationId xmlns:a16="http://schemas.microsoft.com/office/drawing/2014/main" id="{417DE98A-89A2-4FD1-840B-5D84804D7E67}"/>
                </a:ext>
              </a:extLst>
            </p:cNvPr>
            <p:cNvSpPr/>
            <p:nvPr/>
          </p:nvSpPr>
          <p:spPr>
            <a:xfrm rot="19834130">
              <a:off x="9419425" y="3339426"/>
              <a:ext cx="1134400" cy="4327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25341801-AED4-4C43-A417-87D0D2FB78CA}"/>
              </a:ext>
            </a:extLst>
          </p:cNvPr>
          <p:cNvCxnSpPr>
            <a:cxnSpLocks/>
          </p:cNvCxnSpPr>
          <p:nvPr/>
        </p:nvCxnSpPr>
        <p:spPr>
          <a:xfrm>
            <a:off x="4046646" y="2881081"/>
            <a:ext cx="10492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5245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F451AE8-8031-4824-A539-C9E0F95DA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18" y="138100"/>
            <a:ext cx="4584564" cy="65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5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A70634-4D07-4933-9A56-D2A7CFC3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4" y="1825625"/>
            <a:ext cx="532447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dirty="0"/>
              <a:t>Σας ευχαριστώ</a:t>
            </a:r>
          </a:p>
        </p:txBody>
      </p:sp>
      <p:pic>
        <p:nvPicPr>
          <p:cNvPr id="5" name="Εικόνα 4" descr="Εικόνα που περιέχει ουρανός, δέντρο, υπαίθριος, φυτό&#10;&#10;Περιγραφή που δημιουργήθηκε αυτόματα">
            <a:extLst>
              <a:ext uri="{FF2B5EF4-FFF2-40B4-BE49-F238E27FC236}">
                <a16:creationId xmlns:a16="http://schemas.microsoft.com/office/drawing/2014/main" id="{44E6E947-70BE-4F71-9174-7BEF3D8C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4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7D473-67B6-4840-915A-347A5E51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Χημικά Προϊόντα – Παρόν και Μέλλον</a:t>
            </a:r>
            <a:endParaRPr lang="el-GR" sz="4000" dirty="0">
              <a:latin typeface="+mn-lt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63CB1E1-61EC-49F7-ACB5-4EFC2F2FF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64" y="1468438"/>
            <a:ext cx="9112672" cy="509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15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9160AF-4E84-42D4-9AD3-5D843565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895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Από τις ορυκτές σε ανανεώσιμες πρώτες ύλες &amp; πράσινες διεργασίες </a:t>
            </a:r>
            <a:endParaRPr lang="el-GR" sz="32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43FA013-8729-4374-B5C3-59B6BB0DA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9" y="1894263"/>
            <a:ext cx="10710362" cy="4164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28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1 - Ομάδα">
            <a:extLst>
              <a:ext uri="{FF2B5EF4-FFF2-40B4-BE49-F238E27FC236}">
                <a16:creationId xmlns:a16="http://schemas.microsoft.com/office/drawing/2014/main" id="{9BCFC248-D39D-44D7-8322-272BBD7CD833}"/>
              </a:ext>
            </a:extLst>
          </p:cNvPr>
          <p:cNvGrpSpPr>
            <a:grpSpLocks noChangeAspect="1"/>
          </p:cNvGrpSpPr>
          <p:nvPr/>
        </p:nvGrpSpPr>
        <p:grpSpPr>
          <a:xfrm>
            <a:off x="3116869" y="1767601"/>
            <a:ext cx="5958261" cy="4649074"/>
            <a:chOff x="1403648" y="500674"/>
            <a:chExt cx="6264696" cy="4660902"/>
          </a:xfrm>
        </p:grpSpPr>
        <p:sp>
          <p:nvSpPr>
            <p:cNvPr id="5" name="20 - Ορθογώνιο">
              <a:extLst>
                <a:ext uri="{FF2B5EF4-FFF2-40B4-BE49-F238E27FC236}">
                  <a16:creationId xmlns:a16="http://schemas.microsoft.com/office/drawing/2014/main" id="{8A588726-673A-4E45-BDD7-4F026F00B970}"/>
                </a:ext>
              </a:extLst>
            </p:cNvPr>
            <p:cNvSpPr/>
            <p:nvPr/>
          </p:nvSpPr>
          <p:spPr>
            <a:xfrm>
              <a:off x="1763688" y="4585512"/>
              <a:ext cx="5544616" cy="576064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dirty="0">
                  <a:cs typeface="Times New Roman" pitchFamily="18" charset="0"/>
                </a:rPr>
                <a:t>Βιοδιυλιστήριο</a:t>
              </a:r>
            </a:p>
          </p:txBody>
        </p:sp>
        <p:sp>
          <p:nvSpPr>
            <p:cNvPr id="6" name="21 - Ορθογώνιο">
              <a:extLst>
                <a:ext uri="{FF2B5EF4-FFF2-40B4-BE49-F238E27FC236}">
                  <a16:creationId xmlns:a16="http://schemas.microsoft.com/office/drawing/2014/main" id="{E92211D7-9507-45E7-93AE-324B7C75F37E}"/>
                </a:ext>
              </a:extLst>
            </p:cNvPr>
            <p:cNvSpPr/>
            <p:nvPr/>
          </p:nvSpPr>
          <p:spPr>
            <a:xfrm>
              <a:off x="1907704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>
                <a:cs typeface="Times New Roman" pitchFamily="18" charset="0"/>
              </a:endParaRPr>
            </a:p>
          </p:txBody>
        </p:sp>
        <p:sp>
          <p:nvSpPr>
            <p:cNvPr id="7" name="24 - Ορθογώνιο">
              <a:extLst>
                <a:ext uri="{FF2B5EF4-FFF2-40B4-BE49-F238E27FC236}">
                  <a16:creationId xmlns:a16="http://schemas.microsoft.com/office/drawing/2014/main" id="{9F7C84CD-475B-4AE5-9D38-4155E96DDD1C}"/>
                </a:ext>
              </a:extLst>
            </p:cNvPr>
            <p:cNvSpPr/>
            <p:nvPr/>
          </p:nvSpPr>
          <p:spPr>
            <a:xfrm>
              <a:off x="2699792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>
                <a:cs typeface="Times New Roman" pitchFamily="18" charset="0"/>
              </a:endParaRPr>
            </a:p>
          </p:txBody>
        </p:sp>
        <p:sp>
          <p:nvSpPr>
            <p:cNvPr id="8" name="25 - Ορθογώνιο">
              <a:extLst>
                <a:ext uri="{FF2B5EF4-FFF2-40B4-BE49-F238E27FC236}">
                  <a16:creationId xmlns:a16="http://schemas.microsoft.com/office/drawing/2014/main" id="{F16C8DBD-9986-471C-9339-2FBC4F9BE017}"/>
                </a:ext>
              </a:extLst>
            </p:cNvPr>
            <p:cNvSpPr/>
            <p:nvPr/>
          </p:nvSpPr>
          <p:spPr>
            <a:xfrm>
              <a:off x="3491880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>
                <a:cs typeface="Times New Roman" pitchFamily="18" charset="0"/>
              </a:endParaRPr>
            </a:p>
          </p:txBody>
        </p:sp>
        <p:sp>
          <p:nvSpPr>
            <p:cNvPr id="9" name="26 - Ορθογώνιο">
              <a:extLst>
                <a:ext uri="{FF2B5EF4-FFF2-40B4-BE49-F238E27FC236}">
                  <a16:creationId xmlns:a16="http://schemas.microsoft.com/office/drawing/2014/main" id="{9CCBF504-7872-461D-8434-9DCF81D1F364}"/>
                </a:ext>
              </a:extLst>
            </p:cNvPr>
            <p:cNvSpPr/>
            <p:nvPr/>
          </p:nvSpPr>
          <p:spPr>
            <a:xfrm>
              <a:off x="4283968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>
                <a:cs typeface="Times New Roman" pitchFamily="18" charset="0"/>
              </a:endParaRPr>
            </a:p>
          </p:txBody>
        </p:sp>
        <p:sp>
          <p:nvSpPr>
            <p:cNvPr id="10" name="27 - Ορθογώνιο">
              <a:extLst>
                <a:ext uri="{FF2B5EF4-FFF2-40B4-BE49-F238E27FC236}">
                  <a16:creationId xmlns:a16="http://schemas.microsoft.com/office/drawing/2014/main" id="{B479E701-18CD-4119-A7A6-24B204A3C409}"/>
                </a:ext>
              </a:extLst>
            </p:cNvPr>
            <p:cNvSpPr/>
            <p:nvPr/>
          </p:nvSpPr>
          <p:spPr>
            <a:xfrm>
              <a:off x="5076056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>
                <a:cs typeface="Times New Roman" pitchFamily="18" charset="0"/>
              </a:endParaRPr>
            </a:p>
          </p:txBody>
        </p:sp>
        <p:sp>
          <p:nvSpPr>
            <p:cNvPr id="11" name="28 - Ορθογώνιο">
              <a:extLst>
                <a:ext uri="{FF2B5EF4-FFF2-40B4-BE49-F238E27FC236}">
                  <a16:creationId xmlns:a16="http://schemas.microsoft.com/office/drawing/2014/main" id="{49796F3D-61C5-4A3D-8CB8-93E1937528EC}"/>
                </a:ext>
              </a:extLst>
            </p:cNvPr>
            <p:cNvSpPr/>
            <p:nvPr/>
          </p:nvSpPr>
          <p:spPr>
            <a:xfrm>
              <a:off x="5868144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>
                <a:cs typeface="Times New Roman" pitchFamily="18" charset="0"/>
              </a:endParaRPr>
            </a:p>
          </p:txBody>
        </p:sp>
        <p:sp>
          <p:nvSpPr>
            <p:cNvPr id="12" name="29 - Ορθογώνιο">
              <a:extLst>
                <a:ext uri="{FF2B5EF4-FFF2-40B4-BE49-F238E27FC236}">
                  <a16:creationId xmlns:a16="http://schemas.microsoft.com/office/drawing/2014/main" id="{E3356FC7-F400-4FFD-AA10-8F13701A514B}"/>
                </a:ext>
              </a:extLst>
            </p:cNvPr>
            <p:cNvSpPr/>
            <p:nvPr/>
          </p:nvSpPr>
          <p:spPr>
            <a:xfrm>
              <a:off x="6660232" y="1988840"/>
              <a:ext cx="504056" cy="2592288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>
                <a:cs typeface="Times New Roman" pitchFamily="18" charset="0"/>
              </a:endParaRPr>
            </a:p>
          </p:txBody>
        </p:sp>
        <p:sp>
          <p:nvSpPr>
            <p:cNvPr id="13" name="30 - TextBox">
              <a:extLst>
                <a:ext uri="{FF2B5EF4-FFF2-40B4-BE49-F238E27FC236}">
                  <a16:creationId xmlns:a16="http://schemas.microsoft.com/office/drawing/2014/main" id="{B15C4E4C-87AF-4435-A3E1-D499BF46D46D}"/>
                </a:ext>
              </a:extLst>
            </p:cNvPr>
            <p:cNvSpPr txBox="1"/>
            <p:nvPr/>
          </p:nvSpPr>
          <p:spPr>
            <a:xfrm rot="16200000">
              <a:off x="1614438" y="3041006"/>
              <a:ext cx="1099887" cy="42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003300"/>
                  </a:solidFill>
                  <a:cs typeface="Times New Roman" pitchFamily="18" charset="0"/>
                </a:rPr>
                <a:t>Τρόφιμα</a:t>
              </a:r>
            </a:p>
          </p:txBody>
        </p:sp>
        <p:sp>
          <p:nvSpPr>
            <p:cNvPr id="14" name="31 - TextBox">
              <a:extLst>
                <a:ext uri="{FF2B5EF4-FFF2-40B4-BE49-F238E27FC236}">
                  <a16:creationId xmlns:a16="http://schemas.microsoft.com/office/drawing/2014/main" id="{218CB888-EFDB-454E-AE02-2188287D448F}"/>
                </a:ext>
              </a:extLst>
            </p:cNvPr>
            <p:cNvSpPr txBox="1"/>
            <p:nvPr/>
          </p:nvSpPr>
          <p:spPr>
            <a:xfrm rot="16200000">
              <a:off x="2260501" y="3041006"/>
              <a:ext cx="1373348" cy="42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003300"/>
                  </a:solidFill>
                  <a:cs typeface="Times New Roman" pitchFamily="18" charset="0"/>
                </a:rPr>
                <a:t>Ζωοτροφές</a:t>
              </a:r>
            </a:p>
          </p:txBody>
        </p:sp>
        <p:sp>
          <p:nvSpPr>
            <p:cNvPr id="15" name="32 - TextBox">
              <a:extLst>
                <a:ext uri="{FF2B5EF4-FFF2-40B4-BE49-F238E27FC236}">
                  <a16:creationId xmlns:a16="http://schemas.microsoft.com/office/drawing/2014/main" id="{20D94ADB-7BE9-49D2-AC30-7FA3211309F7}"/>
                </a:ext>
              </a:extLst>
            </p:cNvPr>
            <p:cNvSpPr txBox="1"/>
            <p:nvPr/>
          </p:nvSpPr>
          <p:spPr>
            <a:xfrm rot="16200000">
              <a:off x="3362694" y="3041006"/>
              <a:ext cx="753143" cy="42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003300"/>
                  </a:solidFill>
                  <a:cs typeface="Times New Roman" pitchFamily="18" charset="0"/>
                </a:rPr>
                <a:t>Υλικά</a:t>
              </a:r>
            </a:p>
          </p:txBody>
        </p:sp>
        <p:sp>
          <p:nvSpPr>
            <p:cNvPr id="16" name="33 - TextBox">
              <a:extLst>
                <a:ext uri="{FF2B5EF4-FFF2-40B4-BE49-F238E27FC236}">
                  <a16:creationId xmlns:a16="http://schemas.microsoft.com/office/drawing/2014/main" id="{2EEBD1AC-1E18-47B7-B97E-DA9FB5759F0A}"/>
                </a:ext>
              </a:extLst>
            </p:cNvPr>
            <p:cNvSpPr txBox="1"/>
            <p:nvPr/>
          </p:nvSpPr>
          <p:spPr>
            <a:xfrm rot="16200000">
              <a:off x="4069287" y="3041006"/>
              <a:ext cx="924137" cy="42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003300"/>
                  </a:solidFill>
                  <a:cs typeface="Times New Roman" pitchFamily="18" charset="0"/>
                </a:rPr>
                <a:t>Χημικά</a:t>
              </a:r>
            </a:p>
          </p:txBody>
        </p:sp>
        <p:sp>
          <p:nvSpPr>
            <p:cNvPr id="17" name="34 - TextBox">
              <a:extLst>
                <a:ext uri="{FF2B5EF4-FFF2-40B4-BE49-F238E27FC236}">
                  <a16:creationId xmlns:a16="http://schemas.microsoft.com/office/drawing/2014/main" id="{862C1A78-0F6F-42A5-8205-60D9F6810504}"/>
                </a:ext>
              </a:extLst>
            </p:cNvPr>
            <p:cNvSpPr txBox="1"/>
            <p:nvPr/>
          </p:nvSpPr>
          <p:spPr>
            <a:xfrm rot="16200000">
              <a:off x="4327759" y="3094163"/>
              <a:ext cx="1991367" cy="42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003300"/>
                  </a:solidFill>
                  <a:cs typeface="Times New Roman" pitchFamily="18" charset="0"/>
                </a:rPr>
                <a:t>Καύσιμα Κίνησης</a:t>
              </a:r>
            </a:p>
          </p:txBody>
        </p:sp>
        <p:sp>
          <p:nvSpPr>
            <p:cNvPr id="18" name="35 - TextBox">
              <a:extLst>
                <a:ext uri="{FF2B5EF4-FFF2-40B4-BE49-F238E27FC236}">
                  <a16:creationId xmlns:a16="http://schemas.microsoft.com/office/drawing/2014/main" id="{5B7D8764-7BA5-47C0-AE94-03725914BBDA}"/>
                </a:ext>
              </a:extLst>
            </p:cNvPr>
            <p:cNvSpPr txBox="1"/>
            <p:nvPr/>
          </p:nvSpPr>
          <p:spPr>
            <a:xfrm rot="16200000">
              <a:off x="5565300" y="3041006"/>
              <a:ext cx="1119043" cy="42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003300"/>
                  </a:solidFill>
                  <a:cs typeface="Times New Roman" pitchFamily="18" charset="0"/>
                </a:rPr>
                <a:t>Ενέργεια</a:t>
              </a:r>
            </a:p>
          </p:txBody>
        </p:sp>
        <p:sp>
          <p:nvSpPr>
            <p:cNvPr id="19" name="36 - TextBox">
              <a:extLst>
                <a:ext uri="{FF2B5EF4-FFF2-40B4-BE49-F238E27FC236}">
                  <a16:creationId xmlns:a16="http://schemas.microsoft.com/office/drawing/2014/main" id="{0C86A8C0-784A-4548-AF7B-B11285B92F3B}"/>
                </a:ext>
              </a:extLst>
            </p:cNvPr>
            <p:cNvSpPr txBox="1"/>
            <p:nvPr/>
          </p:nvSpPr>
          <p:spPr>
            <a:xfrm rot="16200000">
              <a:off x="6268318" y="3041006"/>
              <a:ext cx="1278594" cy="42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003300"/>
                  </a:solidFill>
                  <a:cs typeface="Times New Roman" pitchFamily="18" charset="0"/>
                </a:rPr>
                <a:t>Θέρμανση</a:t>
              </a:r>
            </a:p>
          </p:txBody>
        </p:sp>
        <p:sp>
          <p:nvSpPr>
            <p:cNvPr id="20" name="37 - Ισοσκελές τρίγωνο">
              <a:extLst>
                <a:ext uri="{FF2B5EF4-FFF2-40B4-BE49-F238E27FC236}">
                  <a16:creationId xmlns:a16="http://schemas.microsoft.com/office/drawing/2014/main" id="{6E2E4BC6-4818-4CAA-8D45-8AAB44902EC9}"/>
                </a:ext>
              </a:extLst>
            </p:cNvPr>
            <p:cNvSpPr/>
            <p:nvPr/>
          </p:nvSpPr>
          <p:spPr>
            <a:xfrm>
              <a:off x="1403648" y="500674"/>
              <a:ext cx="6264696" cy="1512169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dirty="0">
                  <a:cs typeface="Times New Roman" pitchFamily="18" charset="0"/>
                </a:rPr>
                <a:t>Βιοοικονομία</a:t>
              </a:r>
              <a:endParaRPr lang="en-US" sz="3200" dirty="0">
                <a:cs typeface="Times New Roman" pitchFamily="18" charset="0"/>
              </a:endParaRPr>
            </a:p>
            <a:p>
              <a:pPr algn="ctr"/>
              <a:endParaRPr lang="en-US" sz="3200" b="1" dirty="0">
                <a:cs typeface="Times New Roman" pitchFamily="18" charset="0"/>
              </a:endParaRPr>
            </a:p>
          </p:txBody>
        </p:sp>
      </p:grpSp>
      <p:sp>
        <p:nvSpPr>
          <p:cNvPr id="23" name="Τίτλος 1">
            <a:extLst>
              <a:ext uri="{FF2B5EF4-FFF2-40B4-BE49-F238E27FC236}">
                <a16:creationId xmlns:a16="http://schemas.microsoft.com/office/drawing/2014/main" id="{2039D390-A13F-47D2-AE27-8CA179F0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895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Από τη γραμμική στην κυκλική οικονομία και τη </a:t>
            </a:r>
            <a:r>
              <a:rPr lang="el-G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βιοοικονομία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00666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AC92D9-90A8-4F49-8C91-4CE524914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Προϊόντα από Βιομάζα</a:t>
            </a:r>
          </a:p>
        </p:txBody>
      </p:sp>
      <p:pic>
        <p:nvPicPr>
          <p:cNvPr id="45" name="Εικόνα 44">
            <a:extLst>
              <a:ext uri="{FF2B5EF4-FFF2-40B4-BE49-F238E27FC236}">
                <a16:creationId xmlns:a16="http://schemas.microsoft.com/office/drawing/2014/main" id="{D8D6367B-5EA6-4F25-B43D-F295C4FF1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94" y="1593066"/>
            <a:ext cx="9006612" cy="48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3597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2538</Words>
  <Application>Microsoft Office PowerPoint</Application>
  <PresentationFormat>Ευρεία οθόνη</PresentationFormat>
  <Paragraphs>621</Paragraphs>
  <Slides>51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Θέμα του Office</vt:lpstr>
      <vt:lpstr>Graph</vt:lpstr>
      <vt:lpstr>Εικόνα Bitmap</vt:lpstr>
      <vt:lpstr>ΕΛΛΗΝΙΚΗ ΔΗΜΟΚΡΑΤΙΑ  ΥΠΟΥΡΓΕΙΟ ΑΓΡΟΤΙΚΗΣ ΑΝΑΠΤΥΞΗΣ ΚΑΙ ΤΡΟΦΙΜΩΝ  ΕΠΙΧΕΙΡΗΣΙΑΚΟ ΠΡΟΓΡΑΜΜΑ ΑΛΙΕΙΑΣ &amp; ΘΑΛΑΣΣΑΣ 2014 - 2020 «ΚΑΙΝΟΤΟΜΙΑ ΣΤΗΝ ΑΛΙΕΙΑ» ΆΡΘΡΟ 26 &amp; 44 παρ. 3, Καν. 508/2014             ΤΙΤΛΟΣ ΠΡΑΞΗΣ  «Καινοτόμες προσεγγίσεις αξιοποίησης της σάρκας και του κελύφους του μπλε καβουριού (Callinectes sapidus)»   Αξιοποίηση απορριμμάτων από αλιευτικά προϊόντα για παραγωγή βιώσιμων υλικών υψηλής προστιθέμενης αξίας: Χιτοζάνη από μπλε καβούρι</vt:lpstr>
      <vt:lpstr>Αξιοποίηση απορριμμάτων για παραγωγή βιώσιμων υλικών υψηλής προστιθέμενης αξίας</vt:lpstr>
      <vt:lpstr>Τιμή Πώλησης Χιτοζάνης</vt:lpstr>
      <vt:lpstr>Παρουσίαση του PowerPoint</vt:lpstr>
      <vt:lpstr>Παρουσίαση του PowerPoint</vt:lpstr>
      <vt:lpstr>Χημικά Προϊόντα – Παρόν και Μέλλον</vt:lpstr>
      <vt:lpstr>Από τις ορυκτές σε ανανεώσιμες πρώτες ύλες &amp; πράσινες διεργασίες </vt:lpstr>
      <vt:lpstr>Από τη γραμμική στην κυκλική οικονομία και τη βιοοικονομία</vt:lpstr>
      <vt:lpstr>Προϊόντα από Βιομάζα</vt:lpstr>
      <vt:lpstr>Παρουσίαση του PowerPoint</vt:lpstr>
      <vt:lpstr>Παρουσίαση του PowerPoint</vt:lpstr>
      <vt:lpstr>Παρουσίαση του PowerPoint</vt:lpstr>
      <vt:lpstr>Πολυμερή</vt:lpstr>
      <vt:lpstr>Παρουσίαση του PowerPoint</vt:lpstr>
      <vt:lpstr>Παρουσίαση του PowerPoint</vt:lpstr>
      <vt:lpstr>Παρουσίαση του PowerPoint</vt:lpstr>
      <vt:lpstr>Χιτίνη και Χιτοζάνη</vt:lpstr>
      <vt:lpstr>Βιολογικοί πόροι για παραγωγή Χιτίνης</vt:lpstr>
      <vt:lpstr>Σύσταση κελύφους οστρακόδερμων</vt:lpstr>
      <vt:lpstr>Παραγωγή Χιτοζάνης</vt:lpstr>
      <vt:lpstr>Παρουσίαση του PowerPoint</vt:lpstr>
      <vt:lpstr>Ιδιότητες Χιτοζάνης</vt:lpstr>
      <vt:lpstr>Εφαρμογές Χιτοζάνης</vt:lpstr>
      <vt:lpstr>Εφαρμογές Χιτοζάνης</vt:lpstr>
      <vt:lpstr>Παραλαβή Χιτίνης</vt:lpstr>
      <vt:lpstr>Αποακετυλίωση της χιτίνης για παραγωγή χιτοζάνης</vt:lpstr>
      <vt:lpstr>Ξήρανση και άλεση υλικού κελύφους των καβουριών</vt:lpstr>
      <vt:lpstr>Απομάκρυνση ανθρακικών αλάτων</vt:lpstr>
      <vt:lpstr>Αποχρωματισμός της χιτίνης με εκχύλιση στερεού-υγρού με χρήση ακετόνης</vt:lpstr>
      <vt:lpstr>Απομάκρυνση των πρωτεϊνών με NaOH</vt:lpstr>
      <vt:lpstr>Αποακετυλίωση</vt:lpstr>
      <vt:lpstr>Μέτρηση μοριακών βαρών</vt:lpstr>
      <vt:lpstr>Χαρακτηρισμός Χιτοζάνης με FTIR</vt:lpstr>
      <vt:lpstr>Χαρακτηρισμός Χιτοζάνης με WAXD</vt:lpstr>
      <vt:lpstr>Χαρακτηρισμός Χιτοζάνης με DSC</vt:lpstr>
      <vt:lpstr>Μεμβράνη χιτοζάνης</vt:lpstr>
      <vt:lpstr>Μεμβράνη χιτοζάνης</vt:lpstr>
      <vt:lpstr>Εκτύπωση δοκιμίων Χιτοζάνης σε 3d-printer από διάλυμα</vt:lpstr>
      <vt:lpstr>Εκτύπωση δοκιμίων Χιτοζάνης σε 3d-printer από διάλυμα</vt:lpstr>
      <vt:lpstr>Εκτύπωση δοκιμίων Χιτοζάνης σε 3d-printer από διάλυμα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Μονάδα Παραγωγής Χιτοζάνης από Απόβλητα Μπλε Καβουριού Απόδοση Διεργασιών – Κατανάλωση Αντιδραστηρίων</vt:lpstr>
      <vt:lpstr>Μονάδα Παραγωγής Χιτοζάνης από Απόβλητα Μπλε Καβουριού Εκτίμηση κόστους λειτουργίας μονάδας</vt:lpstr>
      <vt:lpstr>Συμπεράσματα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ΓΕΩΡΓΙΟΣ ΠΑΠΑΓΕΩΡΓΙΟΥ</dc:creator>
  <cp:lastModifiedBy>ΓΕΩΡΓΙΟΣ ΠΑΠΑΓΕΩΡΓΙΟΥ</cp:lastModifiedBy>
  <cp:revision>179</cp:revision>
  <dcterms:created xsi:type="dcterms:W3CDTF">2022-03-13T09:22:52Z</dcterms:created>
  <dcterms:modified xsi:type="dcterms:W3CDTF">2022-03-31T22:24:48Z</dcterms:modified>
</cp:coreProperties>
</file>