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6" r:id="rId4"/>
    <p:sldId id="263" r:id="rId5"/>
    <p:sldId id="279" r:id="rId6"/>
    <p:sldId id="264" r:id="rId7"/>
    <p:sldId id="258" r:id="rId8"/>
    <p:sldId id="260" r:id="rId9"/>
    <p:sldId id="265" r:id="rId10"/>
    <p:sldId id="280" r:id="rId11"/>
    <p:sldId id="256" r:id="rId12"/>
    <p:sldId id="266" r:id="rId13"/>
    <p:sldId id="272" r:id="rId14"/>
    <p:sldId id="262" r:id="rId15"/>
    <p:sldId id="278" r:id="rId16"/>
    <p:sldId id="273" r:id="rId17"/>
    <p:sldId id="259" r:id="rId18"/>
    <p:sldId id="275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3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8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49DF78-5CD1-489E-8C29-1AC27366A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320E3DF-E796-4EDD-90C6-6FDB9A269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F12F7B9-88F0-4F77-80E4-025035C2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443-4470-4EB0-8F0F-5BFBED9CF75A}" type="datetimeFigureOut">
              <a:rPr lang="el-GR" smtClean="0"/>
              <a:t>1/4/22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36B598-215E-4C29-917D-6E2EFC24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6C36E86-E2BC-4C01-A4F4-036400CA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674-FA3E-4974-9E34-9C3519E875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49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860444-9C00-4E07-82E7-9815C52D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682203-59FB-417F-9DF7-AD026E312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B927D5-D2F8-4AF4-8A86-AFE91B7C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443-4470-4EB0-8F0F-5BFBED9CF75A}" type="datetimeFigureOut">
              <a:rPr lang="el-GR" smtClean="0"/>
              <a:t>1/4/22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EDEFE15-67B5-4B80-8155-CA449DE81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DAC69D4-6EA3-4809-A8AB-F206D4A7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674-FA3E-4974-9E34-9C3519E875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511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E487094-078A-46C0-985F-35EAD14F2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561B0D4-F6B1-490B-A096-7E5BDE1B5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CE498A-FDE5-40BF-8F1F-709C0E8D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443-4470-4EB0-8F0F-5BFBED9CF75A}" type="datetimeFigureOut">
              <a:rPr lang="el-GR" smtClean="0"/>
              <a:t>1/4/22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F8A917-80DC-4EBB-8D18-CC467BD9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5FDE43-D31A-40A1-AF9B-223C9E82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674-FA3E-4974-9E34-9C3519E875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28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CF3C5C-BBEA-4E8A-9441-3F9C8ADE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300799-F678-452A-9575-DC58CE5CA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BFEEA2-2901-4102-B326-2DDAAC68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443-4470-4EB0-8F0F-5BFBED9CF75A}" type="datetimeFigureOut">
              <a:rPr lang="el-GR" smtClean="0"/>
              <a:t>1/4/22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5A7797-A229-4885-AA4E-6087146E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EE0EB6D-8D79-40F8-93D5-00DCF975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674-FA3E-4974-9E34-9C3519E875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810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D41239-7EA5-49D7-9CB2-527EA5D3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8B3CBE-42DD-4BE5-BE31-72DE340E2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A2BF0E0-E460-4133-8816-B7DCE296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443-4470-4EB0-8F0F-5BFBED9CF75A}" type="datetimeFigureOut">
              <a:rPr lang="el-GR" smtClean="0"/>
              <a:t>1/4/22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0D9AA0-01DB-4494-98CD-2208BCCA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F0F823-081B-4932-A518-9813B35B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674-FA3E-4974-9E34-9C3519E875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711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32E15E-0BA6-455A-9CD6-2675A5A9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5A433E-7E0E-4D41-9883-0287F6266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9F09465-8537-4451-B9DD-160FCDD34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C82B9B5-88D0-49C0-9793-2C6878ED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443-4470-4EB0-8F0F-5BFBED9CF75A}" type="datetimeFigureOut">
              <a:rPr lang="el-GR" smtClean="0"/>
              <a:t>1/4/22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AC403BE-4A4D-4FC1-8DCF-3AF3D44C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6ECF2FF-80A8-48AA-BEAB-B4421E54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674-FA3E-4974-9E34-9C3519E875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069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819D05-9F83-4EE8-A4EE-226F687E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CA7601F-B791-4944-B4EB-6A0E78030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97D39A6-B693-412A-9AD4-803159611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27C2DC5-75CB-4635-8E3B-90C95428B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5D7021A-A07D-45F9-912E-739C6EAEC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524FA38-3533-43BA-991D-A84F8319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443-4470-4EB0-8F0F-5BFBED9CF75A}" type="datetimeFigureOut">
              <a:rPr lang="el-GR" smtClean="0"/>
              <a:t>1/4/22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49D78AB-DEE1-4F1C-990A-070834EB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9692DFD-4A6C-4FAB-A8A1-CD1D5DDC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674-FA3E-4974-9E34-9C3519E875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25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2C8DE4-3FEB-47F5-BCA5-A2FD52BD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480584C-1529-42B7-A657-82871AAA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443-4470-4EB0-8F0F-5BFBED9CF75A}" type="datetimeFigureOut">
              <a:rPr lang="el-GR" smtClean="0"/>
              <a:t>1/4/22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B3623AA-B16E-41BF-A998-8BF1792B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32F575C-9BC0-404B-A91F-5B5DC0F4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674-FA3E-4974-9E34-9C3519E875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509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1382821-FFD0-4C15-8A09-5B70D33F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443-4470-4EB0-8F0F-5BFBED9CF75A}" type="datetimeFigureOut">
              <a:rPr lang="el-GR" smtClean="0"/>
              <a:t>1/4/22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7416F3E-1B9C-4870-BF0B-49EF7DCA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B0E7617-BB33-49AD-A24A-9BBF267A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674-FA3E-4974-9E34-9C3519E875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34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DEC7EA-F10E-42ED-AAD0-BF496B14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E93CAE-17EC-4A14-8DC1-0AE42FE2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47503DD-22C9-432F-A62E-8EDFE14CB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5BA2176-7696-4556-A707-6B7EC63F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443-4470-4EB0-8F0F-5BFBED9CF75A}" type="datetimeFigureOut">
              <a:rPr lang="el-GR" smtClean="0"/>
              <a:t>1/4/22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2D8D106-8B83-46A1-92AD-F80FC68E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869A30B-E945-4F76-AD50-E6B617E3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674-FA3E-4974-9E34-9C3519E875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672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AD8D55-335F-47A8-81E1-DBCD18E9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5F8044E-A281-49DD-B555-A15E27D85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9901833-0713-4636-8B30-1770148C7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E610EDD-83CF-48B7-9C7A-5E2B8F0A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9443-4470-4EB0-8F0F-5BFBED9CF75A}" type="datetimeFigureOut">
              <a:rPr lang="el-GR" smtClean="0"/>
              <a:t>1/4/22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B5A23F7-D201-4B69-8398-9FFFAF8BB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015B486-C75D-4C5C-849F-5BEAD334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674-FA3E-4974-9E34-9C3519E875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169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40F3BD1-5A20-43EC-AD6A-1FC55B74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8734125-42D0-4255-9F63-F7A7B1CAE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63B0740-91D1-4D66-96D3-5999AAF5B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49443-4470-4EB0-8F0F-5BFBED9CF75A}" type="datetimeFigureOut">
              <a:rPr lang="el-GR" smtClean="0"/>
              <a:t>1/4/22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37F9812-2AEB-4E47-A487-BDEC480EB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05F2894-22F2-42E7-A2E1-750BAA4B3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C674-FA3E-4974-9E34-9C3519E875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72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ue Swimmer Crab - PIRSA">
            <a:extLst>
              <a:ext uri="{FF2B5EF4-FFF2-40B4-BE49-F238E27FC236}">
                <a16:creationId xmlns:a16="http://schemas.microsoft.com/office/drawing/2014/main" id="{622C45CC-4CBA-4C49-A128-DE0A1C61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52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34" y="0"/>
            <a:ext cx="10731596" cy="6685522"/>
          </a:xfrm>
          <a:prstGeom prst="rect">
            <a:avLst/>
          </a:prstGeom>
          <a:noFill/>
          <a:effectLst>
            <a:outerShdw blurRad="1069037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CEDE32-8171-6241-8D52-0BEEAEA06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672"/>
            <a:ext cx="10508166" cy="42287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«Καινοτόμες προσεγγίσεις αξιοποίησης της σάρκας και του κελύφους του μπλε καβουριού (</a:t>
            </a:r>
            <a:r>
              <a:rPr lang="el-GR" b="1" i="1" dirty="0" err="1"/>
              <a:t>Callinectes</a:t>
            </a:r>
            <a:r>
              <a:rPr lang="el-GR" b="1" i="1" dirty="0"/>
              <a:t> </a:t>
            </a:r>
            <a:r>
              <a:rPr lang="el-GR" b="1" i="1" dirty="0" err="1"/>
              <a:t>sapidus</a:t>
            </a:r>
            <a:r>
              <a:rPr lang="el-GR" b="1" dirty="0"/>
              <a:t>)»</a:t>
            </a:r>
            <a:r>
              <a:rPr lang="el-GR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l-GR" dirty="0"/>
              <a:t>Ε.Υ. Ι. Λεονάρδος</a:t>
            </a:r>
            <a:endParaRPr lang="en-US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18B0202-F625-3042-8084-0F314ACB6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64" y="5668403"/>
            <a:ext cx="11472672" cy="101711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5796CC-7E07-3649-AA5D-B352189E2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600" y="-33528"/>
            <a:ext cx="3835400" cy="1473200"/>
          </a:xfrm>
          <a:prstGeom prst="rect">
            <a:avLst/>
          </a:prstGeom>
        </p:spPr>
      </p:pic>
      <p:pic>
        <p:nvPicPr>
          <p:cNvPr id="1026" name="Picture 2" descr="Επιτροπή Ερευνών Π.Ι.">
            <a:extLst>
              <a:ext uri="{FF2B5EF4-FFF2-40B4-BE49-F238E27FC236}">
                <a16:creationId xmlns:a16="http://schemas.microsoft.com/office/drawing/2014/main" id="{36A47966-3FFD-134E-B7D1-F65AA302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107" y="1473200"/>
            <a:ext cx="1244408" cy="12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7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F0690B42-F18C-024B-856C-ED333BDE7F64}"/>
              </a:ext>
            </a:extLst>
          </p:cNvPr>
          <p:cNvSpPr txBox="1">
            <a:spLocks/>
          </p:cNvSpPr>
          <p:nvPr/>
        </p:nvSpPr>
        <p:spPr>
          <a:xfrm>
            <a:off x="261258" y="957943"/>
            <a:ext cx="11092542" cy="5738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l-GR" sz="2400" dirty="0"/>
              <a:t>Αξιοποιήσαμε το κέλυφος με παραγωγή καινοτόμων προϊόντων υψηλής προστιθέμενης αξίας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l-GR" sz="2400" dirty="0"/>
              <a:t>Την ενίσχυση της τεχνολογικής ανάπτυξης σχετικά με την αξιοποίηση του κελύφους του Μπλε καβουριού προς παραγωγή </a:t>
            </a:r>
            <a:r>
              <a:rPr lang="el-GR" sz="2400" dirty="0" err="1"/>
              <a:t>βιοπολυμερών</a:t>
            </a:r>
            <a:r>
              <a:rPr lang="el-GR" sz="2400" dirty="0"/>
              <a:t>. 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l-GR" sz="2400" dirty="0"/>
              <a:t>Παραγωγή </a:t>
            </a:r>
            <a:r>
              <a:rPr lang="el-GR" sz="2400" dirty="0" err="1"/>
              <a:t>υδροξυαπατίτη</a:t>
            </a:r>
            <a:r>
              <a:rPr lang="el-GR" sz="2400" dirty="0"/>
              <a:t> (</a:t>
            </a:r>
            <a:r>
              <a:rPr lang="el-GR" sz="2400" dirty="0" err="1"/>
              <a:t>Hydroxyapatite</a:t>
            </a:r>
            <a:r>
              <a:rPr lang="el-GR" sz="2400" dirty="0"/>
              <a:t> - HA). Ο ΗΑ ανήκει σε μια κατηγορία κεραμικών υλικών που χρησιμοποιείται ως πρώτη ύλη στην κατασκευή </a:t>
            </a:r>
            <a:r>
              <a:rPr lang="el-GR" sz="2400" dirty="0" err="1"/>
              <a:t>βιοϋλικών</a:t>
            </a:r>
            <a:r>
              <a:rPr lang="el-GR" sz="2400" dirty="0"/>
              <a:t>.</a:t>
            </a: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l-GR" sz="2400" dirty="0"/>
              <a:t>Διαμέσου των παραπάνω θα επιτευχθεί εμμέσως, περιορισμός των αρνητικών επιπτώσεων από την παρουσία του είδους </a:t>
            </a:r>
            <a:r>
              <a:rPr lang="el-GR" sz="2400" i="1" dirty="0"/>
              <a:t>C. </a:t>
            </a:r>
            <a:r>
              <a:rPr lang="el-GR" sz="2400" i="1" dirty="0" err="1"/>
              <a:t>sapidus</a:t>
            </a:r>
            <a:r>
              <a:rPr lang="el-GR" sz="2400" dirty="0"/>
              <a:t> στα παράκτια υδάτινα οικοσυστήματα ως αποτέλεσμα των μεγάλων πληθυσμών και των βιολογικών στρατηγικών του είδους. </a:t>
            </a: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l-GR" sz="2400" dirty="0"/>
              <a:t>Κυρίως, όμως, θα προκύψουν καινοτόμες τεχνολογικές λύσεις στο θέμα της επιβάρυνσης του περιβάλλοντος </a:t>
            </a: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07107B01-621F-2747-AEBD-937F6372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6"/>
            <a:ext cx="10515600" cy="621846"/>
          </a:xfrm>
        </p:spPr>
        <p:txBody>
          <a:bodyPr>
            <a:normAutofit fontScale="90000"/>
          </a:bodyPr>
          <a:lstStyle/>
          <a:p>
            <a:r>
              <a:rPr lang="el-GR" dirty="0"/>
              <a:t>Δράσεις του προγράμματος </a:t>
            </a:r>
          </a:p>
        </p:txBody>
      </p:sp>
    </p:spTree>
    <p:extLst>
      <p:ext uri="{BB962C8B-B14F-4D97-AF65-F5344CB8AC3E}">
        <p14:creationId xmlns:p14="http://schemas.microsoft.com/office/powerpoint/2010/main" val="96797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A054A0E3-3202-4E97-8CCA-17681B63C80B}"/>
              </a:ext>
            </a:extLst>
          </p:cNvPr>
          <p:cNvGrpSpPr/>
          <p:nvPr/>
        </p:nvGrpSpPr>
        <p:grpSpPr>
          <a:xfrm>
            <a:off x="318547" y="296902"/>
            <a:ext cx="4316243" cy="2485679"/>
            <a:chOff x="202749" y="2387292"/>
            <a:chExt cx="2827490" cy="1956839"/>
          </a:xfrm>
        </p:grpSpPr>
        <p:pic>
          <p:nvPicPr>
            <p:cNvPr id="4" name="Εικόνα 3" descr="Εικόνα που περιέχει αρθρόποδα, ασπόνδυλο, πιάτο, κάβουρα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EB6AFB86-6C4F-41DA-BD03-7ACE42429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39713" y="2387292"/>
              <a:ext cx="1690526" cy="195683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1BB83A-E580-45B9-AE9E-FEE5AA2E89B5}"/>
                </a:ext>
              </a:extLst>
            </p:cNvPr>
            <p:cNvSpPr txBox="1"/>
            <p:nvPr/>
          </p:nvSpPr>
          <p:spPr>
            <a:xfrm>
              <a:off x="202749" y="2619050"/>
              <a:ext cx="1555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Μπλε καβούρι</a:t>
              </a:r>
            </a:p>
          </p:txBody>
        </p:sp>
      </p:grp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621A693C-8115-4431-B644-45FF43A28A49}"/>
              </a:ext>
            </a:extLst>
          </p:cNvPr>
          <p:cNvSpPr/>
          <p:nvPr/>
        </p:nvSpPr>
        <p:spPr>
          <a:xfrm>
            <a:off x="5166436" y="1252146"/>
            <a:ext cx="1467937" cy="39425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4" name="Εικόνα 23" descr="Εικόνα που περιέχει άτομο, εσωτερικό, χέρι, αρθρόποδα&#10;&#10;Περιγραφή που δημιουργήθηκε αυτόματα">
            <a:extLst>
              <a:ext uri="{FF2B5EF4-FFF2-40B4-BE49-F238E27FC236}">
                <a16:creationId xmlns:a16="http://schemas.microsoft.com/office/drawing/2014/main" id="{F802D253-2072-425F-9A7A-9C2205181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0" y="3429000"/>
            <a:ext cx="2164030" cy="120401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629D07-D50A-48EA-B3BE-7DCE2BE47A59}"/>
              </a:ext>
            </a:extLst>
          </p:cNvPr>
          <p:cNvSpPr txBox="1"/>
          <p:nvPr/>
        </p:nvSpPr>
        <p:spPr>
          <a:xfrm>
            <a:off x="2478193" y="4100955"/>
            <a:ext cx="267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Αξιοποίηση σάρκας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167A1B-68AE-484C-BF9A-502025BB3B57}"/>
              </a:ext>
            </a:extLst>
          </p:cNvPr>
          <p:cNvSpPr txBox="1"/>
          <p:nvPr/>
        </p:nvSpPr>
        <p:spPr>
          <a:xfrm>
            <a:off x="7480834" y="122019"/>
            <a:ext cx="327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Αξιοποίηση κελύφους</a:t>
            </a:r>
          </a:p>
        </p:txBody>
      </p:sp>
      <p:pic>
        <p:nvPicPr>
          <p:cNvPr id="5" name="Εικόνα 4" descr="Εικόνα που περιέχει ασπόνδυλο, αρθρόποδα, κάβου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455D483A-9825-45A2-BE88-EAC452E8B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53" y="795702"/>
            <a:ext cx="2162212" cy="1307143"/>
          </a:xfrm>
          <a:prstGeom prst="rect">
            <a:avLst/>
          </a:prstGeom>
        </p:spPr>
      </p:pic>
      <p:pic>
        <p:nvPicPr>
          <p:cNvPr id="8" name="Εικόνα 7" descr="Εικόνα που περιέχει πιάτο, λευκό&#10;&#10;Περιγραφή που δημιουργήθηκε αυτόματα">
            <a:extLst>
              <a:ext uri="{FF2B5EF4-FFF2-40B4-BE49-F238E27FC236}">
                <a16:creationId xmlns:a16="http://schemas.microsoft.com/office/drawing/2014/main" id="{A8CB21BA-316C-4C72-96A4-C71CE6C52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84" y="3172403"/>
            <a:ext cx="1472196" cy="14082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61EF6C-76DB-4F29-BCF4-C8DAD308635D}"/>
              </a:ext>
            </a:extLst>
          </p:cNvPr>
          <p:cNvSpPr txBox="1"/>
          <p:nvPr/>
        </p:nvSpPr>
        <p:spPr>
          <a:xfrm>
            <a:off x="7773280" y="3877988"/>
            <a:ext cx="815199" cy="306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 err="1"/>
              <a:t>Χιτίνη</a:t>
            </a:r>
            <a:endParaRPr lang="el-GR" dirty="0"/>
          </a:p>
        </p:txBody>
      </p: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F4FD39EB-B59A-42EC-A7BE-89C9150C474F}"/>
              </a:ext>
            </a:extLst>
          </p:cNvPr>
          <p:cNvGrpSpPr/>
          <p:nvPr/>
        </p:nvGrpSpPr>
        <p:grpSpPr>
          <a:xfrm>
            <a:off x="6292109" y="5373811"/>
            <a:ext cx="2860156" cy="1308064"/>
            <a:chOff x="9547343" y="4881025"/>
            <a:chExt cx="2893856" cy="1279496"/>
          </a:xfrm>
        </p:grpSpPr>
        <p:pic>
          <p:nvPicPr>
            <p:cNvPr id="9" name="Εικόνα 8" descr="Εικόνα που περιέχει εσωτερικό, λευκό, επιτραπέζια σκεύη, σερβίτσι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580BD451-6836-4FF3-A3C2-2D78AA400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7343" y="4881025"/>
              <a:ext cx="1455658" cy="127949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266307-289E-48E3-A953-4307E62FFC51}"/>
                </a:ext>
              </a:extLst>
            </p:cNvPr>
            <p:cNvSpPr txBox="1"/>
            <p:nvPr/>
          </p:nvSpPr>
          <p:spPr>
            <a:xfrm>
              <a:off x="10701350" y="5215956"/>
              <a:ext cx="1739849" cy="535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dirty="0" err="1"/>
                <a:t>Χιτοζάνη</a:t>
              </a:r>
              <a:endParaRPr lang="el-GR" dirty="0"/>
            </a:p>
          </p:txBody>
        </p:sp>
      </p:grpSp>
      <p:pic>
        <p:nvPicPr>
          <p:cNvPr id="31" name="Εικόνα 30" descr="Εικόνα που περιέχει σοκολάτα&#10;&#10;Περιγραφή που δημιουργήθηκε αυτόματα">
            <a:extLst>
              <a:ext uri="{FF2B5EF4-FFF2-40B4-BE49-F238E27FC236}">
                <a16:creationId xmlns:a16="http://schemas.microsoft.com/office/drawing/2014/main" id="{A94BDBB7-7AC2-452D-84D3-28C538D47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53" y="3015047"/>
            <a:ext cx="1283907" cy="138388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F92A926-FA62-425C-951F-81D31FAD8852}"/>
              </a:ext>
            </a:extLst>
          </p:cNvPr>
          <p:cNvSpPr txBox="1"/>
          <p:nvPr/>
        </p:nvSpPr>
        <p:spPr>
          <a:xfrm>
            <a:off x="10315908" y="3671708"/>
            <a:ext cx="1338425" cy="293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Υδροξυαπατίτης</a:t>
            </a:r>
            <a:endParaRPr lang="el-GR" dirty="0"/>
          </a:p>
        </p:txBody>
      </p:sp>
      <p:sp>
        <p:nvSpPr>
          <p:cNvPr id="39" name="Βέλος: Δεξιό 38">
            <a:extLst>
              <a:ext uri="{FF2B5EF4-FFF2-40B4-BE49-F238E27FC236}">
                <a16:creationId xmlns:a16="http://schemas.microsoft.com/office/drawing/2014/main" id="{3DE2D2F7-490D-4951-B5A3-E8650069A149}"/>
              </a:ext>
            </a:extLst>
          </p:cNvPr>
          <p:cNvSpPr/>
          <p:nvPr/>
        </p:nvSpPr>
        <p:spPr>
          <a:xfrm>
            <a:off x="1837648" y="5880994"/>
            <a:ext cx="760793" cy="39425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86FD431C-C37E-8040-82C0-7E7352B597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1616" t="42558" r="14899" b="28875"/>
          <a:stretch/>
        </p:blipFill>
        <p:spPr>
          <a:xfrm>
            <a:off x="248040" y="5046968"/>
            <a:ext cx="1574801" cy="14258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Εικόνα 7">
            <a:extLst>
              <a:ext uri="{FF2B5EF4-FFF2-40B4-BE49-F238E27FC236}">
                <a16:creationId xmlns:a16="http://schemas.microsoft.com/office/drawing/2014/main" id="{05AD6689-3F3B-C941-8BCF-BBE29E3D39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3710" b="498"/>
          <a:stretch/>
        </p:blipFill>
        <p:spPr>
          <a:xfrm>
            <a:off x="2608586" y="4942858"/>
            <a:ext cx="1314874" cy="17390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5" name="Βέλος: Δεξιό 38">
            <a:extLst>
              <a:ext uri="{FF2B5EF4-FFF2-40B4-BE49-F238E27FC236}">
                <a16:creationId xmlns:a16="http://schemas.microsoft.com/office/drawing/2014/main" id="{011C1725-93B7-E343-90D2-484EF1891584}"/>
              </a:ext>
            </a:extLst>
          </p:cNvPr>
          <p:cNvSpPr/>
          <p:nvPr/>
        </p:nvSpPr>
        <p:spPr>
          <a:xfrm rot="5400000">
            <a:off x="1924733" y="2817921"/>
            <a:ext cx="760793" cy="39425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Βέλος: Δεξιό 38">
            <a:extLst>
              <a:ext uri="{FF2B5EF4-FFF2-40B4-BE49-F238E27FC236}">
                <a16:creationId xmlns:a16="http://schemas.microsoft.com/office/drawing/2014/main" id="{7424CBDD-2945-F642-BEB3-B541911099D9}"/>
              </a:ext>
            </a:extLst>
          </p:cNvPr>
          <p:cNvSpPr/>
          <p:nvPr/>
        </p:nvSpPr>
        <p:spPr>
          <a:xfrm rot="5400000">
            <a:off x="705728" y="4524275"/>
            <a:ext cx="760793" cy="39425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Βέλος: Δεξιό 5">
            <a:extLst>
              <a:ext uri="{FF2B5EF4-FFF2-40B4-BE49-F238E27FC236}">
                <a16:creationId xmlns:a16="http://schemas.microsoft.com/office/drawing/2014/main" id="{38F98E41-0DB3-B84A-BED6-C4C3761ED0A5}"/>
              </a:ext>
            </a:extLst>
          </p:cNvPr>
          <p:cNvSpPr/>
          <p:nvPr/>
        </p:nvSpPr>
        <p:spPr>
          <a:xfrm rot="6500912">
            <a:off x="7181889" y="2544488"/>
            <a:ext cx="984702" cy="30402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Βέλος: Δεξιό 5">
            <a:extLst>
              <a:ext uri="{FF2B5EF4-FFF2-40B4-BE49-F238E27FC236}">
                <a16:creationId xmlns:a16="http://schemas.microsoft.com/office/drawing/2014/main" id="{4F3E582B-F51E-AD43-8B32-CAD94BF8BE43}"/>
              </a:ext>
            </a:extLst>
          </p:cNvPr>
          <p:cNvSpPr/>
          <p:nvPr/>
        </p:nvSpPr>
        <p:spPr>
          <a:xfrm rot="5400000">
            <a:off x="6625518" y="4824721"/>
            <a:ext cx="919078" cy="39425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Βέλος: Δεξιό 5">
            <a:extLst>
              <a:ext uri="{FF2B5EF4-FFF2-40B4-BE49-F238E27FC236}">
                <a16:creationId xmlns:a16="http://schemas.microsoft.com/office/drawing/2014/main" id="{A354A02B-D0F5-C74A-9351-90559577F059}"/>
              </a:ext>
            </a:extLst>
          </p:cNvPr>
          <p:cNvSpPr/>
          <p:nvPr/>
        </p:nvSpPr>
        <p:spPr>
          <a:xfrm rot="3243962">
            <a:off x="8498234" y="2517179"/>
            <a:ext cx="984702" cy="30402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068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0AD889-A74B-BF4C-8A71-566ACA0C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l-GR" dirty="0" err="1"/>
              <a:t>Αλλ</a:t>
            </a:r>
            <a:r>
              <a:rPr lang="en-US" dirty="0" err="1"/>
              <a:t>ά</a:t>
            </a:r>
            <a:r>
              <a:rPr lang="el-GR" dirty="0"/>
              <a:t> και ….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0AE517-28D4-1B4D-8C52-957F28217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057"/>
            <a:ext cx="10515600" cy="557348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el-GR" sz="2400" dirty="0"/>
              <a:t>Ανάπτυξη τεχνογνωσίας σχετικά με την επεξεργασία των καρκινοειδών, μια παραγωγική δραστηριότητα σχετικά άγνωστη για την Ελλάδα.</a:t>
            </a:r>
          </a:p>
          <a:p>
            <a:pPr lvl="0">
              <a:lnSpc>
                <a:spcPct val="150000"/>
              </a:lnSpc>
            </a:pPr>
            <a:r>
              <a:rPr lang="el-GR" sz="2400" dirty="0"/>
              <a:t>Δημιουργία διατροφικών προϊόντων υψηλής προστιθέμενης αξίας από είδος με σχετικά χαμηλή εμπορική αξία.</a:t>
            </a:r>
          </a:p>
          <a:p>
            <a:pPr lvl="0">
              <a:lnSpc>
                <a:spcPct val="150000"/>
              </a:lnSpc>
            </a:pPr>
            <a:r>
              <a:rPr lang="el-GR" sz="2400" dirty="0"/>
              <a:t>Μείωση του περιβαλλοντικού αποτυπώματος </a:t>
            </a:r>
          </a:p>
          <a:p>
            <a:pPr lvl="0">
              <a:lnSpc>
                <a:spcPct val="150000"/>
              </a:lnSpc>
            </a:pPr>
            <a:r>
              <a:rPr lang="el-GR" sz="2400" dirty="0"/>
              <a:t>Ανάπτυξη επιχειρηματικού μοντέλου μονάδας επεξεργασίας αλιευτικών προϊόντων με βάση το Μπλε καβούρι.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Προώθηση εκστρατείας σχετικά με την εκμετάλλευσης ξενικών ειδών για περιορισμό των επιπτώσεων στο περιβάλλον και την οικονομία.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Την ανάπτυξη επιστημονικών ομάδων αριστείας και ιδιαίτερα  νέων επιστημόνων </a:t>
            </a:r>
          </a:p>
          <a:p>
            <a:pPr>
              <a:lnSpc>
                <a:spcPct val="150000"/>
              </a:lnSpc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5043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CA7848-F69F-F444-8BEB-6057520E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Επιδιωκόμενο αποτέλεσμα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23753A-8BC2-644B-9A60-ECF55387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9714"/>
            <a:ext cx="10515600" cy="519724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Με την εφαρμογή των επιτευγμάτων του έργου, αναμένεται: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Να  ασκηθεί ελεγχόμενη αλιευτική πίεση στους πληθυσμούς του ξενικού είδους 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περιορισμός της εξάπλωσής του, καθώς η παρουσία του οποίου προκαλεί σημαντικό περιβαλλοντικό και διαχειριστικό πρόβλημα.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Ο συνδυασμός της αλιευτικής διαχείρισης με την εκμετάλλευση και την παραγωγή προϊόντων υψηλής προστιθέμενης και μεγάλης εμπορικής αξίας, μετατρέπει ένα πρόβλημα σε ανταγωνιστικό πλεονέκτημα με οικονομικά και περιβαλλοντικά οφέλη.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Ειδικότερα, η αύξηση της εμπορικής αξίας του νωπού προϊόντος θα συνεισφέρει σημαντικά στη δημιουργία εισοδήματος σε ασθενείς οικονομικά ομάδες.</a:t>
            </a:r>
          </a:p>
          <a:p>
            <a:pPr>
              <a:lnSpc>
                <a:spcPct val="150000"/>
              </a:lnSpc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235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A52168-6F63-F742-9616-DC231199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Ερευνητική ομάδα 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8DA2B068-6FEB-7447-8E66-B83F353EE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160807"/>
              </p:ext>
            </p:extLst>
          </p:nvPr>
        </p:nvGraphicFramePr>
        <p:xfrm>
          <a:off x="1306286" y="1894113"/>
          <a:ext cx="9245601" cy="3829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843">
                  <a:extLst>
                    <a:ext uri="{9D8B030D-6E8A-4147-A177-3AD203B41FA5}">
                      <a16:colId xmlns:a16="http://schemas.microsoft.com/office/drawing/2014/main" val="2636431725"/>
                    </a:ext>
                  </a:extLst>
                </a:gridCol>
                <a:gridCol w="2976525">
                  <a:extLst>
                    <a:ext uri="{9D8B030D-6E8A-4147-A177-3AD203B41FA5}">
                      <a16:colId xmlns:a16="http://schemas.microsoft.com/office/drawing/2014/main" val="619070064"/>
                    </a:ext>
                  </a:extLst>
                </a:gridCol>
                <a:gridCol w="2976525">
                  <a:extLst>
                    <a:ext uri="{9D8B030D-6E8A-4147-A177-3AD203B41FA5}">
                      <a16:colId xmlns:a16="http://schemas.microsoft.com/office/drawing/2014/main" val="524132186"/>
                    </a:ext>
                  </a:extLst>
                </a:gridCol>
                <a:gridCol w="2538708">
                  <a:extLst>
                    <a:ext uri="{9D8B030D-6E8A-4147-A177-3AD203B41FA5}">
                      <a16:colId xmlns:a16="http://schemas.microsoft.com/office/drawing/2014/main" val="2085391923"/>
                    </a:ext>
                  </a:extLst>
                </a:gridCol>
              </a:tblGrid>
              <a:tr h="660401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 dirty="0">
                          <a:effectLst/>
                        </a:rPr>
                        <a:t>Α/Α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 dirty="0">
                          <a:effectLst/>
                        </a:rPr>
                        <a:t>ΟΝΟΜΑΤΕΠΩΝΥΜΟ 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 dirty="0">
                          <a:effectLst/>
                        </a:rPr>
                        <a:t>ΕΙΔΙΚΟΤΗΤΑ 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 dirty="0">
                          <a:effectLst/>
                        </a:rPr>
                        <a:t>ΦΟΡΕΑΣ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355347"/>
                  </a:ext>
                </a:extLst>
              </a:tr>
              <a:tr h="352087"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1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Λεονάρδος Ιωάννης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Καθηγητής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Παν. Ιωαννίνων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675405"/>
                  </a:ext>
                </a:extLst>
              </a:tr>
              <a:tr h="352087"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2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Κωνσταντίνος Σταλίκας 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Καθηγητής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Παν. Ιωαννίνων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5693565"/>
                  </a:ext>
                </a:extLst>
              </a:tr>
              <a:tr h="352087"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3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Γεώργιος Παπαγεωργίου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Αν. Καθηγητής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Παν. Ιωαννίνων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0958063"/>
                  </a:ext>
                </a:extLst>
              </a:tr>
              <a:tr h="352087"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4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Μάνος Κουτράκης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Διευθυντής Ερευνών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ΙΝΑΛΕ ΕΛΓΟ-Δήμητρα 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6912403"/>
                  </a:ext>
                </a:extLst>
              </a:tr>
              <a:tr h="352087"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5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Αργύρης Σαπουνίδης 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Εντεταλμένος Ερευνητής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ΙΝΑΛΕ ΕΛΓΟ-Δήμητρα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606475"/>
                  </a:ext>
                </a:extLst>
              </a:tr>
              <a:tr h="352087"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6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Αλκιβιάδης Βασιλάς 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Μεταπτυχιακός Φοιτητής 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Παν. Ιωαννίνων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757658"/>
                  </a:ext>
                </a:extLst>
              </a:tr>
              <a:tr h="352087"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7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Νίκη Πουλουπούλου 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Μεταπτυχιακός Φοιτητής 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Παν. Ιωαννίνων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575717"/>
                  </a:ext>
                </a:extLst>
              </a:tr>
              <a:tr h="352087"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8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Ιερεμίας Χουσίδης 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Μεταπτυχιακός Φοιτητής 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/>
                        </a:rPr>
                        <a:t>Παν. Ιωαννίνων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3581842"/>
                  </a:ext>
                </a:extLst>
              </a:tr>
              <a:tr h="352087">
                <a:tc>
                  <a:txBody>
                    <a:bodyPr/>
                    <a:lstStyle/>
                    <a:p>
                      <a:pPr algn="ctr">
                        <a:tabLst>
                          <a:tab pos="228600" algn="l"/>
                        </a:tabLst>
                      </a:pPr>
                      <a:r>
                        <a:rPr lang="el-GR" sz="1800">
                          <a:effectLst/>
                        </a:rPr>
                        <a:t>9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Αγγελική Κοκκινίδου 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effectLst/>
                        </a:rPr>
                        <a:t>Ειδικός Συνεργάτης 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effectLst/>
                        </a:rPr>
                        <a:t>Παν. Ιωαννίνων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8499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28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6B984D-5534-364C-97A1-34ED2F008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Θα συνεχίσουμε στις παρουσιάσεις</a:t>
            </a:r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EAEFFECE-35F9-FE4A-94BF-3984A0A0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693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3C95BD-DEE5-4B47-93F2-4BD79799C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1538514"/>
            <a:ext cx="11078029" cy="51815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l-GR" dirty="0"/>
              <a:t>Καθώς δεν είναι δυνατόν να εξαφανίσουμε ένα ξενικό είδος από το θαλάσσιο περιβάλλον</a:t>
            </a:r>
          </a:p>
          <a:p>
            <a:pPr>
              <a:lnSpc>
                <a:spcPct val="160000"/>
              </a:lnSpc>
            </a:pPr>
            <a:r>
              <a:rPr lang="el-GR" dirty="0"/>
              <a:t> πρέπει να βρούμε δράσεις ώστε να το περιορίσουμε </a:t>
            </a:r>
          </a:p>
          <a:p>
            <a:pPr lvl="1">
              <a:lnSpc>
                <a:spcPct val="160000"/>
              </a:lnSpc>
            </a:pPr>
            <a:r>
              <a:rPr lang="el-GR" dirty="0"/>
              <a:t>Ώστε να περιορίσουμε τις αρνητικές επιπτώσεις </a:t>
            </a:r>
          </a:p>
          <a:p>
            <a:pPr>
              <a:lnSpc>
                <a:spcPct val="160000"/>
              </a:lnSpc>
            </a:pPr>
            <a:r>
              <a:rPr lang="el-GR" dirty="0"/>
              <a:t>Να κινητοποιήσουμε τον καταναλωτή </a:t>
            </a:r>
          </a:p>
          <a:p>
            <a:pPr>
              <a:lnSpc>
                <a:spcPct val="160000"/>
              </a:lnSpc>
            </a:pPr>
            <a:r>
              <a:rPr lang="el-GR" dirty="0"/>
              <a:t>Να το εντάξουμε στην δίαιτα</a:t>
            </a:r>
          </a:p>
          <a:p>
            <a:pPr lvl="1">
              <a:lnSpc>
                <a:spcPct val="160000"/>
              </a:lnSpc>
            </a:pPr>
            <a:r>
              <a:rPr lang="el-GR" dirty="0"/>
              <a:t>Αυξάνεται η αξία του </a:t>
            </a:r>
          </a:p>
          <a:p>
            <a:pPr lvl="1">
              <a:lnSpc>
                <a:spcPct val="160000"/>
              </a:lnSpc>
            </a:pPr>
            <a:r>
              <a:rPr lang="el-GR" dirty="0"/>
              <a:t>ασκείται αλιευτική πίεση στους πληθυσμούς του </a:t>
            </a:r>
          </a:p>
          <a:p>
            <a:pPr marL="0" indent="0">
              <a:lnSpc>
                <a:spcPct val="160000"/>
              </a:lnSpc>
              <a:buNone/>
            </a:pPr>
            <a:endParaRPr lang="el-GR" dirty="0"/>
          </a:p>
          <a:p>
            <a:pPr marL="0" indent="0">
              <a:lnSpc>
                <a:spcPct val="160000"/>
              </a:lnSpc>
              <a:buNone/>
            </a:pPr>
            <a:r>
              <a:rPr lang="el-GR" dirty="0"/>
              <a:t>Στοχεύοντας στον περιορισμό της πληθυσμιακής του εξάπλωσης  </a:t>
            </a:r>
          </a:p>
          <a:p>
            <a:pPr>
              <a:lnSpc>
                <a:spcPct val="160000"/>
              </a:lnSpc>
            </a:pPr>
            <a:endParaRPr lang="el-GR" dirty="0"/>
          </a:p>
          <a:p>
            <a:pPr>
              <a:lnSpc>
                <a:spcPct val="160000"/>
              </a:lnSpc>
            </a:pPr>
            <a:endParaRPr lang="el-GR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AC5185D8-C904-E549-BA4D-FBFC31CA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Δράσεις αντιμετώπισης των </a:t>
            </a:r>
            <a:r>
              <a:rPr lang="el-GR" sz="3600" dirty="0" err="1"/>
              <a:t>χωροκατακτητικών</a:t>
            </a:r>
            <a:r>
              <a:rPr lang="el-GR" sz="3600" dirty="0"/>
              <a:t> ειδών</a:t>
            </a:r>
          </a:p>
        </p:txBody>
      </p:sp>
    </p:spTree>
    <p:extLst>
      <p:ext uri="{BB962C8B-B14F-4D97-AF65-F5344CB8AC3E}">
        <p14:creationId xmlns:p14="http://schemas.microsoft.com/office/powerpoint/2010/main" val="3516355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5DE387-09F4-0B48-8826-1B53A51E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8996"/>
            <a:ext cx="6587654" cy="1325563"/>
          </a:xfrm>
        </p:spPr>
        <p:txBody>
          <a:bodyPr/>
          <a:lstStyle/>
          <a:p>
            <a:r>
              <a:rPr lang="el-GR" dirty="0"/>
              <a:t>Συνταγές μαγειρικής για το μπλε καβούρι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3CAC3F7-A79F-A942-BAE0-0EFB189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854" y="0"/>
            <a:ext cx="4766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1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218ECA-6155-884E-B649-72784370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035520-3360-CC41-9F81-73E5BD6E6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Προώθηση της κατανάλωσης </a:t>
            </a:r>
          </a:p>
          <a:p>
            <a:r>
              <a:rPr lang="el-GR" dirty="0"/>
              <a:t>Εξοικείωσης του καταναλωτή με αυτό το είδος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Με στόχο να προτρέψουμε το κοινό στην κατανάλωση ξενικού είδους</a:t>
            </a:r>
          </a:p>
        </p:txBody>
      </p:sp>
    </p:spTree>
    <p:extLst>
      <p:ext uri="{BB962C8B-B14F-4D97-AF65-F5344CB8AC3E}">
        <p14:creationId xmlns:p14="http://schemas.microsoft.com/office/powerpoint/2010/main" val="341628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F95E24-972D-DA4A-B35D-C4778D8A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2" y="135278"/>
            <a:ext cx="3472543" cy="926646"/>
          </a:xfrm>
        </p:spPr>
        <p:txBody>
          <a:bodyPr>
            <a:normAutofit/>
          </a:bodyPr>
          <a:lstStyle/>
          <a:p>
            <a:r>
              <a:rPr lang="el-GR" sz="3200" b="1" dirty="0"/>
              <a:t>Γαλάζια ανάπτυξη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DE07FA-5B42-244B-9E29-BAE1EC8C3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785585"/>
            <a:ext cx="12017827" cy="528683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l-GR" sz="2100" dirty="0"/>
              <a:t>Η </a:t>
            </a:r>
            <a:r>
              <a:rPr lang="el-GR" sz="2100" b="1" dirty="0"/>
              <a:t>Ευρωπαϊκή Επιτροπή</a:t>
            </a:r>
            <a:r>
              <a:rPr lang="el-GR" sz="2100" dirty="0"/>
              <a:t>,  στο πλαίσιο της δράσης </a:t>
            </a:r>
            <a:r>
              <a:rPr lang="el-GR" sz="2100" b="1" dirty="0"/>
              <a:t>«Ευρώπη 2020» </a:t>
            </a:r>
            <a:r>
              <a:rPr lang="el-GR" sz="2100" dirty="0"/>
              <a:t>επενδύει</a:t>
            </a:r>
            <a:r>
              <a:rPr lang="el-GR" sz="2100" b="1" dirty="0"/>
              <a:t> </a:t>
            </a:r>
            <a:r>
              <a:rPr lang="el-GR" sz="2100" dirty="0"/>
              <a:t>στη «</a:t>
            </a:r>
            <a:r>
              <a:rPr lang="el-GR" sz="2100" b="1" dirty="0"/>
              <a:t>Γαλάζια Ανάπτυξη»</a:t>
            </a:r>
            <a:endParaRPr lang="el-GR" sz="2100" dirty="0"/>
          </a:p>
          <a:p>
            <a:pPr>
              <a:lnSpc>
                <a:spcPct val="170000"/>
              </a:lnSpc>
            </a:pPr>
            <a:r>
              <a:rPr lang="el-GR" sz="2100" dirty="0"/>
              <a:t>Αναγνωρίζει τις Θάλασσες και τους </a:t>
            </a:r>
            <a:r>
              <a:rPr lang="el-GR" sz="2100" dirty="0" err="1"/>
              <a:t>Ωκεανο</a:t>
            </a:r>
            <a:r>
              <a:rPr lang="en-US" sz="2100" dirty="0" err="1"/>
              <a:t>ύ</a:t>
            </a:r>
            <a:r>
              <a:rPr lang="el-GR" sz="2100" dirty="0"/>
              <a:t>ς ως μοχλούς της οικονομίας με μεγάλο δυναμικό για καινοτομία και ανάπτυξη. </a:t>
            </a:r>
          </a:p>
          <a:p>
            <a:pPr>
              <a:lnSpc>
                <a:spcPct val="170000"/>
              </a:lnSpc>
            </a:pPr>
            <a:r>
              <a:rPr lang="el-GR" sz="2100" dirty="0"/>
              <a:t>Υποστηρίζει ότι «Η εξερεύνηση της θαλάσσιας βιοποικιλότητας θα μπορούσε να μας οδηγήσει στην ανάπτυξη νέων φαρμάκων ή βιομηχανικών ενζύμων ανθεκτικών σε ακραίες συνθήκες και, κατά συνέπεια, μεγάλης οικονομικής αξίας». </a:t>
            </a:r>
          </a:p>
          <a:p>
            <a:pPr>
              <a:lnSpc>
                <a:spcPct val="170000"/>
              </a:lnSpc>
            </a:pPr>
            <a:r>
              <a:rPr lang="el-GR" sz="2100" dirty="0"/>
              <a:t>Αναφέρει ότι: « </a:t>
            </a:r>
            <a:r>
              <a:rPr lang="el-GR" sz="2100" b="1" dirty="0"/>
              <a:t>Ως Γαλάζια Βιοτεχνολογία εννοούμε την εξερεύνηση και την εκμετάλλευση των διάφορων θαλάσσιων οργανισμών με σκοπό την ανάπτυξη νέων προϊόντων</a:t>
            </a:r>
            <a:r>
              <a:rPr lang="el-GR" sz="2100" dirty="0"/>
              <a:t>». </a:t>
            </a:r>
          </a:p>
          <a:p>
            <a:pPr>
              <a:lnSpc>
                <a:spcPct val="170000"/>
              </a:lnSpc>
            </a:pPr>
            <a:r>
              <a:rPr lang="el-GR" sz="2100" dirty="0"/>
              <a:t>Η "Γαλάζια" οικονομία αντιπροσωπεύει 5,4 εκ. θέσεις εργασίας με αξία σχεδόν 500 δισ. ετησίως με δυνατότητα περαιτέρω ανάπτυξης  και σημαντικές ευκαιρίες. </a:t>
            </a:r>
          </a:p>
        </p:txBody>
      </p:sp>
      <p:pic>
        <p:nvPicPr>
          <p:cNvPr id="4097" name="Picture 1" descr="page1image4081549136">
            <a:extLst>
              <a:ext uri="{FF2B5EF4-FFF2-40B4-BE49-F238E27FC236}">
                <a16:creationId xmlns:a16="http://schemas.microsoft.com/office/drawing/2014/main" id="{45BDA45B-7643-6A4A-B075-250CB4C8B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80" y="-36513"/>
            <a:ext cx="4420019" cy="92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7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85CF62-D442-E44E-B1ED-2E660272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571"/>
            <a:ext cx="10515600" cy="5850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Ωστόσο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η οικονομία και η ανάπτυξη συχνά έρχονται σε αντίθεση με την προστασία της φύσης </a:t>
            </a:r>
          </a:p>
          <a:p>
            <a:r>
              <a:rPr lang="el-GR" sz="2400" dirty="0"/>
              <a:t>Είναι το θεμιτό</a:t>
            </a:r>
            <a:r>
              <a:rPr lang="en-US" sz="2400" dirty="0"/>
              <a:t>, </a:t>
            </a:r>
            <a:r>
              <a:rPr lang="en-US" sz="2400" dirty="0" err="1"/>
              <a:t>ό</a:t>
            </a:r>
            <a:r>
              <a:rPr lang="el-GR" sz="2400" dirty="0" err="1"/>
              <a:t>ταν</a:t>
            </a:r>
            <a:r>
              <a:rPr lang="el-GR" sz="2400" dirty="0"/>
              <a:t> η τεχνολογία αξιοποιείται στη προοπτική της προστασίας της φύσης, </a:t>
            </a:r>
          </a:p>
          <a:p>
            <a:r>
              <a:rPr lang="el-GR" sz="2400" dirty="0"/>
              <a:t>Το ιδανικό είναι όταν συνδυάζεται η ανάπτυξη με την προστασία και την αποκατάσταση του περιβάλλοντος</a:t>
            </a:r>
          </a:p>
          <a:p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Στο πνεύμα αυτό είναι η συγκεκριμένη ερευνητική πρόταση</a:t>
            </a:r>
          </a:p>
          <a:p>
            <a:pPr marL="0" indent="0">
              <a:buNone/>
            </a:pPr>
            <a:r>
              <a:rPr lang="el-GR" sz="2400" dirty="0"/>
              <a:t>Δηλαδή ένα περιβαλλοντικό πρόβλημα, πως αναδεικνύεται σε ευκαιρία για την ανάπτυξη και την καινοτομία</a:t>
            </a:r>
          </a:p>
        </p:txBody>
      </p:sp>
    </p:spTree>
    <p:extLst>
      <p:ext uri="{BB962C8B-B14F-4D97-AF65-F5344CB8AC3E}">
        <p14:creationId xmlns:p14="http://schemas.microsoft.com/office/powerpoint/2010/main" val="355881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114EA7-AC3B-5340-AAC3-13BCF1CB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6" y="61686"/>
            <a:ext cx="5257800" cy="650874"/>
          </a:xfrm>
        </p:spPr>
        <p:txBody>
          <a:bodyPr>
            <a:normAutofit fontScale="90000"/>
          </a:bodyPr>
          <a:lstStyle/>
          <a:p>
            <a:r>
              <a:rPr lang="el-GR" dirty="0"/>
              <a:t>Το πρόβλημα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AEC8F1-B5B1-DD46-85B4-2FB417FE9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7" y="1159330"/>
            <a:ext cx="8281816" cy="5698670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Το ε</a:t>
            </a:r>
            <a:r>
              <a:rPr lang="en-US" sz="2400" dirty="0" err="1"/>
              <a:t>ί</a:t>
            </a:r>
            <a:r>
              <a:rPr lang="el-GR" sz="2400" dirty="0" err="1"/>
              <a:t>δος</a:t>
            </a:r>
            <a:r>
              <a:rPr lang="el-GR" sz="2400" dirty="0"/>
              <a:t> </a:t>
            </a:r>
            <a:r>
              <a:rPr lang="el-GR" sz="2400" i="1" dirty="0" err="1"/>
              <a:t>Callinectes</a:t>
            </a:r>
            <a:r>
              <a:rPr lang="el-GR" sz="2400" i="1" dirty="0"/>
              <a:t> </a:t>
            </a:r>
            <a:r>
              <a:rPr lang="el-GR" sz="2400" i="1" dirty="0" err="1"/>
              <a:t>sapidus</a:t>
            </a:r>
            <a:r>
              <a:rPr lang="en-US" sz="2400" dirty="0"/>
              <a:t> </a:t>
            </a:r>
            <a:r>
              <a:rPr lang="el-GR" sz="2400" dirty="0"/>
              <a:t>είναι γνωστό στην Ελλάδα με το όνομα μπλε καβούρι και διεθνώς ως «</a:t>
            </a:r>
            <a:r>
              <a:rPr lang="el-GR" sz="2400" dirty="0" err="1"/>
              <a:t>blue</a:t>
            </a:r>
            <a:r>
              <a:rPr lang="el-GR" sz="2400" dirty="0"/>
              <a:t> </a:t>
            </a:r>
            <a:r>
              <a:rPr lang="el-GR" sz="2400" dirty="0" err="1"/>
              <a:t>crab</a:t>
            </a:r>
            <a:r>
              <a:rPr lang="el-GR" sz="2400" dirty="0"/>
              <a:t>». </a:t>
            </a:r>
          </a:p>
          <a:p>
            <a:endParaRPr lang="el-GR" sz="2400" dirty="0"/>
          </a:p>
          <a:p>
            <a:r>
              <a:rPr lang="el-GR" sz="2400" dirty="0"/>
              <a:t>Εμφανίστηκε στα παράκτια οικοσυστήματα της Μεσογείου τη δεκαετία του ’50, </a:t>
            </a:r>
          </a:p>
          <a:p>
            <a:r>
              <a:rPr lang="el-GR" sz="2400" dirty="0"/>
              <a:t>Συνέπεια των βιολογικών στρατηγικών του </a:t>
            </a:r>
            <a:r>
              <a:rPr lang="el-GR" sz="2000" dirty="0"/>
              <a:t>Η μεγάλη προσαρμοστικότητα</a:t>
            </a:r>
          </a:p>
          <a:p>
            <a:r>
              <a:rPr lang="el-GR" sz="2400" dirty="0"/>
              <a:t>ανταγωνίζεται και εκτοπίζει γηγενή αλλά και εμπορικά είδη</a:t>
            </a:r>
            <a:endParaRPr lang="en-US" sz="2400" dirty="0"/>
          </a:p>
          <a:p>
            <a:pPr lvl="1"/>
            <a:r>
              <a:rPr lang="el-GR" sz="2000" dirty="0" err="1"/>
              <a:t>Φαινοτυπική</a:t>
            </a:r>
            <a:r>
              <a:rPr lang="el-GR" sz="2000" dirty="0"/>
              <a:t>  πλαστικότητα </a:t>
            </a:r>
          </a:p>
          <a:p>
            <a:pPr lvl="1"/>
            <a:r>
              <a:rPr lang="el-GR" sz="2000" dirty="0"/>
              <a:t>Η έλλειψη θηρευτών</a:t>
            </a:r>
          </a:p>
          <a:p>
            <a:pPr lvl="1"/>
            <a:r>
              <a:rPr lang="el-GR" sz="2000" dirty="0"/>
              <a:t>Κινητικότητα </a:t>
            </a:r>
            <a:endParaRPr lang="en-US" sz="2000" dirty="0"/>
          </a:p>
          <a:p>
            <a:endParaRPr lang="en-US" sz="2400" dirty="0"/>
          </a:p>
          <a:p>
            <a:r>
              <a:rPr lang="el-GR" sz="2400" dirty="0"/>
              <a:t>σταδιακά εγκαταστάθηκε, επεκτάθηκε και κυριάρχησε. </a:t>
            </a:r>
          </a:p>
          <a:p>
            <a:r>
              <a:rPr lang="el-GR" sz="2400" dirty="0"/>
              <a:t>Σήμερα αποτελεί συχνά κυρίαρχο πληθυσμό καρκινοειδών σε παράκτιες περιοχές</a:t>
            </a:r>
          </a:p>
          <a:p>
            <a:endParaRPr lang="el-GR" sz="2400" dirty="0"/>
          </a:p>
        </p:txBody>
      </p:sp>
      <p:pic>
        <p:nvPicPr>
          <p:cNvPr id="1026" name="Picture 2" descr="Blue Crab Wooden Jigsaw Puzzle--Zen Puzzles Collection">
            <a:extLst>
              <a:ext uri="{FF2B5EF4-FFF2-40B4-BE49-F238E27FC236}">
                <a16:creationId xmlns:a16="http://schemas.microsoft.com/office/drawing/2014/main" id="{2D645C68-A26E-E44C-8949-ED795BDD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42" y="0"/>
            <a:ext cx="3664857" cy="36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7FA3D7-FD5E-2C45-A533-9B4C9DF57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829"/>
            <a:ext cx="10515600" cy="58431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Τα παραπάνω έχουν οδηγήσει σε σημαντικές επιπτώσεις στην ποιότητα, αλλά και την  αλιευτική δραστηριότητα των παράκτιων οικοσυστημάτων.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l-GR" sz="2400" dirty="0"/>
              <a:t>Η εμπορική αξία του στην Ελλάδα κυμαίνεται σε χαμηλά επίπεδα, αν και στις αγορές της Δυτικής Ευρώπης και κυρίως των Η.Π.Α είναι υψηλή.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l-GR" sz="2400" dirty="0"/>
              <a:t>Ως αποτέλεσμα των επιπτώσεων από τη παρουσία του είδους στα υδάτινα οικοσυστήματα, αλλά και στην οικονομία εν γένει, το είδος έχει καταταχθεί μεταξύ των </a:t>
            </a:r>
            <a:r>
              <a:rPr lang="el-GR" sz="2400" b="1" dirty="0"/>
              <a:t>100 πιο επικίνδυνων ξενικών ειδών της Μεσογείου </a:t>
            </a:r>
            <a:r>
              <a:rPr lang="el-GR" sz="2400" dirty="0"/>
              <a:t>(</a:t>
            </a:r>
            <a:r>
              <a:rPr lang="en-US" sz="2400" dirty="0" err="1"/>
              <a:t>Striftaris</a:t>
            </a:r>
            <a:r>
              <a:rPr lang="en-US" sz="2400" dirty="0"/>
              <a:t> and </a:t>
            </a:r>
            <a:r>
              <a:rPr lang="en-US" sz="2400" dirty="0" err="1"/>
              <a:t>Zenetos</a:t>
            </a:r>
            <a:r>
              <a:rPr lang="el-GR" sz="2400" dirty="0"/>
              <a:t>, 2006). 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Θα το χαρακτηρίζαμε ως επιβλαβές και όχι επικίνδυνο</a:t>
            </a:r>
          </a:p>
          <a:p>
            <a:pPr>
              <a:lnSpc>
                <a:spcPct val="150000"/>
              </a:lnSpc>
            </a:pPr>
            <a:endParaRPr lang="el-G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24B413-C7B1-3E47-887A-57091643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29" y="4908667"/>
            <a:ext cx="2917371" cy="19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8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D1D014-85D4-9645-B930-493D12F4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02943" cy="752475"/>
          </a:xfrm>
        </p:spPr>
        <p:txBody>
          <a:bodyPr>
            <a:noAutofit/>
          </a:bodyPr>
          <a:lstStyle/>
          <a:p>
            <a:r>
              <a:rPr lang="el-GR" sz="3600" dirty="0"/>
              <a:t>Στόχος</a:t>
            </a:r>
            <a:r>
              <a:rPr lang="en-US" sz="3600" dirty="0"/>
              <a:t> </a:t>
            </a:r>
            <a:r>
              <a:rPr lang="el-GR" sz="3600" dirty="0"/>
              <a:t>του προγράμματος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3F1399-9196-0542-BBD8-15818A258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21" y="1349829"/>
            <a:ext cx="11753385" cy="482713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Σε μια προσπάθεια συνδυασμένης αντιμετώπισης του προβλήματος των: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2400" dirty="0"/>
              <a:t>Αντιμετώπισης της αύξησης των πληθυσμών του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2400" dirty="0"/>
              <a:t>περιβαλλοντικών και οικονομικών επιπτώσεων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2400" dirty="0"/>
              <a:t>Ανάγκης για ανάπτυξη καινοτόμου τεχνογνωσίας απόλυτα φιλικής προς το περιβάλλον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2400" dirty="0"/>
              <a:t>Της ανάδειξης επιχειρηματικών ευκαιριών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Υλοποιήθηκε το πρόγραμμα που στόχευε στην εφαρμογή ενός ολοκληρωμένου προγράμματος που περιλαμβάνει </a:t>
            </a:r>
            <a:r>
              <a:rPr lang="el-GR" sz="2400" b="1" dirty="0"/>
              <a:t>την αξιοποίηση της σάρκας και του κελύφους </a:t>
            </a:r>
            <a:r>
              <a:rPr lang="el-GR" sz="2400" dirty="0"/>
              <a:t>του ξενικού –</a:t>
            </a:r>
            <a:r>
              <a:rPr lang="el-GR" sz="2400" dirty="0" err="1"/>
              <a:t>χωροκατακτητικού</a:t>
            </a:r>
            <a:r>
              <a:rPr lang="el-GR" sz="2400" dirty="0"/>
              <a:t> καρκινοειδούς μπλε καβουριού (</a:t>
            </a:r>
            <a:r>
              <a:rPr lang="el-GR" sz="2400" i="1" dirty="0" err="1"/>
              <a:t>Callinectes</a:t>
            </a:r>
            <a:r>
              <a:rPr lang="el-GR" sz="2400" i="1" dirty="0"/>
              <a:t> </a:t>
            </a:r>
            <a:r>
              <a:rPr lang="el-GR" sz="2400" i="1" dirty="0" err="1"/>
              <a:t>sapidus</a:t>
            </a:r>
            <a:r>
              <a:rPr lang="el-GR" sz="2400" dirty="0"/>
              <a:t>). </a:t>
            </a:r>
          </a:p>
          <a:p>
            <a:pPr marL="0" indent="0">
              <a:lnSpc>
                <a:spcPct val="150000"/>
              </a:lnSpc>
              <a:buNone/>
            </a:pPr>
            <a:endParaRPr lang="el-GR" sz="2400" dirty="0"/>
          </a:p>
          <a:p>
            <a:pPr marL="0" indent="0">
              <a:lnSpc>
                <a:spcPct val="150000"/>
              </a:lnSpc>
              <a:buNone/>
            </a:pPr>
            <a:endParaRPr lang="el-G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681981-76F2-554B-BB6A-69715390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5669973"/>
            <a:ext cx="1778000" cy="11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9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 Swimmer Crab - PIRSA">
            <a:extLst>
              <a:ext uri="{FF2B5EF4-FFF2-40B4-BE49-F238E27FC236}">
                <a16:creationId xmlns:a16="http://schemas.microsoft.com/office/drawing/2014/main" id="{CF053E3F-E304-334B-87B2-02F62B112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17" y="99303"/>
            <a:ext cx="9879981" cy="6806209"/>
          </a:xfrm>
          <a:prstGeom prst="rect">
            <a:avLst/>
          </a:prstGeom>
          <a:noFill/>
          <a:effectLst>
            <a:outerShdw blurRad="50800" dist="50800" dir="5400000" sx="114000" sy="114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9608A5-255F-F740-9FEF-5CA98913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1034486" cy="57850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Το πρόγραμμα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b="1" dirty="0"/>
              <a:t>«Καινοτόμες προσεγγίσεις αξιοποίησης της σάρκας και του κελύφους του μπλε καβουριού (</a:t>
            </a:r>
            <a:r>
              <a:rPr lang="el-GR" sz="2400" b="1" i="1" dirty="0" err="1"/>
              <a:t>Callinectes</a:t>
            </a:r>
            <a:r>
              <a:rPr lang="el-GR" sz="2400" b="1" i="1" dirty="0"/>
              <a:t> </a:t>
            </a:r>
            <a:r>
              <a:rPr lang="el-GR" sz="2400" b="1" i="1" dirty="0" err="1"/>
              <a:t>sapidus</a:t>
            </a:r>
            <a:r>
              <a:rPr lang="el-GR" sz="2400" b="1" dirty="0"/>
              <a:t>)»</a:t>
            </a:r>
            <a:r>
              <a:rPr lang="el-GR" sz="2400" dirty="0"/>
              <a:t> 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αποτελεί ερευνητική συνεργασία μεταξύ των επιστημονικών ομάδων του 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1. </a:t>
            </a:r>
            <a:r>
              <a:rPr lang="el-GR" sz="2400" dirty="0"/>
              <a:t>Εργαστηρίου Ζωολογίας του Τ.ΒΕΤ Πανεπιστημίου Ιωαννίνων,</a:t>
            </a:r>
            <a:r>
              <a:rPr lang="en-US" sz="2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 </a:t>
            </a:r>
            <a:r>
              <a:rPr lang="en-US" sz="2400" dirty="0"/>
              <a:t>2. </a:t>
            </a:r>
            <a:r>
              <a:rPr lang="el-GR" sz="2400" dirty="0"/>
              <a:t>Εργαστηρίου Αναλυτικής Χημείας του </a:t>
            </a:r>
            <a:r>
              <a:rPr lang="el-GR" sz="2400" dirty="0" err="1"/>
              <a:t>Τμ</a:t>
            </a:r>
            <a:r>
              <a:rPr lang="el-GR" sz="2400" dirty="0"/>
              <a:t>. Χημείας του Πανεπιστημίου Ιωαννίνων 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3. Εργαστηρίου Βιομηχανικής Χημείας του του </a:t>
            </a:r>
            <a:r>
              <a:rPr lang="el-GR" sz="2400" dirty="0" err="1"/>
              <a:t>Τμ</a:t>
            </a:r>
            <a:r>
              <a:rPr lang="el-GR" sz="2400" dirty="0"/>
              <a:t>. Χημείας Πανεπιστημίου Ιωαννίνων  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4. Ινστιτούτου Αλιευτικής Έρευνας -ΕΛΓΟ Δήμητρα.</a:t>
            </a:r>
          </a:p>
          <a:p>
            <a:pPr>
              <a:lnSpc>
                <a:spcPct val="150000"/>
              </a:lnSpc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0373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ue Swimmer Crab - PIRSA">
            <a:extLst>
              <a:ext uri="{FF2B5EF4-FFF2-40B4-BE49-F238E27FC236}">
                <a16:creationId xmlns:a16="http://schemas.microsoft.com/office/drawing/2014/main" id="{9B9813D4-93BE-6B43-938F-5911FA625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17" y="84789"/>
            <a:ext cx="9879981" cy="68062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114000" sy="114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AA2500C-DC73-2542-910E-740756C2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271BB9-50F9-B048-8BBF-C1F886CAD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err="1"/>
              <a:t>Υποβλ</a:t>
            </a:r>
            <a:r>
              <a:rPr lang="en-US" dirty="0" err="1"/>
              <a:t>ή</a:t>
            </a:r>
            <a:r>
              <a:rPr lang="el-GR" dirty="0" err="1"/>
              <a:t>θηκε</a:t>
            </a:r>
            <a:r>
              <a:rPr lang="el-GR" dirty="0"/>
              <a:t> στην πρόσκληση : </a:t>
            </a:r>
          </a:p>
          <a:p>
            <a:pPr marL="0" indent="0">
              <a:buNone/>
            </a:pPr>
            <a:r>
              <a:rPr lang="el-GR" b="1" dirty="0"/>
              <a:t>«ΚΑΙΝΟΤΟΜΙΑ ΣΤΗΝ ΑΛΙΕΙΑ» </a:t>
            </a:r>
            <a:r>
              <a:rPr lang="el-GR" b="1" i="1" dirty="0"/>
              <a:t>ΆΡΘΡΟ 26 &amp; 44 παρ. 3, Καν. 508/2014</a:t>
            </a:r>
            <a:endParaRPr lang="el-GR" dirty="0"/>
          </a:p>
          <a:p>
            <a:endParaRPr lang="el-GR" dirty="0"/>
          </a:p>
          <a:p>
            <a:r>
              <a:rPr lang="el-GR" dirty="0"/>
              <a:t>Χρηματοδοτήθηκε με το ποσό των  158.423 Ευρώ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85B95-0F07-E640-A8ED-E84449C67EC0}"/>
              </a:ext>
            </a:extLst>
          </p:cNvPr>
          <p:cNvSpPr txBox="1"/>
          <p:nvPr/>
        </p:nvSpPr>
        <p:spPr>
          <a:xfrm>
            <a:off x="5734130" y="6164648"/>
            <a:ext cx="585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n>
                  <a:solidFill>
                    <a:schemeClr val="accent1">
                      <a:shade val="50000"/>
                    </a:schemeClr>
                  </a:solidFill>
                </a:ln>
              </a:rPr>
              <a:t>Η διαχείριση του έργου έγινε από τον ΕΛΚΕ Παν. Ιωαννίνων </a:t>
            </a:r>
          </a:p>
        </p:txBody>
      </p:sp>
    </p:spTree>
    <p:extLst>
      <p:ext uri="{BB962C8B-B14F-4D97-AF65-F5344CB8AC3E}">
        <p14:creationId xmlns:p14="http://schemas.microsoft.com/office/powerpoint/2010/main" val="68152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AA72A8-979B-8E4F-81DB-E7908809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6"/>
            <a:ext cx="10515600" cy="621846"/>
          </a:xfrm>
        </p:spPr>
        <p:txBody>
          <a:bodyPr>
            <a:normAutofit fontScale="90000"/>
          </a:bodyPr>
          <a:lstStyle/>
          <a:p>
            <a:r>
              <a:rPr lang="el-GR" dirty="0"/>
              <a:t>Δράσεις του προγράμματος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2DB16C-AA94-DD45-856C-6F76F7E00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2133600"/>
            <a:ext cx="11136086" cy="444137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l-GR" sz="2400" dirty="0"/>
              <a:t>Παραγωγή διατροφικών προϊόντων υψηλής προστιθέμενης αξίας από τη σάρκα του μπλε καβουριού εμπλουτισμένα με ισχυρά φυσικά αντιοξειδωτικά με ιδιαίτερα οργανοληπτικά χαρακτηριστικά.  </a:t>
            </a:r>
          </a:p>
          <a:p>
            <a:pPr marL="0" indent="0">
              <a:lnSpc>
                <a:spcPct val="170000"/>
              </a:lnSpc>
              <a:buNone/>
            </a:pPr>
            <a:endParaRPr lang="el-GR" sz="2400" dirty="0"/>
          </a:p>
          <a:p>
            <a:pPr marL="0" indent="0">
              <a:lnSpc>
                <a:spcPct val="170000"/>
              </a:lnSpc>
              <a:buNone/>
            </a:pPr>
            <a:r>
              <a:rPr lang="el-GR" sz="2400" dirty="0"/>
              <a:t>Επειδή όμως στο σώμα του καβουριού το 14% είναι σάρκα και τα υπόλοιπα είναι απόβλητο</a:t>
            </a:r>
          </a:p>
        </p:txBody>
      </p:sp>
    </p:spTree>
    <p:extLst>
      <p:ext uri="{BB962C8B-B14F-4D97-AF65-F5344CB8AC3E}">
        <p14:creationId xmlns:p14="http://schemas.microsoft.com/office/powerpoint/2010/main" val="396987252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1058</Words>
  <Application>Microsoft Macintosh PowerPoint</Application>
  <PresentationFormat>Ευρεία οθόνη</PresentationFormat>
  <Paragraphs>149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Θέμα του Office</vt:lpstr>
      <vt:lpstr>Παρουσίαση του PowerPoint</vt:lpstr>
      <vt:lpstr>Γαλάζια ανάπτυξη</vt:lpstr>
      <vt:lpstr>Παρουσίαση του PowerPoint</vt:lpstr>
      <vt:lpstr>Το πρόβλημα </vt:lpstr>
      <vt:lpstr>Παρουσίαση του PowerPoint</vt:lpstr>
      <vt:lpstr>Στόχος του προγράμματος</vt:lpstr>
      <vt:lpstr>Παρουσίαση του PowerPoint</vt:lpstr>
      <vt:lpstr>Παρουσίαση του PowerPoint</vt:lpstr>
      <vt:lpstr>Δράσεις του προγράμματος </vt:lpstr>
      <vt:lpstr>Δράσεις του προγράμματος </vt:lpstr>
      <vt:lpstr>Παρουσίαση του PowerPoint</vt:lpstr>
      <vt:lpstr>Αλλά και ….</vt:lpstr>
      <vt:lpstr>Επιδιωκόμενο αποτέλεσμα</vt:lpstr>
      <vt:lpstr>Ερευνητική ομάδα </vt:lpstr>
      <vt:lpstr>Παρουσίαση του PowerPoint</vt:lpstr>
      <vt:lpstr>Δράσεις αντιμετώπισης των χωροκατακτητικών ειδών</vt:lpstr>
      <vt:lpstr>Συνταγές μαγειρικής για το μπλε καβούρι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ΓΕΩΡΓΙΟΣ ΠΑΠΑΓΕΩΡΓΙΟΥ</dc:creator>
  <cp:lastModifiedBy>Ioannis Leonardos</cp:lastModifiedBy>
  <cp:revision>22</cp:revision>
  <dcterms:created xsi:type="dcterms:W3CDTF">2022-03-18T09:38:27Z</dcterms:created>
  <dcterms:modified xsi:type="dcterms:W3CDTF">2022-04-01T06:19:44Z</dcterms:modified>
</cp:coreProperties>
</file>